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FEC0CC-F8FB-44C2-ADBB-153366D60CB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4CE2F-F944-41DD-A7CD-4E0D9804FA8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25339-FD86-48E4-B9A4-BA8542F5685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55A9F-C3BE-4C08-BDFA-B27A90A7223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4AFB5-BD2B-43B3-8D9E-60F916B91BC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FD48E-6A9A-4CA8-BD07-7BAC9021961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5B9E0F-C0CC-4511-B93B-CEA1F730B40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4A5CD-ED32-4647-B40F-A2CA803FFE0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6700-BC72-4ECE-8E36-302B991C0FD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007BC-BF82-4D3A-9017-F07405854C0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15B11-8BD6-49A4-906B-463494FE315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CEB33D-299A-4C1D-931A-2AC189510457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AutoShape 5"/>
          <p:cNvSpPr>
            <a:spLocks noGrp="1" noChangeArrowheads="1"/>
          </p:cNvSpPr>
          <p:nvPr>
            <p:ph type="ctrTitle"/>
          </p:nvPr>
        </p:nvSpPr>
        <p:spPr bwMode="auto"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3200" kern="1200" dirty="0" smtClean="0">
                <a:solidFill>
                  <a:schemeClr val="tx1"/>
                </a:solidFill>
              </a:rPr>
              <a:t>Transformar variables</a:t>
            </a:r>
            <a:endParaRPr lang="es-ES" sz="3200" kern="1200" dirty="0">
              <a:solidFill>
                <a:schemeClr val="tx1"/>
              </a:solidFill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173679" y="5373216"/>
            <a:ext cx="2571721" cy="1249706"/>
            <a:chOff x="128071" y="119472"/>
            <a:chExt cx="2571721" cy="124970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7" name="6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39750" y="1268413"/>
            <a:ext cx="7920038" cy="1231893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En la opción “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Transformar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” del programa SPSS se pueden realizar diferentes acciones. Las más interesantes son “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Calcular Variable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” y “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Recodificar Variable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750" y="2921004"/>
            <a:ext cx="7920038" cy="1293814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Calcular Variable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”: Permite transformar la variable en otra diferente a través de un cálculo matemático. Por ejemplo, calcular el logaritmo en base 10</a:t>
            </a:r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 del número de leucocitos</a:t>
            </a: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539750" y="4652963"/>
            <a:ext cx="7920038" cy="136842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</a:rPr>
              <a:t>Recodificar Variable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”: Permite transformar la variable cuantitativa continua en una categórica. Sirve por ejemplo para establecer puntos de corte</a:t>
            </a:r>
          </a:p>
        </p:txBody>
      </p:sp>
      <p:sp>
        <p:nvSpPr>
          <p:cNvPr id="8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725487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Transformar variables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6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3" y="332656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/>
          <a:srcRect l="17722" t="19206" r="44479" b="29248"/>
          <a:stretch>
            <a:fillRect/>
          </a:stretch>
        </p:blipFill>
        <p:spPr bwMode="auto">
          <a:xfrm>
            <a:off x="323851" y="1373188"/>
            <a:ext cx="4552950" cy="502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3"/>
          <a:srcRect l="26576" t="17432" r="21445" b="27930"/>
          <a:stretch>
            <a:fillRect/>
          </a:stretch>
        </p:blipFill>
        <p:spPr bwMode="auto">
          <a:xfrm>
            <a:off x="4800600" y="2263250"/>
            <a:ext cx="4164013" cy="350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179388" y="2060575"/>
            <a:ext cx="1800225" cy="503238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en Transformar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80975" y="1662113"/>
            <a:ext cx="4535488" cy="3429000"/>
            <a:chOff x="180975" y="1662113"/>
            <a:chExt cx="4535488" cy="3429000"/>
          </a:xfrm>
        </p:grpSpPr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4"/>
            <a:srcRect l="32773" t="21419" r="45964" b="43425"/>
            <a:stretch>
              <a:fillRect/>
            </a:stretch>
          </p:blipFill>
          <p:spPr bwMode="auto">
            <a:xfrm>
              <a:off x="2124075" y="1662113"/>
              <a:ext cx="2592388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104" name="AutoShape 8"/>
            <p:cNvSpPr>
              <a:spLocks noChangeArrowheads="1"/>
            </p:cNvSpPr>
            <p:nvPr/>
          </p:nvSpPr>
          <p:spPr bwMode="auto">
            <a:xfrm>
              <a:off x="180975" y="2852738"/>
              <a:ext cx="1727200" cy="5048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Calcular Variable…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429000" y="1371600"/>
            <a:ext cx="2506674" cy="1219200"/>
            <a:chOff x="3429000" y="1371600"/>
            <a:chExt cx="2506674" cy="1219200"/>
          </a:xfrm>
        </p:grpSpPr>
        <p:sp>
          <p:nvSpPr>
            <p:cNvPr id="4107" name="AutoShape 11"/>
            <p:cNvSpPr>
              <a:spLocks noChangeArrowheads="1"/>
            </p:cNvSpPr>
            <p:nvPr/>
          </p:nvSpPr>
          <p:spPr bwMode="auto">
            <a:xfrm>
              <a:off x="3429000" y="1371600"/>
              <a:ext cx="2506674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Poner aquí el nombre de la nueva variable</a:t>
              </a:r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5257799" y="2133600"/>
              <a:ext cx="45719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788" y="4076700"/>
            <a:ext cx="2592387" cy="1584325"/>
            <a:chOff x="6300788" y="4076700"/>
            <a:chExt cx="2592387" cy="1584325"/>
          </a:xfrm>
        </p:grpSpPr>
        <p:sp>
          <p:nvSpPr>
            <p:cNvPr id="4110" name="AutoShape 14"/>
            <p:cNvSpPr>
              <a:spLocks noChangeArrowheads="1"/>
            </p:cNvSpPr>
            <p:nvPr/>
          </p:nvSpPr>
          <p:spPr bwMode="auto">
            <a:xfrm>
              <a:off x="6300788" y="4508500"/>
              <a:ext cx="2592387" cy="11525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b="1" dirty="0">
                  <a:solidFill>
                    <a:schemeClr val="accent6">
                      <a:lumMod val="50000"/>
                    </a:schemeClr>
                  </a:solidFill>
                </a:rPr>
                <a:t>Grupo de funciones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que podemos utilizar, por ejemplo restar fechas, transformación logarítmica, etc</a:t>
              </a: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 flipV="1">
              <a:off x="7885113" y="4076700"/>
              <a:ext cx="0" cy="431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8" name="AutoShape 5"/>
          <p:cNvSpPr txBox="1">
            <a:spLocks noChangeArrowheads="1"/>
          </p:cNvSpPr>
          <p:nvPr/>
        </p:nvSpPr>
        <p:spPr bwMode="auto">
          <a:xfrm>
            <a:off x="683568" y="214290"/>
            <a:ext cx="7974628" cy="725487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s-ES" sz="2800" dirty="0">
                <a:solidFill>
                  <a:schemeClr val="tx1"/>
                </a:solidFill>
              </a:rPr>
              <a:t>Calcular Variable. Ejemplo con SPSS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111875" y="1285860"/>
            <a:ext cx="2879725" cy="1058877"/>
            <a:chOff x="6111875" y="1285860"/>
            <a:chExt cx="2879725" cy="1058877"/>
          </a:xfrm>
        </p:grpSpPr>
        <p:sp>
          <p:nvSpPr>
            <p:cNvPr id="4105" name="AutoShape 9"/>
            <p:cNvSpPr>
              <a:spLocks noChangeArrowheads="1"/>
            </p:cNvSpPr>
            <p:nvPr/>
          </p:nvSpPr>
          <p:spPr bwMode="auto">
            <a:xfrm>
              <a:off x="6111875" y="1285860"/>
              <a:ext cx="28797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Incluir aquí la variable que quieres transformar, por ejemplo la edad, niveles de colesterol, etc</a:t>
              </a:r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>
              <a:off x="7924800" y="2057400"/>
              <a:ext cx="0" cy="2873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200400" y="3276600"/>
            <a:ext cx="4267200" cy="1066800"/>
            <a:chOff x="3200400" y="3276600"/>
            <a:chExt cx="4267200" cy="1066800"/>
          </a:xfrm>
        </p:grpSpPr>
        <p:sp>
          <p:nvSpPr>
            <p:cNvPr id="4109" name="AutoShape 13"/>
            <p:cNvSpPr>
              <a:spLocks noChangeArrowheads="1"/>
            </p:cNvSpPr>
            <p:nvPr/>
          </p:nvSpPr>
          <p:spPr bwMode="auto">
            <a:xfrm>
              <a:off x="3200400" y="3441700"/>
              <a:ext cx="2795587" cy="596900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Con esta calculadora podemos hacer los operaciones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096000" y="3276600"/>
              <a:ext cx="1371600" cy="1066800"/>
            </a:xfrm>
            <a:prstGeom prst="roundRect">
              <a:avLst/>
            </a:prstGeom>
            <a:noFill/>
            <a:ln w="38100" cap="flat" cmpd="sng" algn="ctr">
              <a:solidFill>
                <a:srgbClr val="16164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7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1" y="311616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/>
          <a:srcRect l="25990" t="17725" r="21445" b="28386"/>
          <a:stretch>
            <a:fillRect/>
          </a:stretch>
        </p:blipFill>
        <p:spPr bwMode="auto">
          <a:xfrm>
            <a:off x="2051050" y="1341438"/>
            <a:ext cx="56165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76200" y="1371600"/>
            <a:ext cx="1873250" cy="115252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el nombre de la nueva variable. En este ejemplo le vamos a denominar EDAD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1905000" y="1981200"/>
            <a:ext cx="288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6804248" y="2636838"/>
            <a:ext cx="2304827" cy="72072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Grupo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de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funciones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”,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“Cálculo de fechas”</a:t>
            </a:r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6516688" y="4437062"/>
            <a:ext cx="2055840" cy="118845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Funciones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y Variables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especiales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”,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doble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Datediff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es-E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785787" y="2924175"/>
            <a:ext cx="5011764" cy="1362081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200" b="1" dirty="0" smtClean="0">
                <a:solidFill>
                  <a:schemeClr val="accent6">
                    <a:lumMod val="50000"/>
                  </a:schemeClr>
                </a:solidFill>
              </a:rPr>
              <a:t>Expresión numérica</a:t>
            </a:r>
            <a:r>
              <a:rPr lang="es-ES" sz="1200" dirty="0" smtClean="0">
                <a:solidFill>
                  <a:schemeClr val="accent6">
                    <a:lumMod val="50000"/>
                  </a:schemeClr>
                </a:solidFill>
              </a:rPr>
              <a:t>” 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aparece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</a:rPr>
              <a:t>Datediff (?,?,?)</a:t>
            </a:r>
            <a:r>
              <a:rPr lang="es-ES" sz="1200" dirty="0">
                <a:solidFill>
                  <a:schemeClr val="accent6">
                    <a:lumMod val="50000"/>
                  </a:schemeClr>
                </a:solidFill>
              </a:rPr>
              <a:t>. Sustituir el primer interrogante por la fecha (formato de fechas días/meses/años) más reciente (por ejemplo en el momento de inclusión en el estudio),  el segundo interrogante por la fecha de nacimiento y el tercer interrogante por la unidad en inglés entre paréntesis, por ejemplo “years” (también se puden poner meses “months” o días “days”)</a:t>
            </a:r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539750" y="5085184"/>
            <a:ext cx="2449513" cy="1080666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Aceptar. La nueva variable aparecerá en la última columna de la “Vista de datos”</a:t>
            </a:r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>
            <a:off x="2987675" y="573405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>
            <a:off x="457200" y="1447800"/>
            <a:ext cx="3816350" cy="1081088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este ejemplo vamos a calcular la edad de cada uno de los sujetos de la muestra restando fechas (fecha de inclusión en el estudio menos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la fecha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de nacimiento)</a:t>
            </a:r>
          </a:p>
        </p:txBody>
      </p:sp>
      <p:sp>
        <p:nvSpPr>
          <p:cNvPr id="15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12824" y="188640"/>
            <a:ext cx="7673975" cy="1025782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>
                <a:solidFill>
                  <a:schemeClr val="tx1"/>
                </a:solidFill>
              </a:rPr>
              <a:t>Calcular Variable. Ejemplo con </a:t>
            </a:r>
            <a:r>
              <a:rPr lang="es-ES" sz="2800" kern="1200" dirty="0" smtClean="0">
                <a:solidFill>
                  <a:schemeClr val="tx1"/>
                </a:solidFill>
              </a:rPr>
              <a:t>SPSS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¿Cómo restar fechas?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3" y="332656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7" name="AutoShape 13"/>
          <p:cNvSpPr>
            <a:spLocks noChangeArrowheads="1"/>
          </p:cNvSpPr>
          <p:nvPr/>
        </p:nvSpPr>
        <p:spPr bwMode="auto">
          <a:xfrm>
            <a:off x="762000" y="1600200"/>
            <a:ext cx="3671887" cy="1081087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este ejemplo vamos a realizar una transformación logarítmica de la variable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leucocitos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/>
          <a:srcRect l="26576" t="17708" r="21745" b="28401"/>
          <a:stretch>
            <a:fillRect/>
          </a:stretch>
        </p:blipFill>
        <p:spPr bwMode="auto">
          <a:xfrm>
            <a:off x="2200275" y="1473200"/>
            <a:ext cx="5724525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107950" y="1219200"/>
            <a:ext cx="1873250" cy="16002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Introducir aquí el nombre de la nueva variable. En este ejemplo le vamos a denominar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LogLeucocitos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979613" y="2057400"/>
            <a:ext cx="288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7235825" y="2636838"/>
            <a:ext cx="1873250" cy="1008186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Grupo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de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funciones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”,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Aritméticas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6477000" y="5181600"/>
            <a:ext cx="2449512" cy="9398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Funciones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y Variables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especiales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”,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doble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Lg10</a:t>
            </a: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684213" y="3013075"/>
            <a:ext cx="5041900" cy="72072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Expresión numérica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”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aparece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LG10(?)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. Sustituir el interrogante por la variable que deseemos transformar. En este caso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los leucocitos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620712" y="5613400"/>
            <a:ext cx="2449513" cy="9398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Aceptar. La nueva variable aparecerá en la última columna de la 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datos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</a:t>
            </a: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3068637" y="61214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5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99592" y="274638"/>
            <a:ext cx="7787208" cy="868346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s-ES" sz="2400" kern="1200" dirty="0">
                <a:solidFill>
                  <a:schemeClr val="tx1"/>
                </a:solidFill>
              </a:rPr>
              <a:t>Calcular Variable. Ejemplo con SPSS</a:t>
            </a:r>
            <a:r>
              <a:rPr lang="es-ES" sz="2400" kern="1200" dirty="0" smtClean="0">
                <a:solidFill>
                  <a:schemeClr val="tx1"/>
                </a:solidFill>
              </a:rPr>
              <a:t/>
            </a:r>
            <a:br>
              <a:rPr lang="es-ES" sz="2400" kern="1200" dirty="0" smtClean="0">
                <a:solidFill>
                  <a:schemeClr val="tx1"/>
                </a:solidFill>
              </a:rPr>
            </a:br>
            <a:r>
              <a:rPr lang="es-ES" sz="2400" kern="1200" dirty="0" smtClean="0">
                <a:solidFill>
                  <a:schemeClr val="tx1"/>
                </a:solidFill>
              </a:rPr>
              <a:t>¿Cómo transformar en una variable logarítmica?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3" y="332656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 animBg="1"/>
      <p:bldP spid="6157" grpId="1" animBg="1"/>
      <p:bldP spid="6150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450850" y="1412874"/>
            <a:ext cx="3816350" cy="1301746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este ejemplo vamos a establecer puntos de corte para la edad. Pacientes con 50 años o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menos (le vamos a asignar el número “0”)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y pacientes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con más de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50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años (le vamos a asignar el número “1”)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 l="17722" t="19206" r="44479" b="29248"/>
          <a:stretch>
            <a:fillRect/>
          </a:stretch>
        </p:blipFill>
        <p:spPr bwMode="auto">
          <a:xfrm>
            <a:off x="323850" y="1143000"/>
            <a:ext cx="4608513" cy="502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4"/>
          <a:srcRect l="29532" t="27766" r="24986" b="38283"/>
          <a:stretch>
            <a:fillRect/>
          </a:stretch>
        </p:blipFill>
        <p:spPr bwMode="auto">
          <a:xfrm>
            <a:off x="4500563" y="2224087"/>
            <a:ext cx="424815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866775" y="2060575"/>
            <a:ext cx="1800225" cy="503238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Transformar…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68362" y="1358900"/>
            <a:ext cx="4638676" cy="3384550"/>
            <a:chOff x="868362" y="1358900"/>
            <a:chExt cx="4638676" cy="3384550"/>
          </a:xfrm>
        </p:grpSpPr>
        <p:pic>
          <p:nvPicPr>
            <p:cNvPr id="19" name="Picture 4"/>
            <p:cNvPicPr>
              <a:picLocks noChangeAspect="1" noChangeArrowheads="1"/>
            </p:cNvPicPr>
            <p:nvPr/>
          </p:nvPicPr>
          <p:blipFill>
            <a:blip r:embed="rId5"/>
            <a:srcRect l="32487" t="21419" r="45663" b="43881"/>
            <a:stretch>
              <a:fillRect/>
            </a:stretch>
          </p:blipFill>
          <p:spPr bwMode="auto">
            <a:xfrm>
              <a:off x="2843213" y="1358900"/>
              <a:ext cx="2663825" cy="338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178" name="AutoShape 10"/>
            <p:cNvSpPr>
              <a:spLocks noChangeArrowheads="1"/>
            </p:cNvSpPr>
            <p:nvPr/>
          </p:nvSpPr>
          <p:spPr bwMode="auto">
            <a:xfrm>
              <a:off x="868362" y="2714624"/>
              <a:ext cx="1798638" cy="785814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Recodificar en distintas variables…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349875" y="1582737"/>
            <a:ext cx="2879725" cy="1008063"/>
            <a:chOff x="4500563" y="1628775"/>
            <a:chExt cx="2879725" cy="1008063"/>
          </a:xfrm>
        </p:grpSpPr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>
              <a:off x="4500563" y="1628775"/>
              <a:ext cx="28797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Introducir aquí la variable cuantitativa que queremos transformar, por ejemplo la edad</a:t>
              </a:r>
            </a:p>
          </p:txBody>
        </p:sp>
        <p:sp>
          <p:nvSpPr>
            <p:cNvPr id="7181" name="Line 13"/>
            <p:cNvSpPr>
              <a:spLocks noChangeShapeType="1"/>
            </p:cNvSpPr>
            <p:nvPr/>
          </p:nvSpPr>
          <p:spPr bwMode="auto">
            <a:xfrm>
              <a:off x="5942013" y="2349500"/>
              <a:ext cx="0" cy="2873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322892" y="2714624"/>
            <a:ext cx="2525708" cy="790576"/>
            <a:chOff x="5214942" y="2714620"/>
            <a:chExt cx="2525708" cy="790576"/>
          </a:xfrm>
        </p:grpSpPr>
        <p:sp>
          <p:nvSpPr>
            <p:cNvPr id="7184" name="AutoShape 16"/>
            <p:cNvSpPr>
              <a:spLocks noChangeArrowheads="1"/>
            </p:cNvSpPr>
            <p:nvPr/>
          </p:nvSpPr>
          <p:spPr bwMode="auto">
            <a:xfrm>
              <a:off x="5214942" y="2714620"/>
              <a:ext cx="2235196" cy="790576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200" dirty="0">
                  <a:solidFill>
                    <a:schemeClr val="accent6">
                      <a:lumMod val="50000"/>
                    </a:schemeClr>
                  </a:solidFill>
                </a:rPr>
                <a:t>Introducir el nuevo nombre de la variable y la etiqueta. Clicar posteriormente en Cambiar</a:t>
              </a:r>
            </a:p>
          </p:txBody>
        </p:sp>
        <p:sp>
          <p:nvSpPr>
            <p:cNvPr id="7185" name="Line 17"/>
            <p:cNvSpPr>
              <a:spLocks noChangeShapeType="1"/>
            </p:cNvSpPr>
            <p:nvPr/>
          </p:nvSpPr>
          <p:spPr bwMode="auto">
            <a:xfrm>
              <a:off x="7451725" y="2924175"/>
              <a:ext cx="2873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7186" name="Line 18"/>
            <p:cNvSpPr>
              <a:spLocks noChangeShapeType="1"/>
            </p:cNvSpPr>
            <p:nvPr/>
          </p:nvSpPr>
          <p:spPr bwMode="auto">
            <a:xfrm>
              <a:off x="7451725" y="3284538"/>
              <a:ext cx="2889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1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43608" y="274638"/>
            <a:ext cx="7643192" cy="72547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err="1" smtClean="0">
                <a:solidFill>
                  <a:schemeClr val="tx1"/>
                </a:solidFill>
              </a:rPr>
              <a:t>Recodificar</a:t>
            </a:r>
            <a:r>
              <a:rPr lang="es-ES" sz="2400" kern="1200" dirty="0" smtClean="0">
                <a:solidFill>
                  <a:schemeClr val="tx1"/>
                </a:solidFill>
              </a:rPr>
              <a:t> una variable. </a:t>
            </a:r>
            <a:r>
              <a:rPr lang="es-ES" sz="2400" kern="1200" dirty="0">
                <a:solidFill>
                  <a:schemeClr val="tx1"/>
                </a:solidFill>
              </a:rPr>
              <a:t>Ejemplo con </a:t>
            </a:r>
            <a:r>
              <a:rPr lang="es-ES" sz="2400" kern="1200" dirty="0" smtClean="0">
                <a:solidFill>
                  <a:schemeClr val="tx1"/>
                </a:solidFill>
              </a:rPr>
              <a:t>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7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3" y="332656"/>
            <a:ext cx="612031" cy="65928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971600" y="274638"/>
            <a:ext cx="7715200" cy="72547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err="1" smtClean="0">
                <a:solidFill>
                  <a:schemeClr val="tx1"/>
                </a:solidFill>
              </a:rPr>
              <a:t>Recodificar</a:t>
            </a:r>
            <a:r>
              <a:rPr lang="es-ES" sz="2400" kern="1200" dirty="0" smtClean="0">
                <a:solidFill>
                  <a:schemeClr val="tx1"/>
                </a:solidFill>
              </a:rPr>
              <a:t> una variable. </a:t>
            </a:r>
            <a:r>
              <a:rPr lang="es-ES" sz="2400" kern="1200" dirty="0">
                <a:solidFill>
                  <a:schemeClr val="tx1"/>
                </a:solidFill>
              </a:rPr>
              <a:t>Ejemplo con </a:t>
            </a:r>
            <a:r>
              <a:rPr lang="es-ES" sz="2400" kern="1200" dirty="0" smtClean="0">
                <a:solidFill>
                  <a:schemeClr val="tx1"/>
                </a:solidFill>
              </a:rPr>
              <a:t>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 l="17722" t="19206" r="44479" b="29248"/>
          <a:stretch>
            <a:fillRect/>
          </a:stretch>
        </p:blipFill>
        <p:spPr bwMode="auto">
          <a:xfrm>
            <a:off x="323850" y="1143000"/>
            <a:ext cx="4608513" cy="502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4"/>
          <a:srcRect l="29532" t="27312" r="24701" b="37988"/>
          <a:stretch>
            <a:fillRect/>
          </a:stretch>
        </p:blipFill>
        <p:spPr bwMode="auto">
          <a:xfrm>
            <a:off x="4114800" y="2057400"/>
            <a:ext cx="41751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Group 19"/>
          <p:cNvGrpSpPr/>
          <p:nvPr/>
        </p:nvGrpSpPr>
        <p:grpSpPr>
          <a:xfrm>
            <a:off x="5292725" y="2924175"/>
            <a:ext cx="1798638" cy="865188"/>
            <a:chOff x="5292725" y="2924175"/>
            <a:chExt cx="1798638" cy="865188"/>
          </a:xfrm>
        </p:grpSpPr>
        <p:sp>
          <p:nvSpPr>
            <p:cNvPr id="7189" name="AutoShape 21"/>
            <p:cNvSpPr>
              <a:spLocks noChangeArrowheads="1"/>
            </p:cNvSpPr>
            <p:nvPr/>
          </p:nvSpPr>
          <p:spPr bwMode="auto">
            <a:xfrm>
              <a:off x="5292725" y="2924175"/>
              <a:ext cx="1798638" cy="5048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200" dirty="0" smtClean="0">
                  <a:solidFill>
                    <a:schemeClr val="accent6">
                      <a:lumMod val="50000"/>
                    </a:schemeClr>
                  </a:solidFill>
                </a:rPr>
                <a:t>Hacer clic en </a:t>
              </a:r>
              <a:r>
                <a:rPr lang="es-ES" sz="1200" dirty="0">
                  <a:solidFill>
                    <a:schemeClr val="accent6">
                      <a:lumMod val="50000"/>
                    </a:schemeClr>
                  </a:solidFill>
                </a:rPr>
                <a:t>Valores antiguos y nuevos…</a:t>
              </a:r>
            </a:p>
          </p:txBody>
        </p:sp>
        <p:sp>
          <p:nvSpPr>
            <p:cNvPr id="7190" name="Line 22"/>
            <p:cNvSpPr>
              <a:spLocks noChangeShapeType="1"/>
            </p:cNvSpPr>
            <p:nvPr/>
          </p:nvSpPr>
          <p:spPr bwMode="auto">
            <a:xfrm>
              <a:off x="6156325" y="3500438"/>
              <a:ext cx="0" cy="2889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8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3" y="332656"/>
            <a:ext cx="612031" cy="65928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/>
          <a:srcRect l="27760" t="25847" r="23515" b="36784"/>
          <a:stretch>
            <a:fillRect/>
          </a:stretch>
        </p:blipFill>
        <p:spPr bwMode="auto">
          <a:xfrm>
            <a:off x="1371600" y="1828800"/>
            <a:ext cx="6172200" cy="378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5" name="Group 24"/>
          <p:cNvGrpSpPr/>
          <p:nvPr/>
        </p:nvGrpSpPr>
        <p:grpSpPr>
          <a:xfrm>
            <a:off x="838200" y="3352800"/>
            <a:ext cx="2447925" cy="1008062"/>
            <a:chOff x="838200" y="3352800"/>
            <a:chExt cx="2447925" cy="1008062"/>
          </a:xfrm>
        </p:grpSpPr>
        <p:sp>
          <p:nvSpPr>
            <p:cNvPr id="9224" name="AutoShape 8"/>
            <p:cNvSpPr>
              <a:spLocks noChangeArrowheads="1"/>
            </p:cNvSpPr>
            <p:nvPr/>
          </p:nvSpPr>
          <p:spPr bwMode="auto">
            <a:xfrm>
              <a:off x="838200" y="3352800"/>
              <a:ext cx="24479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Poner aquí el valor inferior, en este caso 50 años o menos</a:t>
              </a:r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>
              <a:off x="1773238" y="4073525"/>
              <a:ext cx="0" cy="2873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447800" y="2124076"/>
            <a:ext cx="2663826" cy="1152524"/>
            <a:chOff x="1447800" y="2124076"/>
            <a:chExt cx="2663826" cy="1152524"/>
          </a:xfrm>
        </p:grpSpPr>
        <p:sp>
          <p:nvSpPr>
            <p:cNvPr id="9225" name="AutoShape 9"/>
            <p:cNvSpPr>
              <a:spLocks noChangeArrowheads="1"/>
            </p:cNvSpPr>
            <p:nvPr/>
          </p:nvSpPr>
          <p:spPr bwMode="auto">
            <a:xfrm>
              <a:off x="1447800" y="2124076"/>
              <a:ext cx="24479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Asignar un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valor,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por ejemplo “0” y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hacer clic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en Añadir</a:t>
              </a:r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>
              <a:off x="3895725" y="2484438"/>
              <a:ext cx="2159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>
              <a:off x="3824288" y="2844800"/>
              <a:ext cx="287338" cy="431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38200" y="274638"/>
            <a:ext cx="7848600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s-ES" sz="2800" kern="1200" dirty="0" err="1" smtClean="0">
                <a:solidFill>
                  <a:schemeClr val="tx1"/>
                </a:solidFill>
              </a:rPr>
              <a:t>Recodificar</a:t>
            </a:r>
            <a:r>
              <a:rPr lang="es-ES" sz="2800" kern="1200" dirty="0" smtClean="0">
                <a:solidFill>
                  <a:schemeClr val="tx1"/>
                </a:solidFill>
              </a:rPr>
              <a:t> una variable. </a:t>
            </a:r>
            <a:r>
              <a:rPr lang="es-ES" sz="2800" kern="1200" dirty="0">
                <a:solidFill>
                  <a:schemeClr val="tx1"/>
                </a:solidFill>
              </a:rPr>
              <a:t>Ejemplo con </a:t>
            </a:r>
            <a:r>
              <a:rPr lang="es-ES" sz="2800" kern="1200" dirty="0" smtClean="0">
                <a:solidFill>
                  <a:schemeClr val="tx1"/>
                </a:solidFill>
              </a:rPr>
              <a:t>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9" y="548680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/>
          <a:srcRect l="27760" t="25830" r="23320" b="36638"/>
          <a:stretch>
            <a:fillRect/>
          </a:stretch>
        </p:blipFill>
        <p:spPr bwMode="auto">
          <a:xfrm>
            <a:off x="1447800" y="1613680"/>
            <a:ext cx="6186395" cy="379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Group 23"/>
          <p:cNvGrpSpPr/>
          <p:nvPr/>
        </p:nvGrpSpPr>
        <p:grpSpPr>
          <a:xfrm>
            <a:off x="1219200" y="1982778"/>
            <a:ext cx="2714626" cy="1141422"/>
            <a:chOff x="2505075" y="2071678"/>
            <a:chExt cx="2714626" cy="1141422"/>
          </a:xfrm>
        </p:grpSpPr>
        <p:sp>
          <p:nvSpPr>
            <p:cNvPr id="9232" name="AutoShape 16"/>
            <p:cNvSpPr>
              <a:spLocks noChangeArrowheads="1"/>
            </p:cNvSpPr>
            <p:nvPr/>
          </p:nvSpPr>
          <p:spPr bwMode="auto">
            <a:xfrm>
              <a:off x="2505075" y="2071678"/>
              <a:ext cx="24479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Asignar un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valor,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por ejemplo “1” y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hacer clic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en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Añadir</a:t>
              </a:r>
            </a:p>
          </p:txBody>
        </p:sp>
        <p:sp>
          <p:nvSpPr>
            <p:cNvPr id="9233" name="Line 17"/>
            <p:cNvSpPr>
              <a:spLocks noChangeShapeType="1"/>
            </p:cNvSpPr>
            <p:nvPr/>
          </p:nvSpPr>
          <p:spPr bwMode="auto">
            <a:xfrm>
              <a:off x="5003800" y="2420938"/>
              <a:ext cx="2159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9234" name="Line 18"/>
            <p:cNvSpPr>
              <a:spLocks noChangeShapeType="1"/>
            </p:cNvSpPr>
            <p:nvPr/>
          </p:nvSpPr>
          <p:spPr bwMode="auto">
            <a:xfrm>
              <a:off x="4932363" y="2781300"/>
              <a:ext cx="287338" cy="431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14400" y="3479807"/>
            <a:ext cx="2447925" cy="1015993"/>
            <a:chOff x="1714480" y="3708407"/>
            <a:chExt cx="2447925" cy="1015993"/>
          </a:xfrm>
        </p:grpSpPr>
        <p:sp>
          <p:nvSpPr>
            <p:cNvPr id="9236" name="AutoShape 20"/>
            <p:cNvSpPr>
              <a:spLocks noChangeArrowheads="1"/>
            </p:cNvSpPr>
            <p:nvPr/>
          </p:nvSpPr>
          <p:spPr bwMode="auto">
            <a:xfrm>
              <a:off x="1714480" y="3708407"/>
              <a:ext cx="2447925" cy="720725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Poner aquí el valor superior, en este caso 51 años o más</a:t>
              </a:r>
            </a:p>
          </p:txBody>
        </p:sp>
        <p:sp>
          <p:nvSpPr>
            <p:cNvPr id="9237" name="Line 21"/>
            <p:cNvSpPr>
              <a:spLocks noChangeShapeType="1"/>
            </p:cNvSpPr>
            <p:nvPr/>
          </p:nvSpPr>
          <p:spPr bwMode="auto">
            <a:xfrm>
              <a:off x="2770188" y="4437063"/>
              <a:ext cx="0" cy="2873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89075" y="4986338"/>
            <a:ext cx="2016125" cy="576262"/>
            <a:chOff x="3635375" y="4941888"/>
            <a:chExt cx="2016125" cy="576262"/>
          </a:xfrm>
        </p:grpSpPr>
        <p:sp>
          <p:nvSpPr>
            <p:cNvPr id="9239" name="AutoShape 23"/>
            <p:cNvSpPr>
              <a:spLocks noChangeArrowheads="1"/>
            </p:cNvSpPr>
            <p:nvPr/>
          </p:nvSpPr>
          <p:spPr bwMode="auto">
            <a:xfrm>
              <a:off x="3635375" y="4941888"/>
              <a:ext cx="1786183" cy="576262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Hacer clic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en Continuar</a:t>
              </a:r>
            </a:p>
          </p:txBody>
        </p:sp>
        <p:sp>
          <p:nvSpPr>
            <p:cNvPr id="9241" name="Line 25"/>
            <p:cNvSpPr>
              <a:spLocks noChangeShapeType="1"/>
            </p:cNvSpPr>
            <p:nvPr/>
          </p:nvSpPr>
          <p:spPr bwMode="auto">
            <a:xfrm>
              <a:off x="5421558" y="5172901"/>
              <a:ext cx="2299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244" name="AutoShape 28"/>
          <p:cNvSpPr>
            <a:spLocks noChangeArrowheads="1"/>
          </p:cNvSpPr>
          <p:nvPr/>
        </p:nvSpPr>
        <p:spPr bwMode="auto">
          <a:xfrm>
            <a:off x="1979613" y="5661024"/>
            <a:ext cx="5976937" cy="96837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la última columna de la hoja de “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Vista de Datos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” aparecerá esta nueva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variable,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EdadCat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:.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Los sujetos con 50 años o menos se les habrá asignado el número “0” y los sujetos con más de 50 años se les habrá asignado el número “1”</a:t>
            </a:r>
          </a:p>
        </p:txBody>
      </p:sp>
      <p:sp>
        <p:nvSpPr>
          <p:cNvPr id="26" name="AutoShap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err="1" smtClean="0">
                <a:solidFill>
                  <a:schemeClr val="tx1"/>
                </a:solidFill>
              </a:rPr>
              <a:t>Recodificar</a:t>
            </a:r>
            <a:r>
              <a:rPr lang="es-ES" sz="2800" kern="1200" dirty="0" smtClean="0">
                <a:solidFill>
                  <a:schemeClr val="tx1"/>
                </a:solidFill>
              </a:rPr>
              <a:t> una variable. </a:t>
            </a:r>
            <a:r>
              <a:rPr lang="es-ES" sz="2800" kern="1200" dirty="0">
                <a:solidFill>
                  <a:schemeClr val="tx1"/>
                </a:solidFill>
              </a:rPr>
              <a:t>Ejemplo con </a:t>
            </a:r>
            <a:r>
              <a:rPr lang="es-ES" sz="2800" kern="1200" dirty="0" smtClean="0">
                <a:solidFill>
                  <a:schemeClr val="tx1"/>
                </a:solidFill>
              </a:rPr>
              <a:t>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1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71" y="548680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4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665</Words>
  <Application>Microsoft Office PowerPoint</Application>
  <PresentationFormat>Presentación en pantalla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Diseño predeterminado</vt:lpstr>
      <vt:lpstr>Transformar variables</vt:lpstr>
      <vt:lpstr>Transformar variables</vt:lpstr>
      <vt:lpstr>Presentación de PowerPoint</vt:lpstr>
      <vt:lpstr>Calcular Variable. Ejemplo con SPSS ¿Cómo restar fechas?</vt:lpstr>
      <vt:lpstr>Calcular Variable. Ejemplo con SPSS ¿Cómo transformar en una variable logarítmica?</vt:lpstr>
      <vt:lpstr>Recodificar una variable. Ejemplo con SPSS</vt:lpstr>
      <vt:lpstr>Recodificar una variable. Ejemplo con SPSS</vt:lpstr>
      <vt:lpstr>Recodificar una variable. Ejemplo con SPSS</vt:lpstr>
      <vt:lpstr>Recodificar una variable. Ejemplo con SPSS</vt:lpstr>
    </vt:vector>
  </TitlesOfParts>
  <Company>HGRS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Transformar Variables</dc:title>
  <dc:creator>Informatica</dc:creator>
  <cp:lastModifiedBy>localnt</cp:lastModifiedBy>
  <cp:revision>38</cp:revision>
  <dcterms:created xsi:type="dcterms:W3CDTF">2012-12-25T06:59:31Z</dcterms:created>
  <dcterms:modified xsi:type="dcterms:W3CDTF">2014-09-27T04:49:46Z</dcterms:modified>
</cp:coreProperties>
</file>