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70" r:id="rId6"/>
    <p:sldId id="260" r:id="rId7"/>
    <p:sldId id="267" r:id="rId8"/>
    <p:sldId id="269" r:id="rId9"/>
    <p:sldId id="261" r:id="rId10"/>
    <p:sldId id="262" r:id="rId11"/>
    <p:sldId id="263" r:id="rId12"/>
    <p:sldId id="265" r:id="rId13"/>
    <p:sldId id="271" r:id="rId14"/>
    <p:sldId id="272" r:id="rId15"/>
    <p:sldId id="266" r:id="rId1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12D4FEE1-FD4A-4624-9C1D-E9777C644C4D}"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DDB58EDB-E84B-4834-B88E-3A6C3E73B866}"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13A9A3C8-CB36-4A95-A905-FAC6C1E38B83}"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12EF7B9E-C3E0-495C-A4E5-EDFB07EFB135}"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AB1B4516-8CE6-4ACD-876B-833578508981}"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C650C200-CDE1-4EC3-A0BE-7EEBF51B32FB}"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CD8592BF-42B3-44FF-B29A-9F72DEE80920}"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09F6B0E1-CE9B-43FB-B72A-69156210516D}"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4E283BE7-A053-449B-9915-0F94B19C1265}"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4997AFEE-418B-4A3B-A022-383BD9CB5783}"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0366C8DA-6488-4063-9919-3ADA7F1B7899}"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C090DA0-E5E8-44D9-AA81-1604B974DEC7}"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w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p:cNvSpPr>
            <a:spLocks noChangeArrowheads="1"/>
          </p:cNvSpPr>
          <p:nvPr/>
        </p:nvSpPr>
        <p:spPr bwMode="auto">
          <a:xfrm>
            <a:off x="785786" y="2643182"/>
            <a:ext cx="8064500" cy="1293814"/>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3200" dirty="0" smtClean="0">
                <a:solidFill>
                  <a:schemeClr val="tx1"/>
                </a:solidFill>
              </a:rPr>
              <a:t>Regresión Logística</a:t>
            </a:r>
            <a:endParaRPr lang="es-ES" sz="3200" dirty="0">
              <a:solidFill>
                <a:schemeClr val="tx1"/>
              </a:solidFill>
            </a:endParaRPr>
          </a:p>
        </p:txBody>
      </p:sp>
      <p:grpSp>
        <p:nvGrpSpPr>
          <p:cNvPr id="3" name="2 Grupo"/>
          <p:cNvGrpSpPr/>
          <p:nvPr/>
        </p:nvGrpSpPr>
        <p:grpSpPr>
          <a:xfrm>
            <a:off x="173679" y="5373216"/>
            <a:ext cx="2571721" cy="1249706"/>
            <a:chOff x="128071" y="119472"/>
            <a:chExt cx="2571721" cy="1249706"/>
          </a:xfrm>
        </p:grpSpPr>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5" name="4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p:cNvPicPr>
            <a:picLocks noChangeAspect="1" noChangeArrowheads="1"/>
          </p:cNvPicPr>
          <p:nvPr/>
        </p:nvPicPr>
        <p:blipFill>
          <a:blip r:embed="rId2"/>
          <a:srcRect/>
          <a:stretch>
            <a:fillRect/>
          </a:stretch>
        </p:blipFill>
        <p:spPr bwMode="auto">
          <a:xfrm>
            <a:off x="827088" y="857232"/>
            <a:ext cx="7058025" cy="1500198"/>
          </a:xfrm>
          <a:prstGeom prst="rect">
            <a:avLst/>
          </a:prstGeom>
          <a:noFill/>
          <a:ln w="9525">
            <a:noFill/>
            <a:miter lim="800000"/>
            <a:headEnd/>
            <a:tailEnd/>
          </a:ln>
          <a:effectLst/>
        </p:spPr>
      </p:pic>
      <p:pic>
        <p:nvPicPr>
          <p:cNvPr id="8199" name="Picture 7"/>
          <p:cNvPicPr>
            <a:picLocks noChangeAspect="1" noChangeArrowheads="1"/>
          </p:cNvPicPr>
          <p:nvPr/>
        </p:nvPicPr>
        <p:blipFill>
          <a:blip r:embed="rId3"/>
          <a:srcRect/>
          <a:stretch>
            <a:fillRect/>
          </a:stretch>
        </p:blipFill>
        <p:spPr bwMode="auto">
          <a:xfrm>
            <a:off x="827088" y="4414855"/>
            <a:ext cx="7058025" cy="1514475"/>
          </a:xfrm>
          <a:prstGeom prst="rect">
            <a:avLst/>
          </a:prstGeom>
          <a:noFill/>
          <a:ln w="9525">
            <a:noFill/>
            <a:miter lim="800000"/>
            <a:headEnd/>
            <a:tailEnd/>
          </a:ln>
          <a:effectLst/>
        </p:spPr>
      </p:pic>
      <p:sp>
        <p:nvSpPr>
          <p:cNvPr id="8201" name="AutoShape 9"/>
          <p:cNvSpPr>
            <a:spLocks noChangeArrowheads="1"/>
          </p:cNvSpPr>
          <p:nvPr/>
        </p:nvSpPr>
        <p:spPr bwMode="auto">
          <a:xfrm>
            <a:off x="684213" y="2357430"/>
            <a:ext cx="7888315" cy="863601"/>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esta tabla se representan </a:t>
            </a:r>
            <a:r>
              <a:rPr lang="es-ES" sz="1400" b="1" dirty="0">
                <a:solidFill>
                  <a:schemeClr val="accent6">
                    <a:lumMod val="50000"/>
                  </a:schemeClr>
                </a:solidFill>
              </a:rPr>
              <a:t>las variables predictoras</a:t>
            </a:r>
            <a:r>
              <a:rPr lang="es-ES" sz="1400" dirty="0">
                <a:solidFill>
                  <a:schemeClr val="accent6">
                    <a:lumMod val="50000"/>
                  </a:schemeClr>
                </a:solidFill>
              </a:rPr>
              <a:t> con el parámetro estimado (B), </a:t>
            </a:r>
            <a:r>
              <a:rPr lang="es-ES" sz="1400" dirty="0" smtClean="0">
                <a:solidFill>
                  <a:schemeClr val="accent6">
                    <a:lumMod val="50000"/>
                  </a:schemeClr>
                </a:solidFill>
              </a:rPr>
              <a:t>error </a:t>
            </a:r>
            <a:r>
              <a:rPr lang="es-ES" sz="1400" dirty="0">
                <a:solidFill>
                  <a:schemeClr val="accent6">
                    <a:lumMod val="50000"/>
                  </a:schemeClr>
                </a:solidFill>
              </a:rPr>
              <a:t>estándar (E.T.), </a:t>
            </a:r>
            <a:r>
              <a:rPr lang="es-ES" sz="1400" dirty="0" smtClean="0">
                <a:solidFill>
                  <a:schemeClr val="accent6">
                    <a:lumMod val="50000"/>
                  </a:schemeClr>
                </a:solidFill>
              </a:rPr>
              <a:t>significación </a:t>
            </a:r>
            <a:r>
              <a:rPr lang="es-ES" sz="1400" dirty="0">
                <a:solidFill>
                  <a:schemeClr val="accent6">
                    <a:lumMod val="50000"/>
                  </a:schemeClr>
                </a:solidFill>
              </a:rPr>
              <a:t>estadística con la prueba de Wald, que es un estadístico que sigue una ley Chi cuadrado con 1 grado de libertad. Y la estimación de la Odds ratio (Exp(B)) con su intervalo de confianza.</a:t>
            </a:r>
          </a:p>
        </p:txBody>
      </p:sp>
      <p:sp>
        <p:nvSpPr>
          <p:cNvPr id="8202" name="AutoShape 10"/>
          <p:cNvSpPr>
            <a:spLocks noChangeArrowheads="1"/>
          </p:cNvSpPr>
          <p:nvPr/>
        </p:nvSpPr>
        <p:spPr bwMode="auto">
          <a:xfrm>
            <a:off x="684213" y="3276607"/>
            <a:ext cx="7920037" cy="1295401"/>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Con </a:t>
            </a:r>
            <a:r>
              <a:rPr lang="es-ES" sz="1400" b="1" dirty="0">
                <a:solidFill>
                  <a:schemeClr val="accent6">
                    <a:lumMod val="50000"/>
                  </a:schemeClr>
                </a:solidFill>
              </a:rPr>
              <a:t>el método “Introducir” </a:t>
            </a:r>
            <a:r>
              <a:rPr lang="es-ES" sz="1400" dirty="0">
                <a:solidFill>
                  <a:schemeClr val="accent6">
                    <a:lumMod val="50000"/>
                  </a:schemeClr>
                </a:solidFill>
              </a:rPr>
              <a:t>debemos eliminar del </a:t>
            </a:r>
            <a:r>
              <a:rPr lang="es-ES" sz="1400" dirty="0" smtClean="0">
                <a:solidFill>
                  <a:schemeClr val="accent6">
                    <a:lumMod val="50000"/>
                  </a:schemeClr>
                </a:solidFill>
              </a:rPr>
              <a:t>modelo </a:t>
            </a:r>
            <a:r>
              <a:rPr lang="es-ES" sz="1400" dirty="0">
                <a:solidFill>
                  <a:schemeClr val="accent6">
                    <a:lumMod val="50000"/>
                  </a:schemeClr>
                </a:solidFill>
              </a:rPr>
              <a:t>aquellas variables con E.T. &gt;1, una OR muy elevada y las no significativas. En el ejemplo habría que eliminar al sexo y la sepsis y realizar de nuevo el análisis</a:t>
            </a:r>
            <a:r>
              <a:rPr lang="es-ES" sz="1400" dirty="0" smtClean="0">
                <a:solidFill>
                  <a:schemeClr val="accent6">
                    <a:lumMod val="50000"/>
                  </a:schemeClr>
                </a:solidFill>
              </a:rPr>
              <a:t>.  Habitualmente se van eliminando las variables de una en una comenzando por la menos significativa ejecutando el análisis en cada paso. Si </a:t>
            </a:r>
            <a:r>
              <a:rPr lang="es-ES" sz="1400" dirty="0">
                <a:solidFill>
                  <a:schemeClr val="accent6">
                    <a:lumMod val="50000"/>
                  </a:schemeClr>
                </a:solidFill>
              </a:rPr>
              <a:t>utilizamos un método automático “hacia delante” o “hacia atrás”, este proceso lo realiza el programa de forma automática.</a:t>
            </a:r>
          </a:p>
        </p:txBody>
      </p:sp>
      <p:sp>
        <p:nvSpPr>
          <p:cNvPr id="8203" name="AutoShape 11"/>
          <p:cNvSpPr>
            <a:spLocks noChangeArrowheads="1"/>
          </p:cNvSpPr>
          <p:nvPr/>
        </p:nvSpPr>
        <p:spPr bwMode="auto">
          <a:xfrm>
            <a:off x="611188" y="5878536"/>
            <a:ext cx="8208962" cy="90805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a:t>
            </a:r>
            <a:r>
              <a:rPr lang="es-ES" sz="1400" dirty="0" smtClean="0">
                <a:solidFill>
                  <a:schemeClr val="accent6">
                    <a:lumMod val="50000"/>
                  </a:schemeClr>
                </a:solidFill>
              </a:rPr>
              <a:t>último modelo quedaría la </a:t>
            </a:r>
            <a:r>
              <a:rPr lang="es-ES" sz="1400" dirty="0">
                <a:solidFill>
                  <a:schemeClr val="accent6">
                    <a:lumMod val="50000"/>
                  </a:schemeClr>
                </a:solidFill>
              </a:rPr>
              <a:t>neumonía y la edad. La interpretación sería: </a:t>
            </a:r>
          </a:p>
          <a:p>
            <a:pPr>
              <a:defRPr/>
            </a:pPr>
            <a:r>
              <a:rPr lang="es-ES" sz="1400" b="1" dirty="0">
                <a:solidFill>
                  <a:schemeClr val="accent6">
                    <a:lumMod val="50000"/>
                  </a:schemeClr>
                </a:solidFill>
              </a:rPr>
              <a:t>Neumonía</a:t>
            </a:r>
            <a:r>
              <a:rPr lang="es-ES" sz="1400" dirty="0">
                <a:solidFill>
                  <a:schemeClr val="accent6">
                    <a:lumMod val="50000"/>
                  </a:schemeClr>
                </a:solidFill>
              </a:rPr>
              <a:t>:</a:t>
            </a:r>
            <a:r>
              <a:rPr lang="es-ES" sz="1400" dirty="0" smtClean="0">
                <a:solidFill>
                  <a:schemeClr val="accent6">
                    <a:lumMod val="50000"/>
                  </a:schemeClr>
                </a:solidFill>
              </a:rPr>
              <a:t> OR=5,4 (IC95%, 2,012-14,73) </a:t>
            </a:r>
            <a:r>
              <a:rPr lang="es-ES" sz="1400" dirty="0">
                <a:solidFill>
                  <a:schemeClr val="accent6">
                    <a:lumMod val="50000"/>
                  </a:schemeClr>
                </a:solidFill>
              </a:rPr>
              <a:t>sería el riesgo de mortalidad entre los pacientes con neumonía respecto a los que no la tienen.</a:t>
            </a:r>
          </a:p>
          <a:p>
            <a:pPr>
              <a:defRPr/>
            </a:pPr>
            <a:r>
              <a:rPr lang="es-ES" sz="1400" b="1" dirty="0">
                <a:solidFill>
                  <a:schemeClr val="accent6">
                    <a:lumMod val="50000"/>
                  </a:schemeClr>
                </a:solidFill>
              </a:rPr>
              <a:t>Edad</a:t>
            </a:r>
            <a:r>
              <a:rPr lang="es-ES" sz="1400" dirty="0">
                <a:solidFill>
                  <a:schemeClr val="accent6">
                    <a:lumMod val="50000"/>
                  </a:schemeClr>
                </a:solidFill>
              </a:rPr>
              <a:t>: Por cada año aumenta el riesgo de muerte en </a:t>
            </a:r>
            <a:r>
              <a:rPr lang="es-ES" sz="1400" dirty="0" smtClean="0">
                <a:solidFill>
                  <a:schemeClr val="accent6">
                    <a:lumMod val="50000"/>
                  </a:schemeClr>
                </a:solidFill>
              </a:rPr>
              <a:t>1,044 (IC95%, 1,018-1,071). </a:t>
            </a:r>
            <a:endParaRPr lang="es-ES" sz="1400" dirty="0">
              <a:solidFill>
                <a:schemeClr val="accent6">
                  <a:lumMod val="50000"/>
                </a:schemeClr>
              </a:solidFill>
            </a:endParaRPr>
          </a:p>
        </p:txBody>
      </p:sp>
      <p:sp>
        <p:nvSpPr>
          <p:cNvPr id="8204" name="AutoShape 12"/>
          <p:cNvSpPr>
            <a:spLocks noChangeArrowheads="1"/>
          </p:cNvSpPr>
          <p:nvPr/>
        </p:nvSpPr>
        <p:spPr bwMode="auto">
          <a:xfrm>
            <a:off x="4071934" y="2714620"/>
            <a:ext cx="865188" cy="1584325"/>
          </a:xfrm>
          <a:prstGeom prst="downArrow">
            <a:avLst>
              <a:gd name="adj1" fmla="val 50000"/>
              <a:gd name="adj2" fmla="val 45780"/>
            </a:avLst>
          </a:prstGeom>
          <a:solidFill>
            <a:schemeClr val="accent6">
              <a:lumMod val="60000"/>
              <a:lumOff val="40000"/>
            </a:schemeClr>
          </a:solidFill>
          <a:ln w="9525">
            <a:noFill/>
            <a:miter lim="800000"/>
            <a:headEnd/>
            <a:tailEnd/>
          </a:ln>
          <a:effectLst>
            <a:innerShdw blurRad="63500" dist="50800" dir="2700000">
              <a:prstClr val="black">
                <a:alpha val="50000"/>
              </a:prstClr>
            </a:innerShdw>
          </a:effectLst>
          <a:scene3d>
            <a:camera prst="orthographicFront"/>
            <a:lightRig rig="threePt" dir="t"/>
          </a:scene3d>
          <a:sp3d/>
        </p:spPr>
        <p:txBody>
          <a:bodyPr wrap="none" anchor="ctr"/>
          <a:lstStyle/>
          <a:p>
            <a:endParaRPr lang="es-ES"/>
          </a:p>
        </p:txBody>
      </p:sp>
      <p:sp>
        <p:nvSpPr>
          <p:cNvPr id="11" name="AutoShape 5"/>
          <p:cNvSpPr>
            <a:spLocks noChangeArrowheads="1"/>
          </p:cNvSpPr>
          <p:nvPr/>
        </p:nvSpPr>
        <p:spPr bwMode="auto">
          <a:xfrm>
            <a:off x="827088" y="142874"/>
            <a:ext cx="7880322" cy="78579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Logística Binaria. Ejemplo con SPSS. Resultados</a:t>
            </a:r>
            <a:endParaRPr lang="es-ES" sz="2400" dirty="0">
              <a:solidFill>
                <a:schemeClr val="tx1"/>
              </a:solidFill>
            </a:endParaRPr>
          </a:p>
        </p:txBody>
      </p:sp>
      <p:pic>
        <p:nvPicPr>
          <p:cNvPr id="9"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0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8201"/>
                                        </p:tgtEl>
                                      </p:cBhvr>
                                    </p:animEffect>
                                    <p:set>
                                      <p:cBhvr>
                                        <p:cTn id="13" dur="1" fill="hold">
                                          <p:stCondLst>
                                            <p:cond delay="499"/>
                                          </p:stCondLst>
                                        </p:cTn>
                                        <p:tgtEl>
                                          <p:spTgt spid="820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20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1" nodeType="clickEffect">
                                  <p:stCondLst>
                                    <p:cond delay="0"/>
                                  </p:stCondLst>
                                  <p:childTnLst>
                                    <p:animEffect transition="out" filter="box(in)">
                                      <p:cBhvr>
                                        <p:cTn id="21" dur="500"/>
                                        <p:tgtEl>
                                          <p:spTgt spid="8202"/>
                                        </p:tgtEl>
                                      </p:cBhvr>
                                    </p:animEffect>
                                    <p:set>
                                      <p:cBhvr>
                                        <p:cTn id="22" dur="1" fill="hold">
                                          <p:stCondLst>
                                            <p:cond delay="499"/>
                                          </p:stCondLst>
                                        </p:cTn>
                                        <p:tgtEl>
                                          <p:spTgt spid="820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2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19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1" grpId="0" animBg="1"/>
      <p:bldP spid="8201" grpId="1" animBg="1"/>
      <p:bldP spid="8202" grpId="0" animBg="1"/>
      <p:bldP spid="8202" grpId="1" animBg="1"/>
      <p:bldP spid="8203" grpId="0" animBg="1"/>
      <p:bldP spid="820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AutoShape 4"/>
          <p:cNvSpPr>
            <a:spLocks noChangeArrowheads="1"/>
          </p:cNvSpPr>
          <p:nvPr/>
        </p:nvSpPr>
        <p:spPr bwMode="auto">
          <a:xfrm>
            <a:off x="611188" y="1500175"/>
            <a:ext cx="8064500" cy="920764"/>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600" dirty="0">
                <a:solidFill>
                  <a:schemeClr val="accent6">
                    <a:lumMod val="50000"/>
                  </a:schemeClr>
                </a:solidFill>
              </a:rPr>
              <a:t>Permite evaluar si una serie de variables (variables independientes o predictoras) (pej edad, sexo, etc) predicen o están asociadas a otra variable cuantitativa continua (pej, edad, número de días ingresado, etc)</a:t>
            </a:r>
          </a:p>
        </p:txBody>
      </p:sp>
      <p:sp>
        <p:nvSpPr>
          <p:cNvPr id="9221" name="AutoShape 5"/>
          <p:cNvSpPr>
            <a:spLocks noChangeArrowheads="1"/>
          </p:cNvSpPr>
          <p:nvPr/>
        </p:nvSpPr>
        <p:spPr bwMode="auto">
          <a:xfrm>
            <a:off x="611188" y="2643182"/>
            <a:ext cx="7993062" cy="133584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noAutofit/>
          </a:bodyPr>
          <a:lstStyle/>
          <a:p>
            <a:pPr marL="342900" indent="-342900">
              <a:spcAft>
                <a:spcPts val="0"/>
              </a:spcAft>
              <a:defRPr/>
            </a:pPr>
            <a:r>
              <a:rPr lang="es-ES" sz="1600" b="1" dirty="0">
                <a:solidFill>
                  <a:schemeClr val="accent6">
                    <a:lumMod val="50000"/>
                  </a:schemeClr>
                </a:solidFill>
              </a:rPr>
              <a:t>¿Cómo se eligen las variables predictoras?</a:t>
            </a:r>
          </a:p>
          <a:p>
            <a:pPr marL="342900" indent="-342900">
              <a:spcAft>
                <a:spcPts val="0"/>
              </a:spcAft>
              <a:buFontTx/>
              <a:buAutoNum type="arabicPeriod"/>
              <a:defRPr/>
            </a:pPr>
            <a:r>
              <a:rPr lang="es-ES" sz="1600" dirty="0">
                <a:solidFill>
                  <a:schemeClr val="accent6">
                    <a:lumMod val="50000"/>
                  </a:schemeClr>
                </a:solidFill>
              </a:rPr>
              <a:t>En función de la revisión</a:t>
            </a:r>
            <a:r>
              <a:rPr lang="es-ES" sz="1600" dirty="0" smtClean="0">
                <a:solidFill>
                  <a:schemeClr val="accent6">
                    <a:lumMod val="50000"/>
                  </a:schemeClr>
                </a:solidFill>
              </a:rPr>
              <a:t> de la literatura y </a:t>
            </a:r>
            <a:r>
              <a:rPr lang="es-ES" sz="1600" dirty="0">
                <a:solidFill>
                  <a:schemeClr val="accent6">
                    <a:lumMod val="50000"/>
                  </a:schemeClr>
                </a:solidFill>
              </a:rPr>
              <a:t>conocimiento </a:t>
            </a:r>
            <a:r>
              <a:rPr lang="es-ES" sz="1600" dirty="0" smtClean="0">
                <a:solidFill>
                  <a:schemeClr val="accent6">
                    <a:lumMod val="50000"/>
                  </a:schemeClr>
                </a:solidFill>
              </a:rPr>
              <a:t>del tema.</a:t>
            </a:r>
            <a:endParaRPr lang="es-ES" sz="1600" dirty="0">
              <a:solidFill>
                <a:schemeClr val="accent6">
                  <a:lumMod val="50000"/>
                </a:schemeClr>
              </a:solidFill>
            </a:endParaRPr>
          </a:p>
          <a:p>
            <a:pPr marL="342900" indent="-342900">
              <a:spcAft>
                <a:spcPts val="0"/>
              </a:spcAft>
              <a:buFontTx/>
              <a:buAutoNum type="arabicPeriod"/>
              <a:defRPr/>
            </a:pPr>
            <a:r>
              <a:rPr lang="es-ES" sz="1600" dirty="0">
                <a:solidFill>
                  <a:schemeClr val="accent6">
                    <a:lumMod val="50000"/>
                  </a:schemeClr>
                </a:solidFill>
              </a:rPr>
              <a:t>En función del resultado de un análisis univariante realizado previamente. Se eligen normalmente a las significativas.</a:t>
            </a:r>
          </a:p>
          <a:p>
            <a:pPr marL="342900" indent="-342900">
              <a:spcAft>
                <a:spcPts val="0"/>
              </a:spcAft>
              <a:buFontTx/>
              <a:buAutoNum type="arabicPeriod"/>
              <a:defRPr/>
            </a:pPr>
            <a:r>
              <a:rPr lang="es-ES" sz="1600" dirty="0">
                <a:solidFill>
                  <a:schemeClr val="accent6">
                    <a:lumMod val="50000"/>
                  </a:schemeClr>
                </a:solidFill>
              </a:rPr>
              <a:t>Se suele elegir una variable por cada 10 individuos de muestra analizada</a:t>
            </a:r>
          </a:p>
        </p:txBody>
      </p:sp>
      <p:sp>
        <p:nvSpPr>
          <p:cNvPr id="9223" name="AutoShape 7"/>
          <p:cNvSpPr>
            <a:spLocks noChangeArrowheads="1"/>
          </p:cNvSpPr>
          <p:nvPr/>
        </p:nvSpPr>
        <p:spPr bwMode="auto">
          <a:xfrm>
            <a:off x="611188" y="4279912"/>
            <a:ext cx="8064500" cy="79216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spcAft>
                <a:spcPts val="0"/>
              </a:spcAft>
              <a:defRPr/>
            </a:pPr>
            <a:r>
              <a:rPr lang="es-ES" sz="1600" b="1" dirty="0">
                <a:solidFill>
                  <a:schemeClr val="accent6">
                    <a:lumMod val="50000"/>
                  </a:schemeClr>
                </a:solidFill>
              </a:rPr>
              <a:t>Interpretación de los resultados: </a:t>
            </a:r>
            <a:r>
              <a:rPr lang="es-ES" sz="1600" dirty="0">
                <a:solidFill>
                  <a:schemeClr val="accent6">
                    <a:lumMod val="50000"/>
                  </a:schemeClr>
                </a:solidFill>
              </a:rPr>
              <a:t>Se obtiene un coeficiente beta estandarizado cuyo signo indica la dirección de la asociación y el </a:t>
            </a:r>
            <a:r>
              <a:rPr lang="es-ES" sz="1600" dirty="0" smtClean="0">
                <a:solidFill>
                  <a:schemeClr val="accent6">
                    <a:lumMod val="50000"/>
                  </a:schemeClr>
                </a:solidFill>
              </a:rPr>
              <a:t>valor </a:t>
            </a:r>
            <a:r>
              <a:rPr lang="es-ES" sz="1600" dirty="0">
                <a:solidFill>
                  <a:schemeClr val="accent6">
                    <a:lumMod val="50000"/>
                  </a:schemeClr>
                </a:solidFill>
              </a:rPr>
              <a:t>la fuerza de la asociación.</a:t>
            </a:r>
          </a:p>
        </p:txBody>
      </p:sp>
      <p:sp>
        <p:nvSpPr>
          <p:cNvPr id="9" name="AutoShape 5"/>
          <p:cNvSpPr>
            <a:spLocks noChangeArrowheads="1"/>
          </p:cNvSpPr>
          <p:nvPr/>
        </p:nvSpPr>
        <p:spPr bwMode="auto">
          <a:xfrm>
            <a:off x="755576" y="142874"/>
            <a:ext cx="7951834" cy="78579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Lineal</a:t>
            </a:r>
            <a:endParaRPr lang="es-ES" sz="2400" dirty="0">
              <a:solidFill>
                <a:schemeClr val="tx1"/>
              </a:solidFill>
            </a:endParaRPr>
          </a:p>
        </p:txBody>
      </p:sp>
      <p:pic>
        <p:nvPicPr>
          <p:cNvPr id="6"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12"/>
          <p:cNvSpPr>
            <a:spLocks noChangeArrowheads="1"/>
          </p:cNvSpPr>
          <p:nvPr/>
        </p:nvSpPr>
        <p:spPr bwMode="auto">
          <a:xfrm>
            <a:off x="214282" y="1357298"/>
            <a:ext cx="5119718" cy="161450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600" dirty="0" smtClean="0">
                <a:solidFill>
                  <a:schemeClr val="accent6">
                    <a:lumMod val="50000"/>
                  </a:schemeClr>
                </a:solidFill>
              </a:rPr>
              <a:t>En el siguiente ejemplo vamos a comprobar si existe una asociación entre la presencia de neumonía, el sexo, la edad y el índice de masa corporal (variables independientes) con el número de días ingresado en el hospital (variable dependiente)</a:t>
            </a:r>
            <a:endParaRPr lang="es-ES" sz="1600" dirty="0">
              <a:solidFill>
                <a:schemeClr val="accent6">
                  <a:lumMod val="50000"/>
                </a:schemeClr>
              </a:solidFill>
            </a:endParaRPr>
          </a:p>
        </p:txBody>
      </p:sp>
      <p:pic>
        <p:nvPicPr>
          <p:cNvPr id="20" name="Picture 6"/>
          <p:cNvPicPr>
            <a:picLocks noChangeAspect="1" noChangeArrowheads="1"/>
          </p:cNvPicPr>
          <p:nvPr/>
        </p:nvPicPr>
        <p:blipFill>
          <a:blip r:embed="rId2"/>
          <a:srcRect l="18008" t="19189" r="44193" b="29134"/>
          <a:stretch>
            <a:fillRect/>
          </a:stretch>
        </p:blipFill>
        <p:spPr bwMode="auto">
          <a:xfrm>
            <a:off x="323850" y="1196975"/>
            <a:ext cx="4278313" cy="4679950"/>
          </a:xfrm>
          <a:prstGeom prst="rect">
            <a:avLst/>
          </a:prstGeom>
          <a:noFill/>
          <a:ln w="9525">
            <a:noFill/>
            <a:miter lim="800000"/>
            <a:headEnd/>
            <a:tailEnd/>
          </a:ln>
          <a:effectLst/>
        </p:spPr>
      </p:pic>
      <p:sp>
        <p:nvSpPr>
          <p:cNvPr id="13318" name="AutoShape 6"/>
          <p:cNvSpPr>
            <a:spLocks noChangeArrowheads="1"/>
          </p:cNvSpPr>
          <p:nvPr/>
        </p:nvSpPr>
        <p:spPr bwMode="auto">
          <a:xfrm>
            <a:off x="355183" y="1989138"/>
            <a:ext cx="2341593" cy="43175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spcAft>
                <a:spcPts val="0"/>
              </a:spcAft>
              <a:defRPr/>
            </a:pPr>
            <a:r>
              <a:rPr lang="es-ES" sz="1400" dirty="0" smtClean="0">
                <a:solidFill>
                  <a:schemeClr val="accent6">
                    <a:lumMod val="50000"/>
                  </a:schemeClr>
                </a:solidFill>
              </a:rPr>
              <a:t>Hacer clic  </a:t>
            </a:r>
            <a:r>
              <a:rPr lang="es-ES" sz="1400" dirty="0">
                <a:solidFill>
                  <a:schemeClr val="accent6">
                    <a:lumMod val="50000"/>
                  </a:schemeClr>
                </a:solidFill>
              </a:rPr>
              <a:t>en Analizar…</a:t>
            </a:r>
          </a:p>
        </p:txBody>
      </p:sp>
      <p:grpSp>
        <p:nvGrpSpPr>
          <p:cNvPr id="24" name="Group 23"/>
          <p:cNvGrpSpPr/>
          <p:nvPr/>
        </p:nvGrpSpPr>
        <p:grpSpPr>
          <a:xfrm>
            <a:off x="468313" y="1412875"/>
            <a:ext cx="3941762" cy="4392613"/>
            <a:chOff x="468313" y="1412875"/>
            <a:chExt cx="3941762" cy="4392613"/>
          </a:xfrm>
        </p:grpSpPr>
        <p:pic>
          <p:nvPicPr>
            <p:cNvPr id="21" name="Picture 4"/>
            <p:cNvPicPr>
              <a:picLocks noChangeAspect="1" noChangeArrowheads="1"/>
            </p:cNvPicPr>
            <p:nvPr/>
          </p:nvPicPr>
          <p:blipFill>
            <a:blip r:embed="rId3"/>
            <a:srcRect l="38971" t="21404" r="45079" b="31348"/>
            <a:stretch>
              <a:fillRect/>
            </a:stretch>
          </p:blipFill>
          <p:spPr bwMode="auto">
            <a:xfrm>
              <a:off x="2555875" y="1412875"/>
              <a:ext cx="1854200" cy="4392613"/>
            </a:xfrm>
            <a:prstGeom prst="rect">
              <a:avLst/>
            </a:prstGeom>
            <a:noFill/>
            <a:ln w="9525">
              <a:noFill/>
              <a:miter lim="800000"/>
              <a:headEnd/>
              <a:tailEnd/>
            </a:ln>
            <a:effectLst/>
          </p:spPr>
        </p:pic>
        <p:sp>
          <p:nvSpPr>
            <p:cNvPr id="13319" name="AutoShape 7"/>
            <p:cNvSpPr>
              <a:spLocks noChangeArrowheads="1"/>
            </p:cNvSpPr>
            <p:nvPr/>
          </p:nvSpPr>
          <p:spPr bwMode="auto">
            <a:xfrm>
              <a:off x="468313" y="2997200"/>
              <a:ext cx="1871662" cy="3603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spcAft>
                  <a:spcPts val="0"/>
                </a:spcAft>
                <a:defRPr/>
              </a:pPr>
              <a:r>
                <a:rPr lang="es-ES" sz="1400">
                  <a:solidFill>
                    <a:schemeClr val="accent6">
                      <a:lumMod val="50000"/>
                    </a:schemeClr>
                  </a:solidFill>
                </a:rPr>
                <a:t>… en Regresión …</a:t>
              </a:r>
            </a:p>
          </p:txBody>
        </p:sp>
      </p:grpSp>
      <p:grpSp>
        <p:nvGrpSpPr>
          <p:cNvPr id="25" name="Group 24"/>
          <p:cNvGrpSpPr/>
          <p:nvPr/>
        </p:nvGrpSpPr>
        <p:grpSpPr>
          <a:xfrm>
            <a:off x="468313" y="2924175"/>
            <a:ext cx="5795962" cy="2376488"/>
            <a:chOff x="468313" y="2924175"/>
            <a:chExt cx="5795962" cy="2376488"/>
          </a:xfrm>
        </p:grpSpPr>
        <p:pic>
          <p:nvPicPr>
            <p:cNvPr id="22" name="Picture 5"/>
            <p:cNvPicPr>
              <a:picLocks noChangeAspect="1" noChangeArrowheads="1"/>
            </p:cNvPicPr>
            <p:nvPr/>
          </p:nvPicPr>
          <p:blipFill>
            <a:blip r:embed="rId3"/>
            <a:srcRect l="55508" t="38396" r="26172" b="33089"/>
            <a:stretch>
              <a:fillRect/>
            </a:stretch>
          </p:blipFill>
          <p:spPr bwMode="auto">
            <a:xfrm>
              <a:off x="4356100" y="2924175"/>
              <a:ext cx="1908175" cy="2376488"/>
            </a:xfrm>
            <a:prstGeom prst="rect">
              <a:avLst/>
            </a:prstGeom>
            <a:noFill/>
            <a:ln w="9525">
              <a:noFill/>
              <a:miter lim="800000"/>
              <a:headEnd/>
              <a:tailEnd/>
            </a:ln>
            <a:effectLst/>
          </p:spPr>
        </p:pic>
        <p:sp>
          <p:nvSpPr>
            <p:cNvPr id="13320" name="AutoShape 8"/>
            <p:cNvSpPr>
              <a:spLocks noChangeArrowheads="1"/>
            </p:cNvSpPr>
            <p:nvPr/>
          </p:nvSpPr>
          <p:spPr bwMode="auto">
            <a:xfrm>
              <a:off x="468313" y="3789363"/>
              <a:ext cx="1943100" cy="4318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spcAft>
                  <a:spcPts val="0"/>
                </a:spcAft>
                <a:defRPr/>
              </a:pPr>
              <a:r>
                <a:rPr lang="es-ES" sz="1400" dirty="0">
                  <a:solidFill>
                    <a:schemeClr val="accent6">
                      <a:lumMod val="50000"/>
                    </a:schemeClr>
                  </a:solidFill>
                </a:rPr>
                <a:t>… y en </a:t>
              </a:r>
              <a:r>
                <a:rPr lang="es-ES" sz="1400" dirty="0" smtClean="0">
                  <a:solidFill>
                    <a:schemeClr val="accent6">
                      <a:lumMod val="50000"/>
                    </a:schemeClr>
                  </a:solidFill>
                </a:rPr>
                <a:t>Lineales…</a:t>
              </a:r>
              <a:endParaRPr lang="es-ES" sz="1400" dirty="0">
                <a:solidFill>
                  <a:schemeClr val="accent6">
                    <a:lumMod val="50000"/>
                  </a:schemeClr>
                </a:solidFill>
              </a:endParaRPr>
            </a:p>
          </p:txBody>
        </p:sp>
      </p:grpSp>
      <p:sp>
        <p:nvSpPr>
          <p:cNvPr id="19" name="AutoShape 5"/>
          <p:cNvSpPr>
            <a:spLocks noChangeArrowheads="1"/>
          </p:cNvSpPr>
          <p:nvPr/>
        </p:nvSpPr>
        <p:spPr bwMode="auto">
          <a:xfrm>
            <a:off x="899592" y="142874"/>
            <a:ext cx="7807818" cy="78579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Lineal. Ejemplo con SPSS</a:t>
            </a:r>
            <a:endParaRPr lang="es-ES" sz="2400" dirty="0">
              <a:solidFill>
                <a:schemeClr val="tx1"/>
              </a:solidFill>
            </a:endParaRPr>
          </a:p>
        </p:txBody>
      </p:sp>
      <p:pic>
        <p:nvPicPr>
          <p:cNvPr id="12"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33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7"/>
          <p:cNvPicPr>
            <a:picLocks noChangeAspect="1" noChangeArrowheads="1"/>
          </p:cNvPicPr>
          <p:nvPr/>
        </p:nvPicPr>
        <p:blipFill>
          <a:blip r:embed="rId2"/>
          <a:srcRect l="31302" t="24365" r="27057" b="34570"/>
          <a:stretch>
            <a:fillRect/>
          </a:stretch>
        </p:blipFill>
        <p:spPr bwMode="auto">
          <a:xfrm>
            <a:off x="4953000" y="2009775"/>
            <a:ext cx="3924300" cy="3095625"/>
          </a:xfrm>
          <a:prstGeom prst="rect">
            <a:avLst/>
          </a:prstGeom>
          <a:noFill/>
          <a:ln w="9525">
            <a:noFill/>
            <a:miter lim="800000"/>
            <a:headEnd/>
            <a:tailEnd/>
          </a:ln>
          <a:effectLst/>
        </p:spPr>
      </p:pic>
      <p:pic>
        <p:nvPicPr>
          <p:cNvPr id="20" name="Picture 6"/>
          <p:cNvPicPr>
            <a:picLocks noChangeAspect="1" noChangeArrowheads="1"/>
          </p:cNvPicPr>
          <p:nvPr/>
        </p:nvPicPr>
        <p:blipFill>
          <a:blip r:embed="rId3"/>
          <a:srcRect l="18008" t="19189" r="44193" b="29134"/>
          <a:stretch>
            <a:fillRect/>
          </a:stretch>
        </p:blipFill>
        <p:spPr bwMode="auto">
          <a:xfrm>
            <a:off x="323850" y="1196975"/>
            <a:ext cx="4278313" cy="4679950"/>
          </a:xfrm>
          <a:prstGeom prst="rect">
            <a:avLst/>
          </a:prstGeom>
          <a:noFill/>
          <a:ln w="9525">
            <a:noFill/>
            <a:miter lim="800000"/>
            <a:headEnd/>
            <a:tailEnd/>
          </a:ln>
          <a:effectLst/>
        </p:spPr>
      </p:pic>
      <p:grpSp>
        <p:nvGrpSpPr>
          <p:cNvPr id="24" name="Group 23"/>
          <p:cNvGrpSpPr/>
          <p:nvPr/>
        </p:nvGrpSpPr>
        <p:grpSpPr>
          <a:xfrm>
            <a:off x="6036789" y="981075"/>
            <a:ext cx="2567462" cy="1439863"/>
            <a:chOff x="6036789" y="981075"/>
            <a:chExt cx="2567462" cy="1439863"/>
          </a:xfrm>
        </p:grpSpPr>
        <p:sp>
          <p:nvSpPr>
            <p:cNvPr id="13322" name="AutoShape 10"/>
            <p:cNvSpPr>
              <a:spLocks noChangeArrowheads="1"/>
            </p:cNvSpPr>
            <p:nvPr/>
          </p:nvSpPr>
          <p:spPr bwMode="auto">
            <a:xfrm>
              <a:off x="6036789" y="981075"/>
              <a:ext cx="2567462" cy="10080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200" dirty="0">
                  <a:solidFill>
                    <a:schemeClr val="accent6">
                      <a:lumMod val="50000"/>
                    </a:schemeClr>
                  </a:solidFill>
                </a:rPr>
                <a:t>Introducir aquí la variable dependiente cuantitativa </a:t>
              </a:r>
              <a:r>
                <a:rPr lang="es-ES" sz="1200" dirty="0" smtClean="0">
                  <a:solidFill>
                    <a:schemeClr val="accent6">
                      <a:lumMod val="50000"/>
                    </a:schemeClr>
                  </a:solidFill>
                </a:rPr>
                <a:t>continua</a:t>
              </a:r>
              <a:r>
                <a:rPr lang="es-ES" sz="1200" dirty="0">
                  <a:solidFill>
                    <a:schemeClr val="accent6">
                      <a:lumMod val="50000"/>
                    </a:schemeClr>
                  </a:solidFill>
                </a:rPr>
                <a:t>, por ejemplo número de días ingresado</a:t>
              </a:r>
            </a:p>
          </p:txBody>
        </p:sp>
        <p:sp>
          <p:nvSpPr>
            <p:cNvPr id="13323" name="Line 11"/>
            <p:cNvSpPr>
              <a:spLocks noChangeShapeType="1"/>
            </p:cNvSpPr>
            <p:nvPr/>
          </p:nvSpPr>
          <p:spPr bwMode="auto">
            <a:xfrm>
              <a:off x="7451725" y="1989138"/>
              <a:ext cx="0" cy="431800"/>
            </a:xfrm>
            <a:prstGeom prst="line">
              <a:avLst/>
            </a:prstGeom>
            <a:noFill/>
            <a:ln w="38100">
              <a:solidFill>
                <a:schemeClr val="tx1"/>
              </a:solidFill>
              <a:round/>
              <a:headEnd/>
              <a:tailEnd type="triangle" w="med" len="med"/>
            </a:ln>
            <a:effectLst/>
          </p:spPr>
          <p:txBody>
            <a:bodyPr/>
            <a:lstStyle/>
            <a:p>
              <a:endParaRPr lang="es-ES" sz="1600"/>
            </a:p>
          </p:txBody>
        </p:sp>
      </p:grpSp>
      <p:grpSp>
        <p:nvGrpSpPr>
          <p:cNvPr id="25" name="Group 24"/>
          <p:cNvGrpSpPr/>
          <p:nvPr/>
        </p:nvGrpSpPr>
        <p:grpSpPr>
          <a:xfrm>
            <a:off x="4181523" y="2438400"/>
            <a:ext cx="2695527" cy="1766894"/>
            <a:chOff x="4181523" y="2438400"/>
            <a:chExt cx="2695527" cy="1766894"/>
          </a:xfrm>
        </p:grpSpPr>
        <p:sp>
          <p:nvSpPr>
            <p:cNvPr id="13324" name="AutoShape 12"/>
            <p:cNvSpPr>
              <a:spLocks noChangeArrowheads="1"/>
            </p:cNvSpPr>
            <p:nvPr/>
          </p:nvSpPr>
          <p:spPr bwMode="auto">
            <a:xfrm>
              <a:off x="4181523" y="2438400"/>
              <a:ext cx="2176427" cy="1766894"/>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400" dirty="0">
                  <a:solidFill>
                    <a:schemeClr val="accent6">
                      <a:lumMod val="50000"/>
                    </a:schemeClr>
                  </a:solidFill>
                </a:rPr>
                <a:t>Introducir aquí las variables independientes o </a:t>
              </a:r>
              <a:r>
                <a:rPr lang="es-ES" sz="1400" dirty="0" err="1">
                  <a:solidFill>
                    <a:schemeClr val="accent6">
                      <a:lumMod val="50000"/>
                    </a:schemeClr>
                  </a:solidFill>
                </a:rPr>
                <a:t>predictoras</a:t>
              </a:r>
              <a:r>
                <a:rPr lang="es-ES" sz="1400" dirty="0">
                  <a:solidFill>
                    <a:schemeClr val="accent6">
                      <a:lumMod val="50000"/>
                    </a:schemeClr>
                  </a:solidFill>
                </a:rPr>
                <a:t>, por ejemplo edad, sexo, </a:t>
              </a:r>
              <a:r>
                <a:rPr lang="es-ES" sz="1400" dirty="0" err="1">
                  <a:solidFill>
                    <a:schemeClr val="accent6">
                      <a:lumMod val="50000"/>
                    </a:schemeClr>
                  </a:solidFill>
                </a:rPr>
                <a:t>indice</a:t>
              </a:r>
              <a:r>
                <a:rPr lang="es-ES" sz="1400" dirty="0">
                  <a:solidFill>
                    <a:schemeClr val="accent6">
                      <a:lumMod val="50000"/>
                    </a:schemeClr>
                  </a:solidFill>
                </a:rPr>
                <a:t> de masa corporal y neumonía</a:t>
              </a:r>
            </a:p>
          </p:txBody>
        </p:sp>
        <p:sp>
          <p:nvSpPr>
            <p:cNvPr id="13325" name="Line 13"/>
            <p:cNvSpPr>
              <a:spLocks noChangeShapeType="1"/>
            </p:cNvSpPr>
            <p:nvPr/>
          </p:nvSpPr>
          <p:spPr bwMode="auto">
            <a:xfrm>
              <a:off x="6443663" y="3357563"/>
              <a:ext cx="433387" cy="0"/>
            </a:xfrm>
            <a:prstGeom prst="line">
              <a:avLst/>
            </a:prstGeom>
            <a:noFill/>
            <a:ln w="38100">
              <a:solidFill>
                <a:schemeClr val="tx1"/>
              </a:solidFill>
              <a:round/>
              <a:headEnd/>
              <a:tailEnd type="triangle" w="med" len="med"/>
            </a:ln>
            <a:effectLst/>
          </p:spPr>
          <p:txBody>
            <a:bodyPr/>
            <a:lstStyle/>
            <a:p>
              <a:endParaRPr lang="es-ES" sz="1600"/>
            </a:p>
          </p:txBody>
        </p:sp>
      </p:grpSp>
      <p:grpSp>
        <p:nvGrpSpPr>
          <p:cNvPr id="26" name="Group 25"/>
          <p:cNvGrpSpPr/>
          <p:nvPr/>
        </p:nvGrpSpPr>
        <p:grpSpPr>
          <a:xfrm>
            <a:off x="5272062" y="3690938"/>
            <a:ext cx="3643338" cy="3076568"/>
            <a:chOff x="5272062" y="3690938"/>
            <a:chExt cx="3643338" cy="3076568"/>
          </a:xfrm>
        </p:grpSpPr>
        <p:sp>
          <p:nvSpPr>
            <p:cNvPr id="13326" name="AutoShape 14"/>
            <p:cNvSpPr>
              <a:spLocks noChangeArrowheads="1"/>
            </p:cNvSpPr>
            <p:nvPr/>
          </p:nvSpPr>
          <p:spPr bwMode="auto">
            <a:xfrm>
              <a:off x="5272062" y="4267200"/>
              <a:ext cx="3643338" cy="2500306"/>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spcAft>
                  <a:spcPts val="0"/>
                </a:spcAft>
                <a:defRPr/>
              </a:pPr>
              <a:r>
                <a:rPr lang="es-ES" sz="1400" b="1" dirty="0">
                  <a:solidFill>
                    <a:schemeClr val="accent6">
                      <a:lumMod val="50000"/>
                    </a:schemeClr>
                  </a:solidFill>
                </a:rPr>
                <a:t>Introducir aquí el Método de evaluación</a:t>
              </a:r>
              <a:r>
                <a:rPr lang="es-ES" sz="1400" dirty="0">
                  <a:solidFill>
                    <a:schemeClr val="accent6">
                      <a:lumMod val="50000"/>
                    </a:schemeClr>
                  </a:solidFill>
                </a:rPr>
                <a:t>:</a:t>
              </a:r>
            </a:p>
            <a:p>
              <a:pPr marL="342900" indent="-342900">
                <a:spcAft>
                  <a:spcPts val="0"/>
                </a:spcAft>
                <a:buFontTx/>
                <a:buAutoNum type="arabicPeriod"/>
                <a:defRPr/>
              </a:pPr>
              <a:r>
                <a:rPr lang="es-ES" sz="1400" dirty="0">
                  <a:solidFill>
                    <a:schemeClr val="accent6">
                      <a:lumMod val="50000"/>
                    </a:schemeClr>
                  </a:solidFill>
                </a:rPr>
                <a:t>Método “</a:t>
              </a:r>
              <a:r>
                <a:rPr lang="es-ES" sz="1400" b="1" dirty="0">
                  <a:solidFill>
                    <a:schemeClr val="accent6">
                      <a:lumMod val="50000"/>
                    </a:schemeClr>
                  </a:solidFill>
                </a:rPr>
                <a:t>Introducir</a:t>
              </a:r>
              <a:r>
                <a:rPr lang="es-ES" sz="1400" dirty="0">
                  <a:solidFill>
                    <a:schemeClr val="accent6">
                      <a:lumMod val="50000"/>
                    </a:schemeClr>
                  </a:solidFill>
                </a:rPr>
                <a:t>” permite al investigador decidir las variables que se introducen o extraen.</a:t>
              </a:r>
            </a:p>
            <a:p>
              <a:pPr marL="342900" indent="-342900">
                <a:spcAft>
                  <a:spcPts val="0"/>
                </a:spcAft>
                <a:buFontTx/>
                <a:buAutoNum type="arabicPeriod"/>
                <a:defRPr/>
              </a:pPr>
              <a:r>
                <a:rPr lang="es-ES" sz="1400" b="1" dirty="0">
                  <a:solidFill>
                    <a:schemeClr val="accent6">
                      <a:lumMod val="50000"/>
                    </a:schemeClr>
                  </a:solidFill>
                </a:rPr>
                <a:t>Métodos automáticos </a:t>
              </a:r>
              <a:r>
                <a:rPr lang="es-ES" sz="1400" dirty="0">
                  <a:solidFill>
                    <a:schemeClr val="accent6">
                      <a:lumMod val="50000"/>
                    </a:schemeClr>
                  </a:solidFill>
                </a:rPr>
                <a:t>“hacia delante”, “por pasos” y “hacia atrás”. El programa </a:t>
              </a:r>
              <a:r>
                <a:rPr lang="es-ES" sz="1400" dirty="0" err="1">
                  <a:solidFill>
                    <a:schemeClr val="accent6">
                      <a:lumMod val="50000"/>
                    </a:schemeClr>
                  </a:solidFill>
                </a:rPr>
                <a:t>automaticamente</a:t>
              </a:r>
              <a:r>
                <a:rPr lang="es-ES" sz="1400" dirty="0">
                  <a:solidFill>
                    <a:schemeClr val="accent6">
                      <a:lumMod val="50000"/>
                    </a:schemeClr>
                  </a:solidFill>
                </a:rPr>
                <a:t> decide las variables que se introducen y extraen del modelo</a:t>
              </a:r>
            </a:p>
          </p:txBody>
        </p:sp>
        <p:sp>
          <p:nvSpPr>
            <p:cNvPr id="13327" name="Line 15"/>
            <p:cNvSpPr>
              <a:spLocks noChangeShapeType="1"/>
            </p:cNvSpPr>
            <p:nvPr/>
          </p:nvSpPr>
          <p:spPr bwMode="auto">
            <a:xfrm flipV="1">
              <a:off x="7812088" y="3690938"/>
              <a:ext cx="0" cy="576262"/>
            </a:xfrm>
            <a:prstGeom prst="line">
              <a:avLst/>
            </a:prstGeom>
            <a:noFill/>
            <a:ln w="38100">
              <a:solidFill>
                <a:schemeClr val="tx1"/>
              </a:solidFill>
              <a:round/>
              <a:headEnd/>
              <a:tailEnd type="triangle" w="med" len="med"/>
            </a:ln>
            <a:effectLst/>
          </p:spPr>
          <p:txBody>
            <a:bodyPr/>
            <a:lstStyle/>
            <a:p>
              <a:endParaRPr lang="es-ES" sz="1600"/>
            </a:p>
          </p:txBody>
        </p:sp>
      </p:grpSp>
      <p:sp>
        <p:nvSpPr>
          <p:cNvPr id="19" name="AutoShape 5"/>
          <p:cNvSpPr>
            <a:spLocks noChangeArrowheads="1"/>
          </p:cNvSpPr>
          <p:nvPr/>
        </p:nvSpPr>
        <p:spPr bwMode="auto">
          <a:xfrm>
            <a:off x="899592" y="142874"/>
            <a:ext cx="7807818" cy="78579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Lineal. Ejemplo con SPSS</a:t>
            </a:r>
            <a:endParaRPr lang="es-ES" sz="2400" dirty="0">
              <a:solidFill>
                <a:schemeClr val="tx1"/>
              </a:solidFill>
            </a:endParaRPr>
          </a:p>
        </p:txBody>
      </p:sp>
      <p:pic>
        <p:nvPicPr>
          <p:cNvPr id="14"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36" y="257061"/>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p:cNvPicPr>
            <a:picLocks noChangeAspect="1" noChangeArrowheads="1"/>
          </p:cNvPicPr>
          <p:nvPr/>
        </p:nvPicPr>
        <p:blipFill>
          <a:blip r:embed="rId2"/>
          <a:srcRect l="18008" t="19189" r="44193" b="29134"/>
          <a:stretch>
            <a:fillRect/>
          </a:stretch>
        </p:blipFill>
        <p:spPr bwMode="auto">
          <a:xfrm>
            <a:off x="323850" y="1196975"/>
            <a:ext cx="4278313" cy="4679950"/>
          </a:xfrm>
          <a:prstGeom prst="rect">
            <a:avLst/>
          </a:prstGeom>
          <a:noFill/>
          <a:ln w="9525">
            <a:noFill/>
            <a:miter lim="800000"/>
            <a:headEnd/>
            <a:tailEnd/>
          </a:ln>
          <a:effectLst/>
        </p:spPr>
      </p:pic>
      <p:sp>
        <p:nvSpPr>
          <p:cNvPr id="19" name="AutoShape 5"/>
          <p:cNvSpPr>
            <a:spLocks noChangeArrowheads="1"/>
          </p:cNvSpPr>
          <p:nvPr/>
        </p:nvSpPr>
        <p:spPr bwMode="auto">
          <a:xfrm>
            <a:off x="827584" y="142874"/>
            <a:ext cx="7879826" cy="78579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Lineal. Ejemplo con SPSS</a:t>
            </a:r>
            <a:endParaRPr lang="es-ES" sz="2400" dirty="0">
              <a:solidFill>
                <a:schemeClr val="tx1"/>
              </a:solidFill>
            </a:endParaRPr>
          </a:p>
        </p:txBody>
      </p:sp>
      <p:pic>
        <p:nvPicPr>
          <p:cNvPr id="14" name="Picture 8"/>
          <p:cNvPicPr>
            <a:picLocks noChangeAspect="1" noChangeArrowheads="1"/>
          </p:cNvPicPr>
          <p:nvPr/>
        </p:nvPicPr>
        <p:blipFill>
          <a:blip r:embed="rId3"/>
          <a:srcRect l="31902" t="24365" r="27057" b="35042"/>
          <a:stretch>
            <a:fillRect/>
          </a:stretch>
        </p:blipFill>
        <p:spPr bwMode="auto">
          <a:xfrm>
            <a:off x="4800601" y="2286000"/>
            <a:ext cx="3733800" cy="2953805"/>
          </a:xfrm>
          <a:prstGeom prst="rect">
            <a:avLst/>
          </a:prstGeom>
          <a:noFill/>
          <a:ln w="9525">
            <a:noFill/>
            <a:miter lim="800000"/>
            <a:headEnd/>
            <a:tailEnd/>
          </a:ln>
          <a:effectLst/>
        </p:spPr>
      </p:pic>
      <p:sp>
        <p:nvSpPr>
          <p:cNvPr id="15" name="AutoShape 6"/>
          <p:cNvSpPr>
            <a:spLocks noChangeArrowheads="1"/>
          </p:cNvSpPr>
          <p:nvPr/>
        </p:nvSpPr>
        <p:spPr bwMode="auto">
          <a:xfrm>
            <a:off x="4932040" y="4495800"/>
            <a:ext cx="2232248" cy="445368"/>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spcAft>
                <a:spcPts val="0"/>
              </a:spcAft>
              <a:defRPr/>
            </a:pPr>
            <a:r>
              <a:rPr lang="es-ES" sz="1400" dirty="0" smtClean="0">
                <a:solidFill>
                  <a:schemeClr val="accent6">
                    <a:lumMod val="50000"/>
                  </a:schemeClr>
                </a:solidFill>
              </a:rPr>
              <a:t>Hacer clic en </a:t>
            </a:r>
            <a:r>
              <a:rPr lang="es-ES" sz="1400" dirty="0" smtClean="0">
                <a:solidFill>
                  <a:schemeClr val="accent6">
                    <a:lumMod val="50000"/>
                  </a:schemeClr>
                </a:solidFill>
              </a:rPr>
              <a:t>Aceptar…</a:t>
            </a:r>
            <a:endParaRPr lang="es-ES" sz="1400" dirty="0">
              <a:solidFill>
                <a:schemeClr val="accent6">
                  <a:lumMod val="50000"/>
                </a:schemeClr>
              </a:solidFill>
            </a:endParaRPr>
          </a:p>
        </p:txBody>
      </p:sp>
      <p:pic>
        <p:nvPicPr>
          <p:cNvPr id="6"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2"/>
          <a:srcRect/>
          <a:stretch>
            <a:fillRect/>
          </a:stretch>
        </p:blipFill>
        <p:spPr bwMode="auto">
          <a:xfrm>
            <a:off x="539750" y="1268413"/>
            <a:ext cx="3933825" cy="1276350"/>
          </a:xfrm>
          <a:prstGeom prst="rect">
            <a:avLst/>
          </a:prstGeom>
          <a:noFill/>
          <a:ln w="9525">
            <a:noFill/>
            <a:miter lim="800000"/>
            <a:headEnd/>
            <a:tailEnd/>
          </a:ln>
          <a:effectLst/>
        </p:spPr>
      </p:pic>
      <p:pic>
        <p:nvPicPr>
          <p:cNvPr id="14343" name="Picture 7"/>
          <p:cNvPicPr>
            <a:picLocks noChangeAspect="1" noChangeArrowheads="1"/>
          </p:cNvPicPr>
          <p:nvPr/>
        </p:nvPicPr>
        <p:blipFill>
          <a:blip r:embed="rId3"/>
          <a:srcRect/>
          <a:stretch>
            <a:fillRect/>
          </a:stretch>
        </p:blipFill>
        <p:spPr bwMode="auto">
          <a:xfrm>
            <a:off x="395288" y="2667000"/>
            <a:ext cx="4537075" cy="1495425"/>
          </a:xfrm>
          <a:prstGeom prst="rect">
            <a:avLst/>
          </a:prstGeom>
          <a:noFill/>
          <a:ln w="9525">
            <a:noFill/>
            <a:miter lim="800000"/>
            <a:headEnd/>
            <a:tailEnd/>
          </a:ln>
          <a:effectLst/>
        </p:spPr>
      </p:pic>
      <p:pic>
        <p:nvPicPr>
          <p:cNvPr id="14345" name="Picture 9"/>
          <p:cNvPicPr>
            <a:picLocks noChangeAspect="1" noChangeArrowheads="1"/>
          </p:cNvPicPr>
          <p:nvPr/>
        </p:nvPicPr>
        <p:blipFill>
          <a:blip r:embed="rId4"/>
          <a:srcRect/>
          <a:stretch>
            <a:fillRect/>
          </a:stretch>
        </p:blipFill>
        <p:spPr bwMode="auto">
          <a:xfrm>
            <a:off x="395288" y="4365625"/>
            <a:ext cx="4535487" cy="1852613"/>
          </a:xfrm>
          <a:prstGeom prst="rect">
            <a:avLst/>
          </a:prstGeom>
          <a:noFill/>
          <a:ln w="9525">
            <a:noFill/>
            <a:miter lim="800000"/>
            <a:headEnd/>
            <a:tailEnd/>
          </a:ln>
          <a:effectLst/>
        </p:spPr>
      </p:pic>
      <p:sp>
        <p:nvSpPr>
          <p:cNvPr id="14347" name="AutoShape 11"/>
          <p:cNvSpPr>
            <a:spLocks noChangeArrowheads="1"/>
          </p:cNvSpPr>
          <p:nvPr/>
        </p:nvSpPr>
        <p:spPr bwMode="auto">
          <a:xfrm>
            <a:off x="4716463" y="1412875"/>
            <a:ext cx="4032250" cy="7921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400" b="1" dirty="0">
                <a:solidFill>
                  <a:schemeClr val="accent6">
                    <a:lumMod val="50000"/>
                  </a:schemeClr>
                </a:solidFill>
              </a:rPr>
              <a:t>Tabla resumen del modelo</a:t>
            </a:r>
            <a:r>
              <a:rPr lang="es-ES" sz="1400" dirty="0">
                <a:solidFill>
                  <a:schemeClr val="accent6">
                    <a:lumMod val="50000"/>
                  </a:schemeClr>
                </a:solidFill>
              </a:rPr>
              <a:t>. La R cuadrado indica la predicción del modelo. Mejor cuanto más se aproxime a 1.</a:t>
            </a:r>
          </a:p>
        </p:txBody>
      </p:sp>
      <p:sp>
        <p:nvSpPr>
          <p:cNvPr id="14348" name="AutoShape 12"/>
          <p:cNvSpPr>
            <a:spLocks noChangeArrowheads="1"/>
          </p:cNvSpPr>
          <p:nvPr/>
        </p:nvSpPr>
        <p:spPr bwMode="auto">
          <a:xfrm>
            <a:off x="5111750" y="2565400"/>
            <a:ext cx="3781425" cy="157798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400" b="1" dirty="0" smtClean="0">
                <a:solidFill>
                  <a:schemeClr val="accent6">
                    <a:lumMod val="50000"/>
                  </a:schemeClr>
                </a:solidFill>
              </a:rPr>
              <a:t>Tabla de ANOVA</a:t>
            </a:r>
          </a:p>
          <a:p>
            <a:pPr>
              <a:spcAft>
                <a:spcPts val="0"/>
              </a:spcAft>
              <a:defRPr/>
            </a:pPr>
            <a:r>
              <a:rPr lang="es-ES" sz="1400" b="1" dirty="0" smtClean="0">
                <a:solidFill>
                  <a:schemeClr val="accent6">
                    <a:lumMod val="50000"/>
                  </a:schemeClr>
                </a:solidFill>
              </a:rPr>
              <a:t>Si </a:t>
            </a:r>
            <a:r>
              <a:rPr lang="es-ES" sz="1400" b="1" dirty="0">
                <a:solidFill>
                  <a:schemeClr val="accent6">
                    <a:lumMod val="50000"/>
                  </a:schemeClr>
                </a:solidFill>
              </a:rPr>
              <a:t>p&lt;0,05 </a:t>
            </a:r>
            <a:r>
              <a:rPr lang="es-ES" sz="1400" dirty="0">
                <a:solidFill>
                  <a:schemeClr val="accent6">
                    <a:lumMod val="50000"/>
                  </a:schemeClr>
                </a:solidFill>
              </a:rPr>
              <a:t>las variables independientes explican bien la variación de la variable dependiente.</a:t>
            </a:r>
          </a:p>
          <a:p>
            <a:pPr>
              <a:spcAft>
                <a:spcPts val="0"/>
              </a:spcAft>
              <a:defRPr/>
            </a:pPr>
            <a:r>
              <a:rPr lang="es-ES" sz="1400" b="1" dirty="0">
                <a:solidFill>
                  <a:schemeClr val="accent6">
                    <a:lumMod val="50000"/>
                  </a:schemeClr>
                </a:solidFill>
              </a:rPr>
              <a:t>Si </a:t>
            </a:r>
            <a:r>
              <a:rPr lang="es-ES" sz="1400" b="1" dirty="0" smtClean="0">
                <a:solidFill>
                  <a:schemeClr val="accent6">
                    <a:lumMod val="50000"/>
                  </a:schemeClr>
                </a:solidFill>
              </a:rPr>
              <a:t>p≥0,05 </a:t>
            </a:r>
            <a:r>
              <a:rPr lang="es-ES" sz="1400" dirty="0">
                <a:solidFill>
                  <a:schemeClr val="accent6">
                    <a:lumMod val="50000"/>
                  </a:schemeClr>
                </a:solidFill>
              </a:rPr>
              <a:t>las variables independientes no explican bien la variación de la variable dependiente.</a:t>
            </a:r>
          </a:p>
        </p:txBody>
      </p:sp>
      <p:sp>
        <p:nvSpPr>
          <p:cNvPr id="14350" name="AutoShape 14"/>
          <p:cNvSpPr>
            <a:spLocks noChangeArrowheads="1"/>
          </p:cNvSpPr>
          <p:nvPr/>
        </p:nvSpPr>
        <p:spPr bwMode="auto">
          <a:xfrm>
            <a:off x="5076825" y="4508500"/>
            <a:ext cx="3816350" cy="213521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spcAft>
                <a:spcPts val="0"/>
              </a:spcAft>
              <a:defRPr/>
            </a:pPr>
            <a:r>
              <a:rPr lang="es-ES" sz="1400" b="1" dirty="0">
                <a:solidFill>
                  <a:schemeClr val="accent6">
                    <a:lumMod val="50000"/>
                  </a:schemeClr>
                </a:solidFill>
              </a:rPr>
              <a:t>Tabla con los coeficientes beta </a:t>
            </a:r>
            <a:r>
              <a:rPr lang="es-ES" sz="1400" b="1" dirty="0" smtClean="0">
                <a:solidFill>
                  <a:schemeClr val="accent6">
                    <a:lumMod val="50000"/>
                  </a:schemeClr>
                </a:solidFill>
              </a:rPr>
              <a:t>estandarizados (</a:t>
            </a:r>
            <a:r>
              <a:rPr lang="es-ES" sz="1400" b="1" dirty="0" err="1" smtClean="0">
                <a:solidFill>
                  <a:schemeClr val="accent6">
                    <a:lumMod val="50000"/>
                  </a:schemeClr>
                </a:solidFill>
              </a:rPr>
              <a:t>cbe</a:t>
            </a:r>
            <a:r>
              <a:rPr lang="es-ES" sz="1400" b="1" dirty="0" smtClean="0">
                <a:solidFill>
                  <a:schemeClr val="accent6">
                    <a:lumMod val="50000"/>
                  </a:schemeClr>
                </a:solidFill>
              </a:rPr>
              <a:t>) </a:t>
            </a:r>
            <a:r>
              <a:rPr lang="es-ES" sz="1400" b="1" dirty="0">
                <a:solidFill>
                  <a:schemeClr val="accent6">
                    <a:lumMod val="50000"/>
                  </a:schemeClr>
                </a:solidFill>
              </a:rPr>
              <a:t>y la significación estadística</a:t>
            </a:r>
            <a:r>
              <a:rPr lang="es-ES" sz="1400" dirty="0" smtClean="0">
                <a:solidFill>
                  <a:schemeClr val="accent6">
                    <a:lumMod val="50000"/>
                  </a:schemeClr>
                </a:solidFill>
              </a:rPr>
              <a:t>.</a:t>
            </a:r>
          </a:p>
          <a:p>
            <a:pPr>
              <a:spcAft>
                <a:spcPts val="0"/>
              </a:spcAft>
              <a:defRPr/>
            </a:pPr>
            <a:endParaRPr lang="es-ES" sz="1400" dirty="0">
              <a:solidFill>
                <a:schemeClr val="accent6">
                  <a:lumMod val="50000"/>
                </a:schemeClr>
              </a:solidFill>
            </a:endParaRPr>
          </a:p>
          <a:p>
            <a:pPr>
              <a:spcAft>
                <a:spcPts val="0"/>
              </a:spcAft>
              <a:defRPr/>
            </a:pPr>
            <a:r>
              <a:rPr lang="es-ES" sz="1400" b="1" dirty="0" smtClean="0">
                <a:solidFill>
                  <a:schemeClr val="accent6">
                    <a:lumMod val="50000"/>
                  </a:schemeClr>
                </a:solidFill>
              </a:rPr>
              <a:t>Interpretación</a:t>
            </a:r>
            <a:r>
              <a:rPr lang="es-ES" sz="1400" dirty="0" smtClean="0">
                <a:solidFill>
                  <a:schemeClr val="accent6">
                    <a:lumMod val="50000"/>
                  </a:schemeClr>
                </a:solidFill>
              </a:rPr>
              <a:t>: La edad (</a:t>
            </a:r>
            <a:r>
              <a:rPr lang="es-ES" sz="1400" dirty="0" err="1" smtClean="0">
                <a:solidFill>
                  <a:schemeClr val="accent6">
                    <a:lumMod val="50000"/>
                  </a:schemeClr>
                </a:solidFill>
              </a:rPr>
              <a:t>cbe</a:t>
            </a:r>
            <a:r>
              <a:rPr lang="es-ES" sz="1400" dirty="0" smtClean="0">
                <a:solidFill>
                  <a:schemeClr val="accent6">
                    <a:lumMod val="50000"/>
                  </a:schemeClr>
                </a:solidFill>
              </a:rPr>
              <a:t>=0,309; p=0,003) y la Neumonía (</a:t>
            </a:r>
            <a:r>
              <a:rPr lang="es-ES" sz="1400" dirty="0" err="1" smtClean="0">
                <a:solidFill>
                  <a:schemeClr val="accent6">
                    <a:lumMod val="50000"/>
                  </a:schemeClr>
                </a:solidFill>
              </a:rPr>
              <a:t>cbe</a:t>
            </a:r>
            <a:r>
              <a:rPr lang="es-ES" sz="1400" dirty="0" smtClean="0">
                <a:solidFill>
                  <a:schemeClr val="accent6">
                    <a:lumMod val="50000"/>
                  </a:schemeClr>
                </a:solidFill>
              </a:rPr>
              <a:t>=0,457; p&lt;0,001) se asocian a una estancia media prolongada.</a:t>
            </a:r>
            <a:endParaRPr lang="es-ES" sz="1400" dirty="0">
              <a:solidFill>
                <a:schemeClr val="accent6">
                  <a:lumMod val="50000"/>
                </a:schemeClr>
              </a:solidFill>
            </a:endParaRPr>
          </a:p>
        </p:txBody>
      </p:sp>
      <p:sp>
        <p:nvSpPr>
          <p:cNvPr id="9" name="AutoShape 5"/>
          <p:cNvSpPr>
            <a:spLocks noChangeArrowheads="1"/>
          </p:cNvSpPr>
          <p:nvPr/>
        </p:nvSpPr>
        <p:spPr bwMode="auto">
          <a:xfrm>
            <a:off x="755576" y="142874"/>
            <a:ext cx="7951834" cy="785795"/>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Lineal. Ejemplo con SPSS. Resultados</a:t>
            </a:r>
            <a:endParaRPr lang="es-ES" sz="2400" dirty="0">
              <a:solidFill>
                <a:schemeClr val="tx1"/>
              </a:solidFill>
            </a:endParaRPr>
          </a:p>
        </p:txBody>
      </p:sp>
      <p:pic>
        <p:nvPicPr>
          <p:cNvPr id="10"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245598"/>
            <a:ext cx="612031" cy="65928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AutoShape 4"/>
          <p:cNvSpPr>
            <a:spLocks noChangeArrowheads="1"/>
          </p:cNvSpPr>
          <p:nvPr/>
        </p:nvSpPr>
        <p:spPr bwMode="auto">
          <a:xfrm>
            <a:off x="4572000" y="1773238"/>
            <a:ext cx="1368425" cy="1512886"/>
          </a:xfrm>
          <a:prstGeom prst="rightArrow">
            <a:avLst>
              <a:gd name="adj1" fmla="val 50000"/>
              <a:gd name="adj2" fmla="val 25000"/>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1600" dirty="0">
                <a:solidFill>
                  <a:schemeClr val="tx1"/>
                </a:solidFill>
              </a:rPr>
              <a:t>Regresión logística binaria</a:t>
            </a:r>
          </a:p>
        </p:txBody>
      </p:sp>
      <p:sp>
        <p:nvSpPr>
          <p:cNvPr id="3077" name="AutoShape 5"/>
          <p:cNvSpPr>
            <a:spLocks noChangeArrowheads="1"/>
          </p:cNvSpPr>
          <p:nvPr/>
        </p:nvSpPr>
        <p:spPr bwMode="auto">
          <a:xfrm>
            <a:off x="6011863" y="1773238"/>
            <a:ext cx="2951162" cy="150336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Variable dependiente debe ser categórica</a:t>
            </a:r>
          </a:p>
          <a:p>
            <a:pPr>
              <a:defRPr/>
            </a:pPr>
            <a:r>
              <a:rPr lang="es-ES" sz="1600" dirty="0">
                <a:solidFill>
                  <a:schemeClr val="accent6">
                    <a:lumMod val="50000"/>
                  </a:schemeClr>
                </a:solidFill>
              </a:rPr>
              <a:t>Variables predictoras preferiblemente </a:t>
            </a:r>
            <a:r>
              <a:rPr lang="es-ES" sz="1600" dirty="0" smtClean="0">
                <a:solidFill>
                  <a:schemeClr val="accent6">
                    <a:lumMod val="50000"/>
                  </a:schemeClr>
                </a:solidFill>
              </a:rPr>
              <a:t>dicotómicas aunque pueden ser cuantitativas</a:t>
            </a:r>
            <a:endParaRPr lang="es-ES" sz="1600" dirty="0">
              <a:solidFill>
                <a:schemeClr val="accent6">
                  <a:lumMod val="50000"/>
                </a:schemeClr>
              </a:solidFill>
            </a:endParaRPr>
          </a:p>
        </p:txBody>
      </p:sp>
      <p:sp>
        <p:nvSpPr>
          <p:cNvPr id="3078" name="AutoShape 6"/>
          <p:cNvSpPr>
            <a:spLocks noChangeArrowheads="1"/>
          </p:cNvSpPr>
          <p:nvPr/>
        </p:nvSpPr>
        <p:spPr bwMode="auto">
          <a:xfrm>
            <a:off x="4572000" y="3644900"/>
            <a:ext cx="1370013" cy="1441450"/>
          </a:xfrm>
          <a:prstGeom prst="rightArrow">
            <a:avLst>
              <a:gd name="adj1" fmla="val 50000"/>
              <a:gd name="adj2" fmla="val 25000"/>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1600" dirty="0">
                <a:solidFill>
                  <a:schemeClr val="tx1"/>
                </a:solidFill>
              </a:rPr>
              <a:t>Regresión lineal</a:t>
            </a:r>
          </a:p>
        </p:txBody>
      </p:sp>
      <p:sp>
        <p:nvSpPr>
          <p:cNvPr id="3079" name="AutoShape 7"/>
          <p:cNvSpPr>
            <a:spLocks noChangeArrowheads="1"/>
          </p:cNvSpPr>
          <p:nvPr/>
        </p:nvSpPr>
        <p:spPr bwMode="auto">
          <a:xfrm>
            <a:off x="6011863" y="3573463"/>
            <a:ext cx="2951162" cy="15113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Variable dependiente debe ser cuantitativa continua</a:t>
            </a:r>
          </a:p>
          <a:p>
            <a:pPr>
              <a:defRPr/>
            </a:pPr>
            <a:r>
              <a:rPr lang="es-ES" sz="1600" dirty="0">
                <a:solidFill>
                  <a:schemeClr val="accent6">
                    <a:lumMod val="50000"/>
                  </a:schemeClr>
                </a:solidFill>
              </a:rPr>
              <a:t>Variables predictoras preferiblemente cuantitativas </a:t>
            </a:r>
            <a:r>
              <a:rPr lang="es-ES" sz="1600" dirty="0" smtClean="0">
                <a:solidFill>
                  <a:schemeClr val="accent6">
                    <a:lumMod val="50000"/>
                  </a:schemeClr>
                </a:solidFill>
              </a:rPr>
              <a:t>continuas aunque pueden ser categóricas</a:t>
            </a:r>
            <a:endParaRPr lang="es-ES" sz="1600" dirty="0">
              <a:solidFill>
                <a:schemeClr val="accent6">
                  <a:lumMod val="50000"/>
                </a:schemeClr>
              </a:solidFill>
            </a:endParaRPr>
          </a:p>
        </p:txBody>
      </p:sp>
      <p:sp>
        <p:nvSpPr>
          <p:cNvPr id="11" name="AutoShape 5"/>
          <p:cNvSpPr>
            <a:spLocks noChangeArrowheads="1"/>
          </p:cNvSpPr>
          <p:nvPr/>
        </p:nvSpPr>
        <p:spPr bwMode="auto">
          <a:xfrm>
            <a:off x="714375" y="142875"/>
            <a:ext cx="8064500"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a:t>
            </a:r>
            <a:endParaRPr lang="es-ES" sz="2800" dirty="0">
              <a:solidFill>
                <a:schemeClr val="tx1"/>
              </a:solidFill>
            </a:endParaRPr>
          </a:p>
        </p:txBody>
      </p:sp>
      <p:sp>
        <p:nvSpPr>
          <p:cNvPr id="12" name="11 Rectángulo redondeado"/>
          <p:cNvSpPr/>
          <p:nvPr/>
        </p:nvSpPr>
        <p:spPr>
          <a:xfrm>
            <a:off x="214282" y="1071546"/>
            <a:ext cx="4286280" cy="1357322"/>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Los métodos de regresión analizan si unas variables (variables predictoras) se asocian o predicen otra variable (variable dependiente)</a:t>
            </a:r>
            <a:endParaRPr lang="es-ES" sz="1600" dirty="0">
              <a:solidFill>
                <a:schemeClr val="accent6">
                  <a:lumMod val="50000"/>
                </a:schemeClr>
              </a:solidFill>
            </a:endParaRPr>
          </a:p>
        </p:txBody>
      </p:sp>
      <p:sp>
        <p:nvSpPr>
          <p:cNvPr id="13" name="12 Rectángulo redondeado"/>
          <p:cNvSpPr/>
          <p:nvPr/>
        </p:nvSpPr>
        <p:spPr>
          <a:xfrm>
            <a:off x="214282" y="2857496"/>
            <a:ext cx="4286280" cy="1428760"/>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Si la variable dependiente es dicotómica, por ejemplo presencia de </a:t>
            </a:r>
            <a:r>
              <a:rPr lang="es-ES" sz="1600" dirty="0" err="1" smtClean="0">
                <a:solidFill>
                  <a:schemeClr val="accent6">
                    <a:lumMod val="50000"/>
                  </a:schemeClr>
                </a:solidFill>
              </a:rPr>
              <a:t>neumonia</a:t>
            </a:r>
            <a:r>
              <a:rPr lang="es-ES" sz="1600" dirty="0" smtClean="0">
                <a:solidFill>
                  <a:schemeClr val="accent6">
                    <a:lumMod val="50000"/>
                  </a:schemeClr>
                </a:solidFill>
              </a:rPr>
              <a:t> (si/no), curado (si/no)…, la prueba que se utiliza es la </a:t>
            </a:r>
            <a:r>
              <a:rPr lang="es-ES" sz="1600" b="1" dirty="0" smtClean="0">
                <a:solidFill>
                  <a:schemeClr val="accent6">
                    <a:lumMod val="50000"/>
                  </a:schemeClr>
                </a:solidFill>
              </a:rPr>
              <a:t>REGRESION LOGISTICA BINARIA</a:t>
            </a:r>
            <a:endParaRPr lang="es-ES" sz="1600" b="1" dirty="0">
              <a:solidFill>
                <a:schemeClr val="accent6">
                  <a:lumMod val="50000"/>
                </a:schemeClr>
              </a:solidFill>
            </a:endParaRPr>
          </a:p>
        </p:txBody>
      </p:sp>
      <p:sp>
        <p:nvSpPr>
          <p:cNvPr id="14" name="13 Rectángulo redondeado"/>
          <p:cNvSpPr/>
          <p:nvPr/>
        </p:nvSpPr>
        <p:spPr>
          <a:xfrm>
            <a:off x="214282" y="4643446"/>
            <a:ext cx="4286280" cy="1285884"/>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Si la variable dependiente es continua, por ejemplo, la edad…, la prueba que se utiliza es la </a:t>
            </a:r>
            <a:r>
              <a:rPr lang="es-ES" sz="1600" b="1" dirty="0" smtClean="0">
                <a:solidFill>
                  <a:schemeClr val="accent6">
                    <a:lumMod val="50000"/>
                  </a:schemeClr>
                </a:solidFill>
              </a:rPr>
              <a:t>REGRESION LINEAL</a:t>
            </a:r>
            <a:endParaRPr lang="es-ES" sz="1600" b="1" dirty="0">
              <a:solidFill>
                <a:schemeClr val="accent6">
                  <a:lumMod val="50000"/>
                </a:schemeClr>
              </a:solidFill>
            </a:endParaRPr>
          </a:p>
        </p:txBody>
      </p:sp>
      <p:pic>
        <p:nvPicPr>
          <p:cNvPr id="10"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076"/>
                                        </p:tgtEl>
                                        <p:attrNameLst>
                                          <p:attrName>style.visibility</p:attrName>
                                        </p:attrNameLst>
                                      </p:cBhvr>
                                      <p:to>
                                        <p:strVal val="visible"/>
                                      </p:to>
                                    </p:set>
                                    <p:animEffect transition="in" filter="box(in)">
                                      <p:cBhvr>
                                        <p:cTn id="22" dur="500"/>
                                        <p:tgtEl>
                                          <p:spTgt spid="3076"/>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3077"/>
                                        </p:tgtEl>
                                        <p:attrNameLst>
                                          <p:attrName>style.visibility</p:attrName>
                                        </p:attrNameLst>
                                      </p:cBhvr>
                                      <p:to>
                                        <p:strVal val="visible"/>
                                      </p:to>
                                    </p:set>
                                    <p:animEffect transition="in" filter="box(in)">
                                      <p:cBhvr>
                                        <p:cTn id="25" dur="500"/>
                                        <p:tgtEl>
                                          <p:spTgt spid="3077"/>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3078"/>
                                        </p:tgtEl>
                                        <p:attrNameLst>
                                          <p:attrName>style.visibility</p:attrName>
                                        </p:attrNameLst>
                                      </p:cBhvr>
                                      <p:to>
                                        <p:strVal val="visible"/>
                                      </p:to>
                                    </p:set>
                                    <p:animEffect transition="in" filter="box(in)">
                                      <p:cBhvr>
                                        <p:cTn id="30" dur="500"/>
                                        <p:tgtEl>
                                          <p:spTgt spid="3078"/>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3079"/>
                                        </p:tgtEl>
                                        <p:attrNameLst>
                                          <p:attrName>style.visibility</p:attrName>
                                        </p:attrNameLst>
                                      </p:cBhvr>
                                      <p:to>
                                        <p:strVal val="visible"/>
                                      </p:to>
                                    </p:set>
                                    <p:animEffect transition="in" filter="box(in)">
                                      <p:cBhvr>
                                        <p:cTn id="33"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animBg="1"/>
      <p:bldP spid="3077" grpId="0" animBg="1"/>
      <p:bldP spid="3078" grpId="0" animBg="1"/>
      <p:bldP spid="3079"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AutoShape 4"/>
          <p:cNvSpPr>
            <a:spLocks noChangeArrowheads="1"/>
          </p:cNvSpPr>
          <p:nvPr/>
        </p:nvSpPr>
        <p:spPr bwMode="auto">
          <a:xfrm>
            <a:off x="357158" y="785794"/>
            <a:ext cx="8429684" cy="7921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Permite evaluar si una serie de variables (variables independientes o predictoras) (pej edad, sexo, etc) predicen o están asociadas a otra variable habitualmente categórica dicotómica (por ejemplo curación si/no)</a:t>
            </a:r>
          </a:p>
        </p:txBody>
      </p:sp>
      <p:sp>
        <p:nvSpPr>
          <p:cNvPr id="4101" name="AutoShape 5"/>
          <p:cNvSpPr>
            <a:spLocks noChangeArrowheads="1"/>
          </p:cNvSpPr>
          <p:nvPr/>
        </p:nvSpPr>
        <p:spPr bwMode="auto">
          <a:xfrm>
            <a:off x="357158" y="1643050"/>
            <a:ext cx="8429684" cy="1285884"/>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defRPr/>
            </a:pPr>
            <a:r>
              <a:rPr lang="es-ES" sz="1600" b="1" dirty="0">
                <a:solidFill>
                  <a:schemeClr val="accent6">
                    <a:lumMod val="50000"/>
                  </a:schemeClr>
                </a:solidFill>
              </a:rPr>
              <a:t>¿Cómo se eligen las variables predictoras?</a:t>
            </a:r>
          </a:p>
          <a:p>
            <a:pPr marL="342900" indent="-342900">
              <a:buFontTx/>
              <a:buAutoNum type="arabicPeriod"/>
              <a:defRPr/>
            </a:pPr>
            <a:r>
              <a:rPr lang="es-ES" sz="1600" dirty="0">
                <a:solidFill>
                  <a:schemeClr val="accent6">
                    <a:lumMod val="50000"/>
                  </a:schemeClr>
                </a:solidFill>
              </a:rPr>
              <a:t>En función de la revisión</a:t>
            </a:r>
            <a:r>
              <a:rPr lang="es-ES" sz="1600" dirty="0" smtClean="0">
                <a:solidFill>
                  <a:schemeClr val="accent6">
                    <a:lumMod val="50000"/>
                  </a:schemeClr>
                </a:solidFill>
              </a:rPr>
              <a:t> de la literatura y </a:t>
            </a:r>
            <a:r>
              <a:rPr lang="es-ES" sz="1600" dirty="0">
                <a:solidFill>
                  <a:schemeClr val="accent6">
                    <a:lumMod val="50000"/>
                  </a:schemeClr>
                </a:solidFill>
              </a:rPr>
              <a:t>conocimiento </a:t>
            </a:r>
            <a:r>
              <a:rPr lang="es-ES" sz="1600" dirty="0" smtClean="0">
                <a:solidFill>
                  <a:schemeClr val="accent6">
                    <a:lumMod val="50000"/>
                  </a:schemeClr>
                </a:solidFill>
              </a:rPr>
              <a:t>del tema.</a:t>
            </a:r>
            <a:endParaRPr lang="es-ES" sz="1600" dirty="0">
              <a:solidFill>
                <a:schemeClr val="accent6">
                  <a:lumMod val="50000"/>
                </a:schemeClr>
              </a:solidFill>
            </a:endParaRPr>
          </a:p>
          <a:p>
            <a:pPr marL="342900" indent="-342900">
              <a:buFontTx/>
              <a:buAutoNum type="arabicPeriod"/>
              <a:defRPr/>
            </a:pPr>
            <a:r>
              <a:rPr lang="es-ES" sz="1600" dirty="0">
                <a:solidFill>
                  <a:schemeClr val="accent6">
                    <a:lumMod val="50000"/>
                  </a:schemeClr>
                </a:solidFill>
              </a:rPr>
              <a:t>En función del resultado de un análisis univariante realizado previamente. Se eligen normalmente a las significativas.</a:t>
            </a:r>
          </a:p>
          <a:p>
            <a:pPr marL="342900" indent="-342900">
              <a:buFontTx/>
              <a:buAutoNum type="arabicPeriod"/>
              <a:defRPr/>
            </a:pPr>
            <a:r>
              <a:rPr lang="es-ES" sz="1600" dirty="0">
                <a:solidFill>
                  <a:schemeClr val="accent6">
                    <a:lumMod val="50000"/>
                  </a:schemeClr>
                </a:solidFill>
              </a:rPr>
              <a:t>Se suele elegir una variable por cada 10 individuos de muestra analizada</a:t>
            </a:r>
          </a:p>
        </p:txBody>
      </p:sp>
      <p:sp>
        <p:nvSpPr>
          <p:cNvPr id="4103" name="AutoShape 7"/>
          <p:cNvSpPr>
            <a:spLocks noChangeArrowheads="1"/>
          </p:cNvSpPr>
          <p:nvPr/>
        </p:nvSpPr>
        <p:spPr bwMode="auto">
          <a:xfrm>
            <a:off x="357158" y="3046431"/>
            <a:ext cx="8501122" cy="3668717"/>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defRPr/>
            </a:pPr>
            <a:r>
              <a:rPr lang="es-ES" sz="1600" b="1" dirty="0">
                <a:solidFill>
                  <a:schemeClr val="accent6">
                    <a:lumMod val="50000"/>
                  </a:schemeClr>
                </a:solidFill>
              </a:rPr>
              <a:t>Interpretación de los resultados</a:t>
            </a:r>
            <a:r>
              <a:rPr lang="es-ES" sz="1600" b="1" dirty="0" smtClean="0">
                <a:solidFill>
                  <a:schemeClr val="accent6">
                    <a:lumMod val="50000"/>
                  </a:schemeClr>
                </a:solidFill>
              </a:rPr>
              <a:t>:</a:t>
            </a:r>
            <a:endParaRPr lang="es-ES" sz="1600" b="1" dirty="0">
              <a:solidFill>
                <a:schemeClr val="accent6">
                  <a:lumMod val="50000"/>
                </a:schemeClr>
              </a:solidFill>
            </a:endParaRPr>
          </a:p>
          <a:p>
            <a:pPr marL="342900" indent="-342900">
              <a:buFontTx/>
              <a:buAutoNum type="arabicPeriod"/>
              <a:defRPr/>
            </a:pPr>
            <a:r>
              <a:rPr lang="es-ES" sz="1600" dirty="0">
                <a:solidFill>
                  <a:schemeClr val="accent6">
                    <a:lumMod val="50000"/>
                  </a:schemeClr>
                </a:solidFill>
              </a:rPr>
              <a:t>Para una mejor interpretación de los resultados se aconseja que las variables predictoras ordinales o contínuas sean </a:t>
            </a:r>
            <a:r>
              <a:rPr lang="es-ES" sz="1600" b="1" dirty="0">
                <a:solidFill>
                  <a:schemeClr val="accent6">
                    <a:lumMod val="50000"/>
                  </a:schemeClr>
                </a:solidFill>
              </a:rPr>
              <a:t>transformadas en categóricas</a:t>
            </a:r>
            <a:r>
              <a:rPr lang="es-ES" sz="1600" dirty="0">
                <a:solidFill>
                  <a:schemeClr val="accent6">
                    <a:lumMod val="50000"/>
                  </a:schemeClr>
                </a:solidFill>
              </a:rPr>
              <a:t>, por ejemplo transformar la edad, en mayores y menores de por ejemplo 50 años.</a:t>
            </a:r>
          </a:p>
          <a:p>
            <a:pPr marL="342900" indent="-342900">
              <a:buFontTx/>
              <a:buAutoNum type="arabicPeriod"/>
              <a:defRPr/>
            </a:pPr>
            <a:r>
              <a:rPr lang="es-ES" sz="1600" dirty="0">
                <a:solidFill>
                  <a:schemeClr val="accent6">
                    <a:lumMod val="50000"/>
                  </a:schemeClr>
                </a:solidFill>
              </a:rPr>
              <a:t>Se obtiene una </a:t>
            </a:r>
            <a:r>
              <a:rPr lang="es-ES" sz="1600" b="1" dirty="0">
                <a:solidFill>
                  <a:schemeClr val="accent6">
                    <a:lumMod val="50000"/>
                  </a:schemeClr>
                </a:solidFill>
              </a:rPr>
              <a:t>odds ratio (OR) y un intervalo de confianza.</a:t>
            </a:r>
          </a:p>
          <a:p>
            <a:pPr marL="342900" lvl="2" indent="-342900">
              <a:buFontTx/>
              <a:buChar char="•"/>
              <a:defRPr/>
            </a:pPr>
            <a:r>
              <a:rPr lang="es-ES" sz="1600" b="1" dirty="0">
                <a:solidFill>
                  <a:schemeClr val="accent6">
                    <a:lumMod val="50000"/>
                  </a:schemeClr>
                </a:solidFill>
              </a:rPr>
              <a:t>Para las variables categóricas</a:t>
            </a:r>
            <a:r>
              <a:rPr lang="es-ES" sz="1600" dirty="0">
                <a:solidFill>
                  <a:schemeClr val="accent6">
                    <a:lumMod val="50000"/>
                  </a:schemeClr>
                </a:solidFill>
              </a:rPr>
              <a:t> significa el riesgo de los sujetos con un valor frente al riesgo de los sujetos con el otro valor para esa variable. Por ejemplo OR=4 de neumonia para muerte. Los pacientes con neumonía tienen un riesgo 4 veces superior a los que no tienen neumonía para muerte.</a:t>
            </a:r>
          </a:p>
          <a:p>
            <a:pPr marL="342900" lvl="2" indent="-342900">
              <a:buFontTx/>
              <a:buChar char="•"/>
              <a:defRPr/>
            </a:pPr>
            <a:r>
              <a:rPr lang="es-ES" sz="1600" b="1" dirty="0">
                <a:solidFill>
                  <a:schemeClr val="accent6">
                    <a:lumMod val="50000"/>
                  </a:schemeClr>
                </a:solidFill>
              </a:rPr>
              <a:t>Para las variables cuantitativas</a:t>
            </a:r>
            <a:r>
              <a:rPr lang="es-ES" sz="1600" dirty="0">
                <a:solidFill>
                  <a:schemeClr val="accent6">
                    <a:lumMod val="50000"/>
                  </a:schemeClr>
                </a:solidFill>
              </a:rPr>
              <a:t>, la OR representa la probabilidad del evento predicho que tiene un individuo con un valor x frente a la probabilidad que tiene un individuo con valor x-1. Por ejemplo, si X es la variable EDAD y estamos prediciendo muerte, la OR será la probabilidad de muerte que tiene, por ejemplo, un individuo de 50 años en relación a otro de 49 años. </a:t>
            </a:r>
          </a:p>
        </p:txBody>
      </p:sp>
      <p:sp>
        <p:nvSpPr>
          <p:cNvPr id="9" name="AutoShape 5"/>
          <p:cNvSpPr>
            <a:spLocks noChangeArrowheads="1"/>
          </p:cNvSpPr>
          <p:nvPr/>
        </p:nvSpPr>
        <p:spPr bwMode="auto">
          <a:xfrm>
            <a:off x="971599" y="142875"/>
            <a:ext cx="7807275"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 Binaria</a:t>
            </a:r>
            <a:endParaRPr lang="es-ES" sz="2800" dirty="0">
              <a:solidFill>
                <a:schemeClr val="tx1"/>
              </a:solidFill>
            </a:endParaRPr>
          </a:p>
        </p:txBody>
      </p:sp>
      <p:pic>
        <p:nvPicPr>
          <p:cNvPr id="6"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75026"/>
            <a:ext cx="612031" cy="65928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6"/>
          <p:cNvSpPr>
            <a:spLocks noChangeArrowheads="1"/>
          </p:cNvSpPr>
          <p:nvPr/>
        </p:nvSpPr>
        <p:spPr bwMode="auto">
          <a:xfrm>
            <a:off x="214282" y="1214422"/>
            <a:ext cx="5043518" cy="1300178"/>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En el siguiente ejemplo vamos a comprobar si existe una asociación entre las variables </a:t>
            </a:r>
            <a:r>
              <a:rPr lang="es-ES" sz="1600" dirty="0" err="1" smtClean="0">
                <a:solidFill>
                  <a:schemeClr val="accent6">
                    <a:lumMod val="50000"/>
                  </a:schemeClr>
                </a:solidFill>
              </a:rPr>
              <a:t>sepsis</a:t>
            </a:r>
            <a:r>
              <a:rPr lang="es-ES" sz="1600" dirty="0" smtClean="0">
                <a:solidFill>
                  <a:schemeClr val="accent6">
                    <a:lumMod val="50000"/>
                  </a:schemeClr>
                </a:solidFill>
              </a:rPr>
              <a:t>, neumonía, sexo y edad (variables independientes) con la mortalidad (variable dependiente)</a:t>
            </a:r>
            <a:endParaRPr lang="es-ES" sz="1600" dirty="0">
              <a:solidFill>
                <a:schemeClr val="accent6">
                  <a:lumMod val="50000"/>
                </a:schemeClr>
              </a:solidFill>
            </a:endParaRPr>
          </a:p>
        </p:txBody>
      </p:sp>
      <p:pic>
        <p:nvPicPr>
          <p:cNvPr id="21" name="Picture 4"/>
          <p:cNvPicPr>
            <a:picLocks noChangeAspect="1" noChangeArrowheads="1"/>
          </p:cNvPicPr>
          <p:nvPr/>
        </p:nvPicPr>
        <p:blipFill>
          <a:blip r:embed="rId2"/>
          <a:srcRect l="18008" t="19189" r="44193" b="29134"/>
          <a:stretch>
            <a:fillRect/>
          </a:stretch>
        </p:blipFill>
        <p:spPr bwMode="auto">
          <a:xfrm>
            <a:off x="323850" y="1196975"/>
            <a:ext cx="4278313" cy="4679950"/>
          </a:xfrm>
          <a:prstGeom prst="rect">
            <a:avLst/>
          </a:prstGeom>
          <a:noFill/>
          <a:ln w="9525">
            <a:noFill/>
            <a:miter lim="800000"/>
            <a:headEnd/>
            <a:tailEnd/>
          </a:ln>
          <a:effectLst/>
        </p:spPr>
      </p:pic>
      <p:sp>
        <p:nvSpPr>
          <p:cNvPr id="6150" name="AutoShape 6"/>
          <p:cNvSpPr>
            <a:spLocks noChangeArrowheads="1"/>
          </p:cNvSpPr>
          <p:nvPr/>
        </p:nvSpPr>
        <p:spPr bwMode="auto">
          <a:xfrm>
            <a:off x="457200" y="1864511"/>
            <a:ext cx="2170584" cy="553251"/>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smtClean="0">
                <a:solidFill>
                  <a:schemeClr val="accent6">
                    <a:lumMod val="50000"/>
                  </a:schemeClr>
                </a:solidFill>
              </a:rPr>
              <a:t>Hacer clic en </a:t>
            </a:r>
            <a:r>
              <a:rPr lang="es-ES" sz="1400" dirty="0">
                <a:solidFill>
                  <a:schemeClr val="accent6">
                    <a:lumMod val="50000"/>
                  </a:schemeClr>
                </a:solidFill>
              </a:rPr>
              <a:t>Analizar…</a:t>
            </a:r>
          </a:p>
        </p:txBody>
      </p:sp>
      <p:grpSp>
        <p:nvGrpSpPr>
          <p:cNvPr id="25" name="Group 24"/>
          <p:cNvGrpSpPr/>
          <p:nvPr/>
        </p:nvGrpSpPr>
        <p:grpSpPr>
          <a:xfrm>
            <a:off x="468313" y="1341438"/>
            <a:ext cx="4030662" cy="4319587"/>
            <a:chOff x="468313" y="1341438"/>
            <a:chExt cx="4030662" cy="4319587"/>
          </a:xfrm>
        </p:grpSpPr>
        <p:pic>
          <p:nvPicPr>
            <p:cNvPr id="22" name="Picture 5"/>
            <p:cNvPicPr>
              <a:picLocks noChangeAspect="1" noChangeArrowheads="1"/>
            </p:cNvPicPr>
            <p:nvPr/>
          </p:nvPicPr>
          <p:blipFill>
            <a:blip r:embed="rId3"/>
            <a:srcRect l="38971" t="21404" r="45079" b="30730"/>
            <a:stretch>
              <a:fillRect/>
            </a:stretch>
          </p:blipFill>
          <p:spPr bwMode="auto">
            <a:xfrm>
              <a:off x="2700338" y="1341438"/>
              <a:ext cx="1798637" cy="4319587"/>
            </a:xfrm>
            <a:prstGeom prst="rect">
              <a:avLst/>
            </a:prstGeom>
            <a:noFill/>
            <a:ln w="9525">
              <a:noFill/>
              <a:miter lim="800000"/>
              <a:headEnd/>
              <a:tailEnd/>
            </a:ln>
            <a:effectLst/>
          </p:spPr>
        </p:pic>
        <p:sp>
          <p:nvSpPr>
            <p:cNvPr id="6151" name="AutoShape 7"/>
            <p:cNvSpPr>
              <a:spLocks noChangeArrowheads="1"/>
            </p:cNvSpPr>
            <p:nvPr/>
          </p:nvSpPr>
          <p:spPr bwMode="auto">
            <a:xfrm>
              <a:off x="468313" y="2997200"/>
              <a:ext cx="1871662" cy="3603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 en Regresión …</a:t>
              </a:r>
            </a:p>
          </p:txBody>
        </p:sp>
      </p:grpSp>
      <p:grpSp>
        <p:nvGrpSpPr>
          <p:cNvPr id="26" name="Group 25"/>
          <p:cNvGrpSpPr/>
          <p:nvPr/>
        </p:nvGrpSpPr>
        <p:grpSpPr>
          <a:xfrm>
            <a:off x="468313" y="2813050"/>
            <a:ext cx="6030912" cy="2520950"/>
            <a:chOff x="468313" y="2813050"/>
            <a:chExt cx="6030912" cy="2520950"/>
          </a:xfrm>
        </p:grpSpPr>
        <p:pic>
          <p:nvPicPr>
            <p:cNvPr id="24" name="Picture 6"/>
            <p:cNvPicPr>
              <a:picLocks noChangeAspect="1" noChangeArrowheads="1"/>
            </p:cNvPicPr>
            <p:nvPr/>
          </p:nvPicPr>
          <p:blipFill>
            <a:blip r:embed="rId3"/>
            <a:srcRect l="55508" t="38103" r="26184" b="33105"/>
            <a:stretch>
              <a:fillRect/>
            </a:stretch>
          </p:blipFill>
          <p:spPr bwMode="auto">
            <a:xfrm>
              <a:off x="4495800" y="2813050"/>
              <a:ext cx="2003425" cy="2520950"/>
            </a:xfrm>
            <a:prstGeom prst="rect">
              <a:avLst/>
            </a:prstGeom>
            <a:noFill/>
            <a:ln w="9525">
              <a:noFill/>
              <a:miter lim="800000"/>
              <a:headEnd/>
              <a:tailEnd/>
            </a:ln>
            <a:effectLst/>
          </p:spPr>
        </p:pic>
        <p:sp>
          <p:nvSpPr>
            <p:cNvPr id="6152" name="AutoShape 8"/>
            <p:cNvSpPr>
              <a:spLocks noChangeArrowheads="1"/>
            </p:cNvSpPr>
            <p:nvPr/>
          </p:nvSpPr>
          <p:spPr bwMode="auto">
            <a:xfrm>
              <a:off x="468313" y="3789363"/>
              <a:ext cx="1943100" cy="4318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a:solidFill>
                    <a:schemeClr val="accent6">
                      <a:lumMod val="50000"/>
                    </a:schemeClr>
                  </a:solidFill>
                </a:rPr>
                <a:t>… y en Logística binaria…</a:t>
              </a:r>
            </a:p>
          </p:txBody>
        </p:sp>
      </p:grpSp>
      <p:sp>
        <p:nvSpPr>
          <p:cNvPr id="23" name="AutoShape 5"/>
          <p:cNvSpPr>
            <a:spLocks noChangeArrowheads="1"/>
          </p:cNvSpPr>
          <p:nvPr/>
        </p:nvSpPr>
        <p:spPr bwMode="auto">
          <a:xfrm>
            <a:off x="714375" y="142875"/>
            <a:ext cx="8064500"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 Binaria. Ejemplo con SPSS</a:t>
            </a:r>
            <a:endParaRPr lang="es-ES" sz="2800" dirty="0">
              <a:solidFill>
                <a:schemeClr val="tx1"/>
              </a:solidFill>
            </a:endParaRPr>
          </a:p>
        </p:txBody>
      </p:sp>
      <p:pic>
        <p:nvPicPr>
          <p:cNvPr id="12"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1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7"/>
          <p:cNvPicPr>
            <a:picLocks noChangeAspect="1" noChangeArrowheads="1"/>
          </p:cNvPicPr>
          <p:nvPr/>
        </p:nvPicPr>
        <p:blipFill>
          <a:blip r:embed="rId2"/>
          <a:srcRect l="32487" t="26579" r="27942" b="37256"/>
          <a:stretch>
            <a:fillRect/>
          </a:stretch>
        </p:blipFill>
        <p:spPr bwMode="auto">
          <a:xfrm>
            <a:off x="4876800" y="2286000"/>
            <a:ext cx="4032250" cy="2947988"/>
          </a:xfrm>
          <a:prstGeom prst="rect">
            <a:avLst/>
          </a:prstGeom>
          <a:noFill/>
          <a:ln w="9525">
            <a:noFill/>
            <a:miter lim="800000"/>
            <a:headEnd/>
            <a:tailEnd/>
          </a:ln>
          <a:effectLst/>
        </p:spPr>
      </p:pic>
      <p:pic>
        <p:nvPicPr>
          <p:cNvPr id="21" name="Picture 4"/>
          <p:cNvPicPr>
            <a:picLocks noChangeAspect="1" noChangeArrowheads="1"/>
          </p:cNvPicPr>
          <p:nvPr/>
        </p:nvPicPr>
        <p:blipFill>
          <a:blip r:embed="rId3"/>
          <a:srcRect l="18008" t="19189" r="44193" b="29134"/>
          <a:stretch>
            <a:fillRect/>
          </a:stretch>
        </p:blipFill>
        <p:spPr bwMode="auto">
          <a:xfrm>
            <a:off x="323850" y="1196975"/>
            <a:ext cx="4278313" cy="4679950"/>
          </a:xfrm>
          <a:prstGeom prst="rect">
            <a:avLst/>
          </a:prstGeom>
          <a:noFill/>
          <a:ln w="9525">
            <a:noFill/>
            <a:miter lim="800000"/>
            <a:headEnd/>
            <a:tailEnd/>
          </a:ln>
          <a:effectLst/>
        </p:spPr>
      </p:pic>
      <p:grpSp>
        <p:nvGrpSpPr>
          <p:cNvPr id="2" name="Group 24"/>
          <p:cNvGrpSpPr/>
          <p:nvPr/>
        </p:nvGrpSpPr>
        <p:grpSpPr>
          <a:xfrm>
            <a:off x="6389688" y="1447800"/>
            <a:ext cx="2449512" cy="1376480"/>
            <a:chOff x="6429388" y="1428736"/>
            <a:chExt cx="2449512" cy="1279539"/>
          </a:xfrm>
        </p:grpSpPr>
        <p:sp>
          <p:nvSpPr>
            <p:cNvPr id="6154" name="AutoShape 10"/>
            <p:cNvSpPr>
              <a:spLocks noChangeArrowheads="1"/>
            </p:cNvSpPr>
            <p:nvPr/>
          </p:nvSpPr>
          <p:spPr bwMode="auto">
            <a:xfrm>
              <a:off x="6429388" y="1428736"/>
              <a:ext cx="2449512" cy="93662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Introducir aquí la variable dependiente</a:t>
              </a:r>
              <a:r>
                <a:rPr lang="es-ES" sz="1400" dirty="0">
                  <a:solidFill>
                    <a:schemeClr val="accent6">
                      <a:lumMod val="50000"/>
                    </a:schemeClr>
                  </a:solidFill>
                </a:rPr>
                <a:t>. Debe ser categórica, por ejemplo mortalidad.</a:t>
              </a:r>
            </a:p>
          </p:txBody>
        </p:sp>
        <p:sp>
          <p:nvSpPr>
            <p:cNvPr id="6156" name="Line 12"/>
            <p:cNvSpPr>
              <a:spLocks noChangeShapeType="1"/>
            </p:cNvSpPr>
            <p:nvPr/>
          </p:nvSpPr>
          <p:spPr bwMode="auto">
            <a:xfrm>
              <a:off x="7308850" y="2349500"/>
              <a:ext cx="0" cy="358775"/>
            </a:xfrm>
            <a:prstGeom prst="line">
              <a:avLst/>
            </a:prstGeom>
            <a:noFill/>
            <a:ln w="38100">
              <a:solidFill>
                <a:schemeClr val="tx1"/>
              </a:solidFill>
              <a:round/>
              <a:headEnd/>
              <a:tailEnd type="triangle" w="med" len="med"/>
            </a:ln>
            <a:effectLst/>
          </p:spPr>
          <p:txBody>
            <a:bodyPr/>
            <a:lstStyle/>
            <a:p>
              <a:endParaRPr lang="es-ES"/>
            </a:p>
          </p:txBody>
        </p:sp>
      </p:grpSp>
      <p:grpSp>
        <p:nvGrpSpPr>
          <p:cNvPr id="3" name="Group 21"/>
          <p:cNvGrpSpPr/>
          <p:nvPr/>
        </p:nvGrpSpPr>
        <p:grpSpPr>
          <a:xfrm>
            <a:off x="2868816" y="2438400"/>
            <a:ext cx="3227184" cy="2705112"/>
            <a:chOff x="3617980" y="2357430"/>
            <a:chExt cx="3011420" cy="2514600"/>
          </a:xfrm>
        </p:grpSpPr>
        <p:sp>
          <p:nvSpPr>
            <p:cNvPr id="6155" name="AutoShape 11"/>
            <p:cNvSpPr>
              <a:spLocks noChangeArrowheads="1"/>
            </p:cNvSpPr>
            <p:nvPr/>
          </p:nvSpPr>
          <p:spPr bwMode="auto">
            <a:xfrm>
              <a:off x="3617980" y="2357430"/>
              <a:ext cx="2655895" cy="25146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Introducir aquí las variables predictoras </a:t>
              </a:r>
              <a:r>
                <a:rPr lang="es-ES" sz="1400" dirty="0">
                  <a:solidFill>
                    <a:schemeClr val="accent6">
                      <a:lumMod val="50000"/>
                    </a:schemeClr>
                  </a:solidFill>
                </a:rPr>
                <a:t>(pueden ser categóricas o cuantitativas), por ejemplo edad, sexo, neumonia (si/no), sepsis (si/no</a:t>
              </a:r>
              <a:r>
                <a:rPr lang="es-ES" sz="1400" dirty="0" smtClean="0">
                  <a:solidFill>
                    <a:schemeClr val="accent6">
                      <a:lumMod val="50000"/>
                    </a:schemeClr>
                  </a:solidFill>
                </a:rPr>
                <a:t>). En este ejemplo se han introducido las variables que han obtenido significación estadística en un análisis univariante realizado previamente (Edad, sexo, neumonía y sepsis)</a:t>
              </a:r>
              <a:endParaRPr lang="es-ES" sz="1400" dirty="0">
                <a:solidFill>
                  <a:schemeClr val="accent6">
                    <a:lumMod val="50000"/>
                  </a:schemeClr>
                </a:solidFill>
              </a:endParaRPr>
            </a:p>
          </p:txBody>
        </p:sp>
        <p:sp>
          <p:nvSpPr>
            <p:cNvPr id="6157" name="Line 13"/>
            <p:cNvSpPr>
              <a:spLocks noChangeShapeType="1"/>
            </p:cNvSpPr>
            <p:nvPr/>
          </p:nvSpPr>
          <p:spPr bwMode="auto">
            <a:xfrm>
              <a:off x="6269037" y="3644900"/>
              <a:ext cx="360363" cy="0"/>
            </a:xfrm>
            <a:prstGeom prst="line">
              <a:avLst/>
            </a:prstGeom>
            <a:noFill/>
            <a:ln w="38100">
              <a:solidFill>
                <a:schemeClr val="tx1"/>
              </a:solidFill>
              <a:round/>
              <a:headEnd/>
              <a:tailEnd type="triangle" w="med" len="med"/>
            </a:ln>
            <a:effectLst/>
          </p:spPr>
          <p:txBody>
            <a:bodyPr/>
            <a:lstStyle/>
            <a:p>
              <a:endParaRPr lang="es-ES" sz="2000"/>
            </a:p>
          </p:txBody>
        </p:sp>
      </p:grpSp>
      <p:sp>
        <p:nvSpPr>
          <p:cNvPr id="23" name="AutoShape 5"/>
          <p:cNvSpPr>
            <a:spLocks noChangeArrowheads="1"/>
          </p:cNvSpPr>
          <p:nvPr/>
        </p:nvSpPr>
        <p:spPr bwMode="auto">
          <a:xfrm>
            <a:off x="714375" y="142875"/>
            <a:ext cx="8064500"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 Binaria. Ejemplo con SPSS</a:t>
            </a:r>
            <a:endParaRPr lang="es-ES" sz="2800" dirty="0">
              <a:solidFill>
                <a:schemeClr val="tx1"/>
              </a:solidFill>
            </a:endParaRPr>
          </a:p>
        </p:txBody>
      </p:sp>
      <p:pic>
        <p:nvPicPr>
          <p:cNvPr id="11"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p:cNvPicPr>
            <a:picLocks noChangeAspect="1" noChangeArrowheads="1"/>
          </p:cNvPicPr>
          <p:nvPr/>
        </p:nvPicPr>
        <p:blipFill>
          <a:blip r:embed="rId2"/>
          <a:srcRect l="18008" t="19189" r="44193" b="29134"/>
          <a:stretch>
            <a:fillRect/>
          </a:stretch>
        </p:blipFill>
        <p:spPr bwMode="auto">
          <a:xfrm>
            <a:off x="323850" y="1196975"/>
            <a:ext cx="4278313" cy="4679950"/>
          </a:xfrm>
          <a:prstGeom prst="rect">
            <a:avLst/>
          </a:prstGeom>
          <a:noFill/>
          <a:ln w="9525">
            <a:noFill/>
            <a:miter lim="800000"/>
            <a:headEnd/>
            <a:tailEnd/>
          </a:ln>
          <a:effectLst/>
        </p:spPr>
      </p:pic>
      <p:sp>
        <p:nvSpPr>
          <p:cNvPr id="23" name="AutoShape 5"/>
          <p:cNvSpPr>
            <a:spLocks noChangeArrowheads="1"/>
          </p:cNvSpPr>
          <p:nvPr/>
        </p:nvSpPr>
        <p:spPr bwMode="auto">
          <a:xfrm>
            <a:off x="714375" y="142875"/>
            <a:ext cx="8064500"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 Binaria. Ejemplo con SPSS</a:t>
            </a:r>
            <a:endParaRPr lang="es-ES" sz="2800" dirty="0">
              <a:solidFill>
                <a:schemeClr val="tx1"/>
              </a:solidFill>
            </a:endParaRPr>
          </a:p>
        </p:txBody>
      </p:sp>
      <p:pic>
        <p:nvPicPr>
          <p:cNvPr id="27" name="Picture 8"/>
          <p:cNvPicPr>
            <a:picLocks noChangeAspect="1" noChangeArrowheads="1"/>
          </p:cNvPicPr>
          <p:nvPr/>
        </p:nvPicPr>
        <p:blipFill>
          <a:blip r:embed="rId3"/>
          <a:srcRect l="32474" t="26579" r="27956" b="37256"/>
          <a:stretch>
            <a:fillRect/>
          </a:stretch>
        </p:blipFill>
        <p:spPr bwMode="auto">
          <a:xfrm>
            <a:off x="4953000" y="2819400"/>
            <a:ext cx="3889375" cy="2843212"/>
          </a:xfrm>
          <a:prstGeom prst="rect">
            <a:avLst/>
          </a:prstGeom>
          <a:noFill/>
          <a:ln w="9525">
            <a:noFill/>
            <a:miter lim="800000"/>
            <a:headEnd/>
            <a:tailEnd/>
          </a:ln>
          <a:effectLst/>
        </p:spPr>
      </p:pic>
      <p:sp>
        <p:nvSpPr>
          <p:cNvPr id="6163" name="AutoShape 19"/>
          <p:cNvSpPr>
            <a:spLocks noChangeArrowheads="1"/>
          </p:cNvSpPr>
          <p:nvPr/>
        </p:nvSpPr>
        <p:spPr bwMode="auto">
          <a:xfrm>
            <a:off x="5486400" y="2743200"/>
            <a:ext cx="2286000" cy="4572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clic </a:t>
            </a:r>
            <a:r>
              <a:rPr lang="es-ES" sz="1400" dirty="0" smtClean="0">
                <a:solidFill>
                  <a:schemeClr val="accent6">
                    <a:lumMod val="50000"/>
                  </a:schemeClr>
                </a:solidFill>
              </a:rPr>
              <a:t>en “Categórica”</a:t>
            </a:r>
            <a:endParaRPr lang="es-ES" sz="1400" dirty="0">
              <a:solidFill>
                <a:schemeClr val="accent6">
                  <a:lumMod val="50000"/>
                </a:schemeClr>
              </a:solidFill>
            </a:endParaRPr>
          </a:p>
        </p:txBody>
      </p:sp>
      <p:pic>
        <p:nvPicPr>
          <p:cNvPr id="28" name="Picture 9"/>
          <p:cNvPicPr>
            <a:picLocks noChangeAspect="1" noChangeArrowheads="1"/>
          </p:cNvPicPr>
          <p:nvPr/>
        </p:nvPicPr>
        <p:blipFill>
          <a:blip r:embed="rId4"/>
          <a:srcRect l="32474" t="29524" r="27956" b="40202"/>
          <a:stretch>
            <a:fillRect/>
          </a:stretch>
        </p:blipFill>
        <p:spPr bwMode="auto">
          <a:xfrm>
            <a:off x="4724400" y="3429000"/>
            <a:ext cx="4103688" cy="2511425"/>
          </a:xfrm>
          <a:prstGeom prst="rect">
            <a:avLst/>
          </a:prstGeom>
          <a:noFill/>
          <a:ln w="9525">
            <a:noFill/>
            <a:miter lim="800000"/>
            <a:headEnd/>
            <a:tailEnd/>
          </a:ln>
          <a:effectLst/>
        </p:spPr>
      </p:pic>
      <p:sp>
        <p:nvSpPr>
          <p:cNvPr id="29" name="AutoShape 19"/>
          <p:cNvSpPr>
            <a:spLocks noChangeArrowheads="1"/>
          </p:cNvSpPr>
          <p:nvPr/>
        </p:nvSpPr>
        <p:spPr bwMode="auto">
          <a:xfrm>
            <a:off x="4283968" y="4365104"/>
            <a:ext cx="2421632" cy="1273696"/>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Especificar qué variables son categóricas, en este caso, neumonía, sexo y sepsis</a:t>
            </a:r>
          </a:p>
          <a:p>
            <a:pPr>
              <a:defRPr/>
            </a:pPr>
            <a:r>
              <a:rPr lang="es-ES" sz="1400" b="1" dirty="0" smtClean="0">
                <a:solidFill>
                  <a:schemeClr val="accent6">
                    <a:lumMod val="50000"/>
                  </a:schemeClr>
                </a:solidFill>
              </a:rPr>
              <a:t>Hacer clic </a:t>
            </a:r>
            <a:r>
              <a:rPr lang="es-ES" sz="1400" b="1" dirty="0" smtClean="0">
                <a:solidFill>
                  <a:schemeClr val="accent6">
                    <a:lumMod val="50000"/>
                  </a:schemeClr>
                </a:solidFill>
              </a:rPr>
              <a:t>en Continuar</a:t>
            </a:r>
            <a:endParaRPr lang="es-ES" sz="1400" b="1" dirty="0">
              <a:solidFill>
                <a:schemeClr val="accent6">
                  <a:lumMod val="50000"/>
                </a:schemeClr>
              </a:solidFill>
            </a:endParaRPr>
          </a:p>
        </p:txBody>
      </p:sp>
      <p:pic>
        <p:nvPicPr>
          <p:cNvPr id="8"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16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3" grpId="0" animBg="1"/>
      <p:bldP spid="6163" grpId="1" animBg="1"/>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2"/>
          <a:srcRect l="18008" t="19189" r="44193" b="29134"/>
          <a:stretch>
            <a:fillRect/>
          </a:stretch>
        </p:blipFill>
        <p:spPr bwMode="auto">
          <a:xfrm>
            <a:off x="323850" y="1196975"/>
            <a:ext cx="4278313" cy="4679950"/>
          </a:xfrm>
          <a:prstGeom prst="rect">
            <a:avLst/>
          </a:prstGeom>
          <a:noFill/>
          <a:ln w="9525">
            <a:noFill/>
            <a:miter lim="800000"/>
            <a:headEnd/>
            <a:tailEnd/>
          </a:ln>
          <a:effectLst/>
        </p:spPr>
      </p:pic>
      <p:pic>
        <p:nvPicPr>
          <p:cNvPr id="14" name="Picture 8"/>
          <p:cNvPicPr>
            <a:picLocks noChangeAspect="1" noChangeArrowheads="1"/>
          </p:cNvPicPr>
          <p:nvPr/>
        </p:nvPicPr>
        <p:blipFill>
          <a:blip r:embed="rId3"/>
          <a:srcRect l="32474" t="26579" r="27956" b="37256"/>
          <a:stretch>
            <a:fillRect/>
          </a:stretch>
        </p:blipFill>
        <p:spPr bwMode="auto">
          <a:xfrm>
            <a:off x="4953000" y="2819400"/>
            <a:ext cx="3889375" cy="2843212"/>
          </a:xfrm>
          <a:prstGeom prst="rect">
            <a:avLst/>
          </a:prstGeom>
          <a:noFill/>
          <a:ln w="9525">
            <a:noFill/>
            <a:miter lim="800000"/>
            <a:headEnd/>
            <a:tailEnd/>
          </a:ln>
          <a:effectLst/>
        </p:spPr>
      </p:pic>
      <p:sp>
        <p:nvSpPr>
          <p:cNvPr id="5142" name="AutoShape 22"/>
          <p:cNvSpPr>
            <a:spLocks noChangeArrowheads="1"/>
          </p:cNvSpPr>
          <p:nvPr/>
        </p:nvSpPr>
        <p:spPr bwMode="auto">
          <a:xfrm>
            <a:off x="7162800" y="4038600"/>
            <a:ext cx="1752600" cy="3810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lnSpc>
                <a:spcPct val="80000"/>
              </a:lnSpc>
              <a:defRPr/>
            </a:pPr>
            <a:r>
              <a:rPr lang="es-ES" sz="1400" dirty="0">
                <a:solidFill>
                  <a:schemeClr val="accent6">
                    <a:lumMod val="50000"/>
                  </a:schemeClr>
                </a:solidFill>
              </a:rPr>
              <a:t>Clicar en Opciones</a:t>
            </a:r>
          </a:p>
        </p:txBody>
      </p:sp>
      <p:sp>
        <p:nvSpPr>
          <p:cNvPr id="33" name="AutoShape 5"/>
          <p:cNvSpPr>
            <a:spLocks noChangeArrowheads="1"/>
          </p:cNvSpPr>
          <p:nvPr/>
        </p:nvSpPr>
        <p:spPr bwMode="auto">
          <a:xfrm>
            <a:off x="642910" y="142875"/>
            <a:ext cx="8064500"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 Binaria. Ejemplo con SPSS.</a:t>
            </a:r>
            <a:endParaRPr lang="es-ES" sz="2800" dirty="0">
              <a:solidFill>
                <a:schemeClr val="tx1"/>
              </a:solidFill>
            </a:endParaRPr>
          </a:p>
        </p:txBody>
      </p:sp>
      <p:pic>
        <p:nvPicPr>
          <p:cNvPr id="15" name="Picture 4"/>
          <p:cNvPicPr>
            <a:picLocks noChangeAspect="1" noChangeArrowheads="1"/>
          </p:cNvPicPr>
          <p:nvPr/>
        </p:nvPicPr>
        <p:blipFill>
          <a:blip r:embed="rId4"/>
          <a:srcRect l="33659" t="27034" r="29128" b="37534"/>
          <a:stretch>
            <a:fillRect/>
          </a:stretch>
        </p:blipFill>
        <p:spPr bwMode="auto">
          <a:xfrm>
            <a:off x="4953000" y="2743200"/>
            <a:ext cx="3962400" cy="3017698"/>
          </a:xfrm>
          <a:prstGeom prst="rect">
            <a:avLst/>
          </a:prstGeom>
          <a:noFill/>
          <a:ln w="9525">
            <a:noFill/>
            <a:miter lim="800000"/>
            <a:headEnd/>
            <a:tailEnd/>
          </a:ln>
          <a:effectLst/>
        </p:spPr>
      </p:pic>
      <p:grpSp>
        <p:nvGrpSpPr>
          <p:cNvPr id="16" name="Group 15"/>
          <p:cNvGrpSpPr/>
          <p:nvPr/>
        </p:nvGrpSpPr>
        <p:grpSpPr>
          <a:xfrm>
            <a:off x="5572132" y="1428736"/>
            <a:ext cx="3286147" cy="2228864"/>
            <a:chOff x="5572132" y="1428736"/>
            <a:chExt cx="3286147" cy="2228864"/>
          </a:xfrm>
        </p:grpSpPr>
        <p:sp>
          <p:nvSpPr>
            <p:cNvPr id="5158" name="AutoShape 38"/>
            <p:cNvSpPr>
              <a:spLocks noChangeArrowheads="1"/>
            </p:cNvSpPr>
            <p:nvPr/>
          </p:nvSpPr>
          <p:spPr bwMode="auto">
            <a:xfrm>
              <a:off x="5572132" y="1428736"/>
              <a:ext cx="3286147" cy="704864"/>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Señalar la pestaña de </a:t>
              </a:r>
              <a:r>
                <a:rPr lang="es-ES" sz="1600" b="1" dirty="0" smtClean="0">
                  <a:solidFill>
                    <a:schemeClr val="accent6">
                      <a:lumMod val="50000"/>
                    </a:schemeClr>
                  </a:solidFill>
                </a:rPr>
                <a:t>IC para </a:t>
              </a:r>
              <a:r>
                <a:rPr lang="es-ES" sz="1600" b="1" dirty="0" err="1" smtClean="0">
                  <a:solidFill>
                    <a:schemeClr val="accent6">
                      <a:lumMod val="50000"/>
                    </a:schemeClr>
                  </a:solidFill>
                </a:rPr>
                <a:t>exp</a:t>
              </a:r>
              <a:r>
                <a:rPr lang="es-ES" sz="1600" b="1" dirty="0" smtClean="0">
                  <a:solidFill>
                    <a:schemeClr val="accent6">
                      <a:lumMod val="50000"/>
                    </a:schemeClr>
                  </a:solidFill>
                </a:rPr>
                <a:t>(B)</a:t>
              </a:r>
              <a:r>
                <a:rPr lang="es-ES" sz="1600" dirty="0" smtClean="0">
                  <a:solidFill>
                    <a:schemeClr val="accent6">
                      <a:lumMod val="50000"/>
                    </a:schemeClr>
                  </a:solidFill>
                </a:rPr>
                <a:t> y </a:t>
              </a:r>
              <a:r>
                <a:rPr lang="es-ES" sz="1600" dirty="0" smtClean="0">
                  <a:solidFill>
                    <a:schemeClr val="accent6">
                      <a:lumMod val="50000"/>
                    </a:schemeClr>
                  </a:solidFill>
                </a:rPr>
                <a:t>hacer clic en </a:t>
              </a:r>
              <a:r>
                <a:rPr lang="es-ES" sz="1600" dirty="0" smtClean="0">
                  <a:solidFill>
                    <a:schemeClr val="accent6">
                      <a:lumMod val="50000"/>
                    </a:schemeClr>
                  </a:solidFill>
                </a:rPr>
                <a:t>Continuar</a:t>
              </a:r>
              <a:endParaRPr lang="es-ES" sz="1600" dirty="0">
                <a:solidFill>
                  <a:schemeClr val="accent6">
                    <a:lumMod val="50000"/>
                  </a:schemeClr>
                </a:solidFill>
              </a:endParaRPr>
            </a:p>
          </p:txBody>
        </p:sp>
        <p:sp>
          <p:nvSpPr>
            <p:cNvPr id="5159" name="Line 39"/>
            <p:cNvSpPr>
              <a:spLocks noChangeShapeType="1"/>
            </p:cNvSpPr>
            <p:nvPr/>
          </p:nvSpPr>
          <p:spPr bwMode="auto">
            <a:xfrm>
              <a:off x="7380287" y="2133600"/>
              <a:ext cx="45719" cy="1524000"/>
            </a:xfrm>
            <a:prstGeom prst="line">
              <a:avLst/>
            </a:prstGeom>
            <a:noFill/>
            <a:ln w="38100">
              <a:solidFill>
                <a:schemeClr val="tx1"/>
              </a:solidFill>
              <a:round/>
              <a:headEnd/>
              <a:tailEnd type="triangle" w="med" len="med"/>
            </a:ln>
            <a:effectLst/>
          </p:spPr>
          <p:txBody>
            <a:bodyPr/>
            <a:lstStyle/>
            <a:p>
              <a:endParaRPr lang="es-ES"/>
            </a:p>
          </p:txBody>
        </p:sp>
      </p:grpSp>
      <p:pic>
        <p:nvPicPr>
          <p:cNvPr id="10"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42"/>
                                        </p:tgtEl>
                                        <p:attrNameLst>
                                          <p:attrName>style.visibility</p:attrName>
                                        </p:attrNameLst>
                                      </p:cBhvr>
                                      <p:to>
                                        <p:strVal val="visible"/>
                                      </p:to>
                                    </p:set>
                                    <p:animEffect transition="in" filter="box(in)">
                                      <p:cBhvr>
                                        <p:cTn id="7" dur="500"/>
                                        <p:tgtEl>
                                          <p:spTgt spid="514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p:cNvPicPr>
            <a:picLocks noChangeAspect="1" noChangeArrowheads="1"/>
          </p:cNvPicPr>
          <p:nvPr/>
        </p:nvPicPr>
        <p:blipFill>
          <a:blip r:embed="rId2"/>
          <a:srcRect l="18008" t="19189" r="44193" b="29134"/>
          <a:stretch>
            <a:fillRect/>
          </a:stretch>
        </p:blipFill>
        <p:spPr bwMode="auto">
          <a:xfrm>
            <a:off x="323850" y="1196975"/>
            <a:ext cx="4278313" cy="4679950"/>
          </a:xfrm>
          <a:prstGeom prst="rect">
            <a:avLst/>
          </a:prstGeom>
          <a:noFill/>
          <a:ln w="9525">
            <a:noFill/>
            <a:miter lim="800000"/>
            <a:headEnd/>
            <a:tailEnd/>
          </a:ln>
          <a:effectLst/>
        </p:spPr>
      </p:pic>
      <p:pic>
        <p:nvPicPr>
          <p:cNvPr id="14" name="Picture 8"/>
          <p:cNvPicPr>
            <a:picLocks noChangeAspect="1" noChangeArrowheads="1"/>
          </p:cNvPicPr>
          <p:nvPr/>
        </p:nvPicPr>
        <p:blipFill>
          <a:blip r:embed="rId3"/>
          <a:srcRect l="32474" t="26579" r="27956" b="37256"/>
          <a:stretch>
            <a:fillRect/>
          </a:stretch>
        </p:blipFill>
        <p:spPr bwMode="auto">
          <a:xfrm>
            <a:off x="4953000" y="2819400"/>
            <a:ext cx="3889375" cy="2843212"/>
          </a:xfrm>
          <a:prstGeom prst="rect">
            <a:avLst/>
          </a:prstGeom>
          <a:noFill/>
          <a:ln w="9525">
            <a:noFill/>
            <a:miter lim="800000"/>
            <a:headEnd/>
            <a:tailEnd/>
          </a:ln>
          <a:effectLst/>
        </p:spPr>
      </p:pic>
      <p:sp>
        <p:nvSpPr>
          <p:cNvPr id="33" name="AutoShape 5"/>
          <p:cNvSpPr>
            <a:spLocks noChangeArrowheads="1"/>
          </p:cNvSpPr>
          <p:nvPr/>
        </p:nvSpPr>
        <p:spPr bwMode="auto">
          <a:xfrm>
            <a:off x="827584" y="142875"/>
            <a:ext cx="7879826"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smtClean="0">
                <a:solidFill>
                  <a:schemeClr val="tx1"/>
                </a:solidFill>
              </a:rPr>
              <a:t>Regresión Logística Binaria. Ejemplo con SPSS.</a:t>
            </a:r>
            <a:endParaRPr lang="es-ES" sz="2400" dirty="0">
              <a:solidFill>
                <a:schemeClr val="tx1"/>
              </a:solidFill>
            </a:endParaRPr>
          </a:p>
        </p:txBody>
      </p:sp>
      <p:grpSp>
        <p:nvGrpSpPr>
          <p:cNvPr id="16" name="Group 15"/>
          <p:cNvGrpSpPr/>
          <p:nvPr/>
        </p:nvGrpSpPr>
        <p:grpSpPr>
          <a:xfrm>
            <a:off x="2071670" y="3071810"/>
            <a:ext cx="4557730" cy="2857520"/>
            <a:chOff x="2071670" y="3310600"/>
            <a:chExt cx="4557730" cy="2530962"/>
          </a:xfrm>
        </p:grpSpPr>
        <p:sp>
          <p:nvSpPr>
            <p:cNvPr id="34" name="AutoShape 26"/>
            <p:cNvSpPr>
              <a:spLocks noChangeArrowheads="1"/>
            </p:cNvSpPr>
            <p:nvPr/>
          </p:nvSpPr>
          <p:spPr bwMode="auto">
            <a:xfrm>
              <a:off x="2071670" y="3310600"/>
              <a:ext cx="3532232" cy="253096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b="1" dirty="0" smtClean="0">
                  <a:solidFill>
                    <a:schemeClr val="accent6">
                      <a:lumMod val="50000"/>
                    </a:schemeClr>
                  </a:solidFill>
                </a:rPr>
                <a:t>Introducir aquí el Método para seleccionar a las variables</a:t>
              </a:r>
              <a:r>
                <a:rPr lang="es-ES" sz="1600" dirty="0" smtClean="0">
                  <a:solidFill>
                    <a:schemeClr val="accent6">
                      <a:lumMod val="50000"/>
                    </a:schemeClr>
                  </a:solidFill>
                </a:rPr>
                <a:t>:</a:t>
              </a:r>
            </a:p>
            <a:p>
              <a:pPr marL="228600" indent="-228600">
                <a:buAutoNum type="arabicPeriod"/>
                <a:defRPr/>
              </a:pPr>
              <a:r>
                <a:rPr lang="es-ES" sz="1600" dirty="0" smtClean="0">
                  <a:solidFill>
                    <a:schemeClr val="accent6">
                      <a:lumMod val="50000"/>
                    </a:schemeClr>
                  </a:solidFill>
                </a:rPr>
                <a:t>“</a:t>
              </a:r>
              <a:r>
                <a:rPr lang="es-ES" sz="1600" b="1" dirty="0" smtClean="0">
                  <a:solidFill>
                    <a:schemeClr val="accent6">
                      <a:lumMod val="50000"/>
                    </a:schemeClr>
                  </a:solidFill>
                </a:rPr>
                <a:t>Introducir</a:t>
              </a:r>
              <a:r>
                <a:rPr lang="es-ES" sz="1600" dirty="0" smtClean="0">
                  <a:solidFill>
                    <a:schemeClr val="accent6">
                      <a:lumMod val="50000"/>
                    </a:schemeClr>
                  </a:solidFill>
                </a:rPr>
                <a:t>”: El investigador decide qué variables se introducen en el modelo</a:t>
              </a:r>
            </a:p>
            <a:p>
              <a:pPr marL="228600" indent="-228600">
                <a:buAutoNum type="arabicPeriod"/>
                <a:defRPr/>
              </a:pPr>
              <a:r>
                <a:rPr lang="es-ES" sz="1600" dirty="0" smtClean="0">
                  <a:solidFill>
                    <a:schemeClr val="accent6">
                      <a:lumMod val="50000"/>
                    </a:schemeClr>
                  </a:solidFill>
                </a:rPr>
                <a:t>“</a:t>
              </a:r>
              <a:r>
                <a:rPr lang="es-ES" sz="1600" b="1" dirty="0" smtClean="0">
                  <a:solidFill>
                    <a:schemeClr val="accent6">
                      <a:lumMod val="50000"/>
                    </a:schemeClr>
                  </a:solidFill>
                </a:rPr>
                <a:t>Métodos automáticos</a:t>
              </a:r>
              <a:r>
                <a:rPr lang="es-ES" sz="1600" dirty="0" smtClean="0">
                  <a:solidFill>
                    <a:schemeClr val="accent6">
                      <a:lumMod val="50000"/>
                    </a:schemeClr>
                  </a:solidFill>
                </a:rPr>
                <a:t>”: “Adelante” y “Atrás”. El Programa introduce las variables y elimina aquellas sin significación estadística.</a:t>
              </a:r>
              <a:endParaRPr lang="es-ES" sz="1600" dirty="0">
                <a:solidFill>
                  <a:schemeClr val="accent6">
                    <a:lumMod val="50000"/>
                  </a:schemeClr>
                </a:solidFill>
              </a:endParaRPr>
            </a:p>
          </p:txBody>
        </p:sp>
        <p:cxnSp>
          <p:nvCxnSpPr>
            <p:cNvPr id="12" name="Straight Arrow Connector 11"/>
            <p:cNvCxnSpPr/>
            <p:nvPr/>
          </p:nvCxnSpPr>
          <p:spPr>
            <a:xfrm flipV="1">
              <a:off x="5680102" y="4800600"/>
              <a:ext cx="949298" cy="40489"/>
            </a:xfrm>
            <a:prstGeom prst="straightConnector1">
              <a:avLst/>
            </a:prstGeom>
            <a:ln w="38100" cap="flat" cmpd="sng" algn="ctr">
              <a:solidFill>
                <a:schemeClr val="accent6">
                  <a:lumMod val="50000"/>
                </a:schemeClr>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17" name="AutoShape 19"/>
          <p:cNvSpPr>
            <a:spLocks noChangeArrowheads="1"/>
          </p:cNvSpPr>
          <p:nvPr/>
        </p:nvSpPr>
        <p:spPr bwMode="auto">
          <a:xfrm>
            <a:off x="5572132" y="5715016"/>
            <a:ext cx="2024204" cy="3810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400" dirty="0" smtClean="0">
                <a:solidFill>
                  <a:schemeClr val="accent6">
                    <a:lumMod val="50000"/>
                  </a:schemeClr>
                </a:solidFill>
              </a:rPr>
              <a:t>Hacer clic </a:t>
            </a:r>
            <a:r>
              <a:rPr lang="es-ES" sz="1400" dirty="0" smtClean="0">
                <a:solidFill>
                  <a:schemeClr val="accent6">
                    <a:lumMod val="50000"/>
                  </a:schemeClr>
                </a:solidFill>
              </a:rPr>
              <a:t>en Aceptar</a:t>
            </a:r>
            <a:endParaRPr lang="es-ES" sz="1400" dirty="0">
              <a:solidFill>
                <a:schemeClr val="accent6">
                  <a:lumMod val="50000"/>
                </a:schemeClr>
              </a:solidFill>
            </a:endParaRPr>
          </a:p>
        </p:txBody>
      </p:sp>
      <p:pic>
        <p:nvPicPr>
          <p:cNvPr id="9"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srcRect/>
          <a:stretch>
            <a:fillRect/>
          </a:stretch>
        </p:blipFill>
        <p:spPr bwMode="auto">
          <a:xfrm>
            <a:off x="250825" y="1125538"/>
            <a:ext cx="3552825" cy="1114425"/>
          </a:xfrm>
          <a:prstGeom prst="rect">
            <a:avLst/>
          </a:prstGeom>
          <a:noFill/>
          <a:ln w="9525">
            <a:noFill/>
            <a:miter lim="800000"/>
            <a:headEnd/>
            <a:tailEnd/>
          </a:ln>
          <a:effectLst/>
        </p:spPr>
      </p:pic>
      <p:sp>
        <p:nvSpPr>
          <p:cNvPr id="7174" name="AutoShape 6"/>
          <p:cNvSpPr>
            <a:spLocks noChangeArrowheads="1"/>
          </p:cNvSpPr>
          <p:nvPr/>
        </p:nvSpPr>
        <p:spPr bwMode="auto">
          <a:xfrm>
            <a:off x="3851275" y="1295400"/>
            <a:ext cx="4835525" cy="76517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b="1" dirty="0" smtClean="0">
                <a:solidFill>
                  <a:schemeClr val="accent6">
                    <a:lumMod val="50000"/>
                  </a:schemeClr>
                </a:solidFill>
              </a:rPr>
              <a:t>La prueba de </a:t>
            </a:r>
            <a:r>
              <a:rPr lang="es-ES" sz="1600" b="1" dirty="0" err="1" smtClean="0">
                <a:solidFill>
                  <a:schemeClr val="accent6">
                    <a:lumMod val="50000"/>
                  </a:schemeClr>
                </a:solidFill>
              </a:rPr>
              <a:t>Omnibus</a:t>
            </a:r>
            <a:r>
              <a:rPr lang="es-ES" sz="1600" b="1" dirty="0" smtClean="0">
                <a:solidFill>
                  <a:schemeClr val="accent6">
                    <a:lumMod val="50000"/>
                  </a:schemeClr>
                </a:solidFill>
              </a:rPr>
              <a:t> </a:t>
            </a:r>
            <a:r>
              <a:rPr lang="es-ES" sz="1600" dirty="0" smtClean="0">
                <a:solidFill>
                  <a:schemeClr val="accent6">
                    <a:lumMod val="50000"/>
                  </a:schemeClr>
                </a:solidFill>
              </a:rPr>
              <a:t>debe </a:t>
            </a:r>
            <a:r>
              <a:rPr lang="es-ES" sz="1600" dirty="0">
                <a:solidFill>
                  <a:schemeClr val="accent6">
                    <a:lumMod val="50000"/>
                  </a:schemeClr>
                </a:solidFill>
              </a:rPr>
              <a:t>ser significativa (p&lt;0,05) para la buena predicción del modelo</a:t>
            </a:r>
          </a:p>
        </p:txBody>
      </p:sp>
      <p:pic>
        <p:nvPicPr>
          <p:cNvPr id="7175" name="Picture 7"/>
          <p:cNvPicPr>
            <a:picLocks noChangeAspect="1" noChangeArrowheads="1"/>
          </p:cNvPicPr>
          <p:nvPr/>
        </p:nvPicPr>
        <p:blipFill>
          <a:blip r:embed="rId3"/>
          <a:srcRect/>
          <a:stretch>
            <a:fillRect/>
          </a:stretch>
        </p:blipFill>
        <p:spPr bwMode="auto">
          <a:xfrm>
            <a:off x="395288" y="2276475"/>
            <a:ext cx="3324225" cy="1552575"/>
          </a:xfrm>
          <a:prstGeom prst="rect">
            <a:avLst/>
          </a:prstGeom>
          <a:noFill/>
          <a:ln w="9525">
            <a:noFill/>
            <a:miter lim="800000"/>
            <a:headEnd/>
            <a:tailEnd/>
          </a:ln>
          <a:effectLst/>
        </p:spPr>
      </p:pic>
      <p:sp>
        <p:nvSpPr>
          <p:cNvPr id="7176" name="AutoShape 8"/>
          <p:cNvSpPr>
            <a:spLocks noChangeArrowheads="1"/>
          </p:cNvSpPr>
          <p:nvPr/>
        </p:nvSpPr>
        <p:spPr bwMode="auto">
          <a:xfrm>
            <a:off x="323850" y="3786190"/>
            <a:ext cx="8496300" cy="723899"/>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u="sng" dirty="0">
                <a:solidFill>
                  <a:schemeClr val="accent6">
                    <a:lumMod val="50000"/>
                  </a:schemeClr>
                </a:solidFill>
              </a:rPr>
              <a:t>-2 log de la verosimilitud (-2LL)</a:t>
            </a:r>
            <a:r>
              <a:rPr lang="es-ES" sz="1400" dirty="0">
                <a:solidFill>
                  <a:schemeClr val="accent6">
                    <a:lumMod val="50000"/>
                  </a:schemeClr>
                </a:solidFill>
              </a:rPr>
              <a:t>: mide hasta qué punto un modelo se ajusta bien a los datos. El resultado de esta medición recibe también el nombre de "desviación". Cuanto más pequeño sea el valor, mejor será el ajuste.</a:t>
            </a:r>
          </a:p>
        </p:txBody>
      </p:sp>
      <p:sp>
        <p:nvSpPr>
          <p:cNvPr id="7177" name="AutoShape 9"/>
          <p:cNvSpPr>
            <a:spLocks noChangeArrowheads="1"/>
          </p:cNvSpPr>
          <p:nvPr/>
        </p:nvSpPr>
        <p:spPr bwMode="auto">
          <a:xfrm>
            <a:off x="323850" y="4572008"/>
            <a:ext cx="8496300" cy="135732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u="sng" dirty="0">
                <a:solidFill>
                  <a:schemeClr val="accent6">
                    <a:lumMod val="50000"/>
                  </a:schemeClr>
                </a:solidFill>
              </a:rPr>
              <a:t>La R cuadradro de Cox y Snell </a:t>
            </a:r>
            <a:r>
              <a:rPr lang="es-ES" sz="1400" dirty="0">
                <a:solidFill>
                  <a:schemeClr val="accent6">
                    <a:lumMod val="50000"/>
                  </a:schemeClr>
                </a:solidFill>
              </a:rPr>
              <a:t>es un coeficiente de determinación generalizado que se utiliza para estimar la proporción de varianza de la variable dependiente explicada por las variables predictoras (independientes). La R cuadrado de Cox y Snell se basa en la comparación del log de la verosimilitud (LL) para el modelo respecto al log de la verosimilitud (LL) para un modelo de línea base. Sus valores oscilan entre 0 y 1. En nuestro caso es un valor de 0,222 que indica que el 22,2% de la variación de la variable dependiente es explicada por la variables incluidas en el modelo.</a:t>
            </a:r>
          </a:p>
        </p:txBody>
      </p:sp>
      <p:sp>
        <p:nvSpPr>
          <p:cNvPr id="7178" name="AutoShape 10"/>
          <p:cNvSpPr>
            <a:spLocks noChangeArrowheads="1"/>
          </p:cNvSpPr>
          <p:nvPr/>
        </p:nvSpPr>
        <p:spPr bwMode="auto">
          <a:xfrm>
            <a:off x="357158" y="6000768"/>
            <a:ext cx="8496300" cy="74134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u="sng" dirty="0">
                <a:solidFill>
                  <a:schemeClr val="accent6">
                    <a:lumMod val="50000"/>
                  </a:schemeClr>
                </a:solidFill>
              </a:rPr>
              <a:t>La R cuadrado de Nagelkerke </a:t>
            </a:r>
            <a:r>
              <a:rPr lang="es-ES" sz="1400" dirty="0">
                <a:solidFill>
                  <a:schemeClr val="accent6">
                    <a:lumMod val="50000"/>
                  </a:schemeClr>
                </a:solidFill>
              </a:rPr>
              <a:t>es una versión corregida de la R cuadrado de Cox y Snell. La R cuadrado de Cox y Snell tiene un valor máximo inferior a 1, incluso para un modelo "perfecto". La R cuadrado de Nagelkerke corrige la escala del estadístico para cubrir el rango completo de 0 a 1.</a:t>
            </a:r>
          </a:p>
        </p:txBody>
      </p:sp>
      <p:sp>
        <p:nvSpPr>
          <p:cNvPr id="7179" name="AutoShape 11"/>
          <p:cNvSpPr>
            <a:spLocks noChangeArrowheads="1"/>
          </p:cNvSpPr>
          <p:nvPr/>
        </p:nvSpPr>
        <p:spPr bwMode="auto">
          <a:xfrm>
            <a:off x="3929058" y="2071678"/>
            <a:ext cx="4576790" cy="1644660"/>
          </a:xfrm>
          <a:prstGeom prst="rightArrow">
            <a:avLst>
              <a:gd name="adj1" fmla="val 79474"/>
              <a:gd name="adj2" fmla="val 60448"/>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Esto quiere decir que el 22,2% de la Variable Dependiente (en este caso la mortalidad) es explicada por las variables incluidas en el modelo</a:t>
            </a:r>
          </a:p>
        </p:txBody>
      </p:sp>
      <p:sp>
        <p:nvSpPr>
          <p:cNvPr id="7180" name="Rectangle 12"/>
          <p:cNvSpPr>
            <a:spLocks noChangeArrowheads="1"/>
          </p:cNvSpPr>
          <p:nvPr/>
        </p:nvSpPr>
        <p:spPr bwMode="auto">
          <a:xfrm>
            <a:off x="971550" y="2565400"/>
            <a:ext cx="863600" cy="719138"/>
          </a:xfrm>
          <a:prstGeom prst="rect">
            <a:avLst/>
          </a:prstGeom>
          <a:noFill/>
          <a:ln w="57150">
            <a:solidFill>
              <a:schemeClr val="accent6">
                <a:lumMod val="75000"/>
              </a:schemeClr>
            </a:solidFill>
            <a:miter lim="800000"/>
            <a:headEnd/>
            <a:tailEnd/>
          </a:ln>
          <a:effectLst/>
        </p:spPr>
        <p:txBody>
          <a:bodyPr wrap="none" anchor="ctr"/>
          <a:lstStyle/>
          <a:p>
            <a:endParaRPr lang="es-ES"/>
          </a:p>
        </p:txBody>
      </p:sp>
      <p:sp>
        <p:nvSpPr>
          <p:cNvPr id="7181" name="Rectangle 13"/>
          <p:cNvSpPr>
            <a:spLocks noChangeArrowheads="1"/>
          </p:cNvSpPr>
          <p:nvPr/>
        </p:nvSpPr>
        <p:spPr bwMode="auto">
          <a:xfrm>
            <a:off x="1908175" y="2565400"/>
            <a:ext cx="863600" cy="719138"/>
          </a:xfrm>
          <a:prstGeom prst="rect">
            <a:avLst/>
          </a:prstGeom>
          <a:noFill/>
          <a:ln w="57150">
            <a:solidFill>
              <a:schemeClr val="accent6">
                <a:lumMod val="75000"/>
              </a:schemeClr>
            </a:solidFill>
            <a:miter lim="800000"/>
            <a:headEnd/>
            <a:tailEnd/>
          </a:ln>
          <a:effectLst/>
        </p:spPr>
        <p:txBody>
          <a:bodyPr wrap="none" anchor="ctr"/>
          <a:lstStyle/>
          <a:p>
            <a:endParaRPr lang="es-ES"/>
          </a:p>
        </p:txBody>
      </p:sp>
      <p:sp>
        <p:nvSpPr>
          <p:cNvPr id="7182" name="Rectangle 14"/>
          <p:cNvSpPr>
            <a:spLocks noChangeArrowheads="1"/>
          </p:cNvSpPr>
          <p:nvPr/>
        </p:nvSpPr>
        <p:spPr bwMode="auto">
          <a:xfrm>
            <a:off x="2771775" y="2565400"/>
            <a:ext cx="863600" cy="719138"/>
          </a:xfrm>
          <a:prstGeom prst="rect">
            <a:avLst/>
          </a:prstGeom>
          <a:noFill/>
          <a:ln w="57150">
            <a:solidFill>
              <a:schemeClr val="accent6">
                <a:lumMod val="75000"/>
              </a:schemeClr>
            </a:solidFill>
            <a:miter lim="800000"/>
            <a:headEnd/>
            <a:tailEnd/>
          </a:ln>
          <a:effectLst/>
        </p:spPr>
        <p:txBody>
          <a:bodyPr wrap="none" anchor="ctr"/>
          <a:lstStyle/>
          <a:p>
            <a:endParaRPr lang="es-ES"/>
          </a:p>
        </p:txBody>
      </p:sp>
      <p:sp>
        <p:nvSpPr>
          <p:cNvPr id="15" name="AutoShape 5"/>
          <p:cNvSpPr>
            <a:spLocks noChangeArrowheads="1"/>
          </p:cNvSpPr>
          <p:nvPr/>
        </p:nvSpPr>
        <p:spPr bwMode="auto">
          <a:xfrm>
            <a:off x="683568" y="142874"/>
            <a:ext cx="8023842" cy="923926"/>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800" dirty="0" smtClean="0">
                <a:solidFill>
                  <a:schemeClr val="tx1"/>
                </a:solidFill>
              </a:rPr>
              <a:t>Regresión Logística Binaria. Ejemplo con SPSS. Resultados</a:t>
            </a:r>
            <a:endParaRPr lang="es-ES" sz="2800" dirty="0">
              <a:solidFill>
                <a:schemeClr val="tx1"/>
              </a:solidFill>
            </a:endParaRPr>
          </a:p>
        </p:txBody>
      </p:sp>
      <p:pic>
        <p:nvPicPr>
          <p:cNvPr id="13"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8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7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 presetClass="exit" presetSubtype="16" fill="hold" grpId="1" nodeType="clickEffect">
                                  <p:stCondLst>
                                    <p:cond delay="0"/>
                                  </p:stCondLst>
                                  <p:childTnLst>
                                    <p:animEffect transition="out" filter="box(in)">
                                      <p:cBhvr>
                                        <p:cTn id="24" dur="500"/>
                                        <p:tgtEl>
                                          <p:spTgt spid="7180"/>
                                        </p:tgtEl>
                                      </p:cBhvr>
                                    </p:animEffect>
                                    <p:set>
                                      <p:cBhvr>
                                        <p:cTn id="25" dur="1" fill="hold">
                                          <p:stCondLst>
                                            <p:cond delay="499"/>
                                          </p:stCondLst>
                                        </p:cTn>
                                        <p:tgtEl>
                                          <p:spTgt spid="718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17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718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 presetClass="exit" presetSubtype="16" fill="hold" grpId="1" nodeType="clickEffect">
                                  <p:stCondLst>
                                    <p:cond delay="0"/>
                                  </p:stCondLst>
                                  <p:childTnLst>
                                    <p:animEffect transition="out" filter="box(in)">
                                      <p:cBhvr>
                                        <p:cTn id="35" dur="500"/>
                                        <p:tgtEl>
                                          <p:spTgt spid="7181"/>
                                        </p:tgtEl>
                                      </p:cBhvr>
                                    </p:animEffect>
                                    <p:set>
                                      <p:cBhvr>
                                        <p:cTn id="36" dur="1" fill="hold">
                                          <p:stCondLst>
                                            <p:cond delay="499"/>
                                          </p:stCondLst>
                                        </p:cTn>
                                        <p:tgtEl>
                                          <p:spTgt spid="718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17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6" grpId="0" animBg="1"/>
      <p:bldP spid="7177" grpId="0" animBg="1"/>
      <p:bldP spid="7178" grpId="0" animBg="1"/>
      <p:bldP spid="7179" grpId="0" animBg="1"/>
      <p:bldP spid="7180" grpId="0" animBg="1"/>
      <p:bldP spid="7180" grpId="1" animBg="1"/>
      <p:bldP spid="7181" grpId="0" animBg="1"/>
      <p:bldP spid="7181" grpId="1" animBg="1"/>
      <p:bldP spid="7182" grpId="0" animBg="1"/>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775</TotalTime>
  <Words>1514</Words>
  <Application>Microsoft Office PowerPoint</Application>
  <PresentationFormat>Presentación en pantalla (4:3)</PresentationFormat>
  <Paragraphs>84</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HGRS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Regresión logística</dc:title>
  <dc:creator>Informatica</dc:creator>
  <cp:lastModifiedBy>localnt</cp:lastModifiedBy>
  <cp:revision>78</cp:revision>
  <dcterms:created xsi:type="dcterms:W3CDTF">2012-12-25T06:47:03Z</dcterms:created>
  <dcterms:modified xsi:type="dcterms:W3CDTF">2014-09-27T04:55:49Z</dcterms:modified>
</cp:coreProperties>
</file>