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62" r:id="rId3"/>
    <p:sldId id="282" r:id="rId4"/>
    <p:sldId id="263" r:id="rId5"/>
    <p:sldId id="264" r:id="rId6"/>
    <p:sldId id="281" r:id="rId7"/>
    <p:sldId id="265" r:id="rId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c" initials="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383" autoAdjust="0"/>
    <p:restoredTop sz="94660"/>
  </p:normalViewPr>
  <p:slideViewPr>
    <p:cSldViewPr>
      <p:cViewPr varScale="1">
        <p:scale>
          <a:sx n="70" d="100"/>
          <a:sy n="70" d="100"/>
        </p:scale>
        <p:origin x="-1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7225D-44EB-45BE-8D01-8B0D982F669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230456-D513-49F7-A5ED-A9671E5565E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5315D-6C70-4CDA-BAE7-0AC85AE5340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8DF7F6-44CC-49AE-86FA-B40D9AEAFC5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412CC-9199-4D30-8814-8442D9423D6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DC7D6-FDC8-4E61-A8D1-B8882AEA4D0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28BB9-1815-4CFC-B6D7-3A90C349685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12937-5782-422C-A8A3-D3A9314CB98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115325-619D-4BC8-B8FE-83733FFD005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FFDE98-8A10-4EBD-B68D-BC20189C50F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E0A76-4372-4F23-B1A3-02144DA87BC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5FB97-3F9B-449C-A2F8-9EB1E959555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9058AA-E161-43ED-8A2A-291370CDAD5F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46"/>
          </a:xfrm>
          <a:prstGeom prst="flowChartAlternateProcess">
            <a:avLst/>
          </a:prstGeom>
          <a:solidFill>
            <a:srgbClr val="6DB6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Comparación de medias para datos relacionados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714348" y="3140968"/>
            <a:ext cx="7500990" cy="78581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Si la variable cuantitativa continua tiene una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distribución NORMAL se recurre a comparar las medias mediante la Prueba T para muestras relacionadas</a:t>
            </a:r>
            <a:endParaRPr lang="es-E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750067" y="4077072"/>
            <a:ext cx="7429552" cy="85725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Si la variable cuantitativa continua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NO tiene una distribución NORMAL se recurre a comparar rangos mediante la Prueba de </a:t>
            </a:r>
            <a:r>
              <a:rPr lang="es-ES" sz="1600" b="1" dirty="0" err="1" smtClean="0">
                <a:solidFill>
                  <a:schemeClr val="accent6">
                    <a:lumMod val="50000"/>
                  </a:schemeClr>
                </a:solidFill>
              </a:rPr>
              <a:t>Wilconxon</a:t>
            </a:r>
            <a:endParaRPr lang="es-E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714348" y="1556792"/>
            <a:ext cx="7572428" cy="1428760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Cuando tenemos 2 variables que están relacionadas se debe recurrir a un </a:t>
            </a:r>
            <a:r>
              <a:rPr lang="es-ES" sz="1600" b="1" dirty="0" smtClean="0">
                <a:solidFill>
                  <a:schemeClr val="accent6">
                    <a:lumMod val="50000"/>
                  </a:schemeClr>
                </a:solidFill>
              </a:rPr>
              <a:t>análisis para muestras relacionadas</a:t>
            </a:r>
            <a:r>
              <a:rPr lang="es-ES" sz="1600" dirty="0" smtClean="0">
                <a:solidFill>
                  <a:schemeClr val="accent6">
                    <a:lumMod val="50000"/>
                  </a:schemeClr>
                </a:solidFill>
              </a:rPr>
              <a:t>. Por ejemplo, comprobar si existen diferencias en el peso o el índice de masa corporal antes y después de una intervención dietética o comprobar si existe un cambio significativo de los niveles de colesterol después de un tratamiento farmacológico</a:t>
            </a:r>
            <a:endParaRPr lang="es-E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173679" y="5373216"/>
            <a:ext cx="2571721" cy="1249706"/>
            <a:chOff x="128071" y="119472"/>
            <a:chExt cx="2571721" cy="1249706"/>
          </a:xfrm>
        </p:grpSpPr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71" y="119472"/>
              <a:ext cx="843529" cy="861255"/>
            </a:xfrm>
            <a:prstGeom prst="rect">
              <a:avLst/>
            </a:prstGeom>
          </p:spPr>
        </p:pic>
        <p:sp>
          <p:nvSpPr>
            <p:cNvPr id="11" name="10 CuadroTexto"/>
            <p:cNvSpPr txBox="1"/>
            <p:nvPr/>
          </p:nvSpPr>
          <p:spPr>
            <a:xfrm>
              <a:off x="128071" y="938291"/>
              <a:ext cx="25717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App4stats</a:t>
              </a:r>
            </a:p>
            <a:p>
              <a:r>
                <a:rPr lang="es-ES" sz="1100" b="1" dirty="0" smtClean="0">
                  <a:solidFill>
                    <a:schemeClr val="accent2">
                      <a:lumMod val="75000"/>
                    </a:schemeClr>
                  </a:solidFill>
                </a:rPr>
                <a:t>© Todos los derechos reservados</a:t>
              </a:r>
              <a:endParaRPr lang="es-ES" sz="11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533376" y="3124200"/>
            <a:ext cx="3429024" cy="105560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Antes de aplicar la prueba de la T, debemos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comprobar que </a:t>
            </a:r>
            <a:r>
              <a:rPr lang="es-ES" sz="1400" b="1" dirty="0" smtClean="0">
                <a:solidFill>
                  <a:schemeClr val="accent6">
                    <a:lumMod val="50000"/>
                  </a:schemeClr>
                </a:solidFill>
              </a:rPr>
              <a:t>la variable tiene </a:t>
            </a:r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una distribución NORMAL</a:t>
            </a: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533376" y="1600200"/>
            <a:ext cx="3429024" cy="135732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este ejemplo vamos a comprobar si funciona un tratamiento dietético para perder peso, para ello vamos a medir el índice de masa corporal (IMC) antes y después de la intervención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/>
          <a:srcRect l="15352" t="16243" r="52266" b="32080"/>
          <a:stretch>
            <a:fillRect/>
          </a:stretch>
        </p:blipFill>
        <p:spPr bwMode="auto">
          <a:xfrm>
            <a:off x="250825" y="1447800"/>
            <a:ext cx="39481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230188" y="2206625"/>
            <a:ext cx="1979612" cy="61277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Analizar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50825" y="1592263"/>
            <a:ext cx="4514850" cy="4464050"/>
            <a:chOff x="250825" y="1592263"/>
            <a:chExt cx="4514850" cy="4464050"/>
          </a:xfrm>
        </p:grpSpPr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3"/>
            <a:srcRect l="36314" t="18457" r="47150" b="33562"/>
            <a:stretch>
              <a:fillRect/>
            </a:stretch>
          </p:blipFill>
          <p:spPr bwMode="auto">
            <a:xfrm>
              <a:off x="2843213" y="1592263"/>
              <a:ext cx="1922462" cy="4464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368" name="AutoShape 8"/>
            <p:cNvSpPr>
              <a:spLocks noChangeArrowheads="1"/>
            </p:cNvSpPr>
            <p:nvPr/>
          </p:nvSpPr>
          <p:spPr bwMode="auto">
            <a:xfrm>
              <a:off x="250825" y="2997200"/>
              <a:ext cx="1749407" cy="578882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… en Comparar medias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03213" y="2166938"/>
            <a:ext cx="6861175" cy="2557462"/>
            <a:chOff x="303213" y="2166938"/>
            <a:chExt cx="6861175" cy="2557462"/>
          </a:xfrm>
        </p:grpSpPr>
        <p:pic>
          <p:nvPicPr>
            <p:cNvPr id="18" name="Picture 9"/>
            <p:cNvPicPr>
              <a:picLocks noChangeAspect="1" noChangeArrowheads="1"/>
            </p:cNvPicPr>
            <p:nvPr/>
          </p:nvPicPr>
          <p:blipFill>
            <a:blip r:embed="rId3"/>
            <a:srcRect l="53438" t="25098" r="26485" b="63101"/>
            <a:stretch>
              <a:fillRect/>
            </a:stretch>
          </p:blipFill>
          <p:spPr bwMode="auto">
            <a:xfrm>
              <a:off x="4716463" y="2166938"/>
              <a:ext cx="2447925" cy="1150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369" name="AutoShape 9"/>
            <p:cNvSpPr>
              <a:spLocks noChangeArrowheads="1"/>
            </p:cNvSpPr>
            <p:nvPr/>
          </p:nvSpPr>
          <p:spPr bwMode="auto">
            <a:xfrm>
              <a:off x="303213" y="3803650"/>
              <a:ext cx="1906587" cy="920750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… y en Prueba T para muestras relacionadas</a:t>
              </a:r>
            </a:p>
          </p:txBody>
        </p:sp>
      </p:grpSp>
      <p:sp>
        <p:nvSpPr>
          <p:cNvPr id="17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1125528" y="274638"/>
            <a:ext cx="7561272" cy="868346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Prueba T para datos relacionados. </a:t>
            </a:r>
            <a:br>
              <a:rPr lang="es-ES" sz="2400" kern="1200" dirty="0" smtClean="0">
                <a:solidFill>
                  <a:schemeClr val="tx1"/>
                </a:solidFill>
              </a:rPr>
            </a:br>
            <a:r>
              <a:rPr lang="es-ES" sz="2400" kern="1200" dirty="0" smtClean="0">
                <a:solidFill>
                  <a:schemeClr val="tx1"/>
                </a:solidFill>
              </a:rPr>
              <a:t>Ejemplo con SPSS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49" y="404664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4" grpId="0" animBg="1"/>
      <p:bldP spid="15374" grpId="1" animBg="1"/>
      <p:bldP spid="14" grpId="0" animBg="1"/>
      <p:bldP spid="14" grpId="1" animBg="1"/>
      <p:bldP spid="153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/>
          <a:srcRect l="15352" t="16243" r="52266" b="32080"/>
          <a:stretch>
            <a:fillRect/>
          </a:stretch>
        </p:blipFill>
        <p:spPr bwMode="auto">
          <a:xfrm>
            <a:off x="457200" y="1524000"/>
            <a:ext cx="39481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755576" y="274638"/>
            <a:ext cx="7931224" cy="868346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400" kern="1200" dirty="0" smtClean="0">
                <a:solidFill>
                  <a:schemeClr val="tx1"/>
                </a:solidFill>
              </a:rPr>
              <a:t>Prueba T para datos relacionados. </a:t>
            </a:r>
            <a:br>
              <a:rPr lang="es-ES" sz="2400" kern="1200" dirty="0" smtClean="0">
                <a:solidFill>
                  <a:schemeClr val="tx1"/>
                </a:solidFill>
              </a:rPr>
            </a:br>
            <a:r>
              <a:rPr lang="es-ES" sz="2400" kern="1200" dirty="0" smtClean="0">
                <a:solidFill>
                  <a:schemeClr val="tx1"/>
                </a:solidFill>
              </a:rPr>
              <a:t>Ejemplo con SPSS</a:t>
            </a:r>
            <a:endParaRPr lang="es-ES" sz="2400" kern="1200" dirty="0">
              <a:solidFill>
                <a:schemeClr val="tx1"/>
              </a:solidFill>
            </a:endParaRPr>
          </a:p>
        </p:txBody>
      </p:sp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3"/>
          <a:srcRect l="27760" t="26579" r="28242" b="42691"/>
          <a:stretch>
            <a:fillRect/>
          </a:stretch>
        </p:blipFill>
        <p:spPr bwMode="auto">
          <a:xfrm>
            <a:off x="4637088" y="2667000"/>
            <a:ext cx="4354512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21"/>
          <p:cNvGrpSpPr/>
          <p:nvPr/>
        </p:nvGrpSpPr>
        <p:grpSpPr>
          <a:xfrm>
            <a:off x="5486400" y="4267200"/>
            <a:ext cx="2857520" cy="2211406"/>
            <a:chOff x="5429256" y="3860800"/>
            <a:chExt cx="2857520" cy="2211406"/>
          </a:xfrm>
        </p:grpSpPr>
        <p:sp>
          <p:nvSpPr>
            <p:cNvPr id="15371" name="AutoShape 11"/>
            <p:cNvSpPr>
              <a:spLocks noChangeArrowheads="1"/>
            </p:cNvSpPr>
            <p:nvPr/>
          </p:nvSpPr>
          <p:spPr bwMode="auto">
            <a:xfrm>
              <a:off x="5429256" y="4868863"/>
              <a:ext cx="2857520" cy="1203343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Introducir aquí las dos variables relacionadas, por ejemplo el IMC (indice de masa corporal) antes y después de una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intervención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5372" name="Line 12"/>
            <p:cNvSpPr>
              <a:spLocks noChangeShapeType="1"/>
            </p:cNvSpPr>
            <p:nvPr/>
          </p:nvSpPr>
          <p:spPr bwMode="auto">
            <a:xfrm flipV="1">
              <a:off x="6948488" y="3860800"/>
              <a:ext cx="0" cy="10080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4343400" y="4343400"/>
            <a:ext cx="1595437" cy="340519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Clicar en Aceptar</a:t>
            </a:r>
          </a:p>
        </p:txBody>
      </p:sp>
      <p:pic>
        <p:nvPicPr>
          <p:cNvPr id="9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" y="404664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73238"/>
            <a:ext cx="412432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3141663"/>
            <a:ext cx="35528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897327"/>
            <a:ext cx="7993063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4725988" y="1928802"/>
            <a:ext cx="3960812" cy="817245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Tabla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que representa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la estadística descriptiva de las dos variables relacionadas</a:t>
            </a: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4140200" y="3214687"/>
            <a:ext cx="4503766" cy="64294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>
                <a:solidFill>
                  <a:schemeClr val="accent6">
                    <a:lumMod val="50000"/>
                  </a:schemeClr>
                </a:solidFill>
              </a:rPr>
              <a:t>Tabla</a:t>
            </a:r>
            <a:r>
              <a:rPr lang="es-ES" sz="1400" smtClean="0">
                <a:solidFill>
                  <a:schemeClr val="accent6">
                    <a:lumMod val="50000"/>
                  </a:schemeClr>
                </a:solidFill>
              </a:rPr>
              <a:t> que representa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las correlaciones entre ambas variables y la significación estadística</a:t>
            </a: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>
            <a:off x="357158" y="5429264"/>
            <a:ext cx="3857652" cy="121444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Tabla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que representa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la diferencia de las medias, la desviación típica, error típico de la media, el intervalo de confianza, los grados de libertad y la significación estadística. </a:t>
            </a:r>
            <a:endParaRPr lang="es-ES" sz="1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274638"/>
            <a:ext cx="7787208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Prueba T para datos relacionados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Ejemplo con SPSS. Resultados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4316437" y="5500702"/>
            <a:ext cx="3898901" cy="1143008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este caso, puesto que p&lt;0,05 podemos decir que existe una diferencia estadísticamente significativa entre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 las medias del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IMC antes y después de la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intervención 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13 Elipse"/>
          <p:cNvSpPr/>
          <p:nvPr/>
        </p:nvSpPr>
        <p:spPr>
          <a:xfrm>
            <a:off x="7143768" y="4857760"/>
            <a:ext cx="1357322" cy="571504"/>
          </a:xfrm>
          <a:prstGeom prst="ellipse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519005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/>
      <p:bldP spid="17416" grpId="0" animBg="1"/>
      <p:bldP spid="17417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457200" y="2057400"/>
            <a:ext cx="3857652" cy="2871798"/>
            <a:chOff x="457200" y="2057400"/>
            <a:chExt cx="3857652" cy="2871798"/>
          </a:xfrm>
        </p:grpSpPr>
        <p:sp>
          <p:nvSpPr>
            <p:cNvPr id="18448" name="AutoShape 16"/>
            <p:cNvSpPr>
              <a:spLocks noChangeArrowheads="1"/>
            </p:cNvSpPr>
            <p:nvPr/>
          </p:nvSpPr>
          <p:spPr bwMode="auto">
            <a:xfrm>
              <a:off x="457200" y="2057400"/>
              <a:ext cx="3857652" cy="1357322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b="1" dirty="0">
                  <a:solidFill>
                    <a:schemeClr val="accent6">
                      <a:lumMod val="50000"/>
                    </a:schemeClr>
                  </a:solidFill>
                </a:rPr>
                <a:t>Prueba de </a:t>
              </a:r>
              <a:r>
                <a:rPr lang="es-ES" sz="1400" b="1" dirty="0" smtClean="0">
                  <a:solidFill>
                    <a:schemeClr val="accent6">
                      <a:lumMod val="50000"/>
                    </a:schemeClr>
                  </a:solidFill>
                </a:rPr>
                <a:t>Wilconxon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,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se utiliza para comparar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rangos de una variable cuantitativa continua de </a:t>
              </a: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datos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apareados </a:t>
              </a:r>
              <a:r>
                <a:rPr lang="es-ES" sz="1400" b="1" dirty="0" smtClean="0">
                  <a:solidFill>
                    <a:schemeClr val="accent6">
                      <a:lumMod val="50000"/>
                    </a:schemeClr>
                  </a:solidFill>
                </a:rPr>
                <a:t>cuando la variable NO </a:t>
              </a:r>
              <a:r>
                <a:rPr lang="es-ES" sz="1400" b="1" dirty="0">
                  <a:solidFill>
                    <a:schemeClr val="accent6">
                      <a:lumMod val="50000"/>
                    </a:schemeClr>
                  </a:solidFill>
                </a:rPr>
                <a:t>tiene una distribución </a:t>
              </a:r>
              <a:r>
                <a:rPr lang="es-ES" sz="1400" b="1" dirty="0" smtClean="0">
                  <a:solidFill>
                    <a:schemeClr val="accent6">
                      <a:lumMod val="50000"/>
                    </a:schemeClr>
                  </a:solidFill>
                </a:rPr>
                <a:t>NORMAL</a:t>
              </a:r>
              <a:endParaRPr lang="es-ES" sz="1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6" name="AutoShape 16"/>
            <p:cNvSpPr>
              <a:spLocks noChangeArrowheads="1"/>
            </p:cNvSpPr>
            <p:nvPr/>
          </p:nvSpPr>
          <p:spPr bwMode="auto">
            <a:xfrm>
              <a:off x="500034" y="3571876"/>
              <a:ext cx="3786214" cy="1357322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En el siguiente ejemplo vamos a comprobar si un tratamiento es eficaz para reducir peso midiendo el índice de masa corporal (IMC) antes y después de la intervención. En este ejemplo el IMC no tiene una distribución normal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/>
          <a:srcRect l="15352" t="16243" r="52266" b="32080"/>
          <a:stretch>
            <a:fillRect/>
          </a:stretch>
        </p:blipFill>
        <p:spPr bwMode="auto">
          <a:xfrm>
            <a:off x="250825" y="1284287"/>
            <a:ext cx="39481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525480" y="2206625"/>
            <a:ext cx="1989120" cy="436557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Hacer clic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Analizar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546117" y="1500187"/>
            <a:ext cx="4171933" cy="4464050"/>
            <a:chOff x="546117" y="1500187"/>
            <a:chExt cx="4171933" cy="4464050"/>
          </a:xfrm>
        </p:grpSpPr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3"/>
            <a:srcRect l="36314" t="18930" r="47150" b="33675"/>
            <a:stretch>
              <a:fillRect/>
            </a:stretch>
          </p:blipFill>
          <p:spPr bwMode="auto">
            <a:xfrm>
              <a:off x="2771775" y="1500187"/>
              <a:ext cx="1946275" cy="4464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440" name="AutoShape 8"/>
            <p:cNvSpPr>
              <a:spLocks noChangeArrowheads="1"/>
            </p:cNvSpPr>
            <p:nvPr/>
          </p:nvSpPr>
          <p:spPr bwMode="auto">
            <a:xfrm>
              <a:off x="546117" y="2997200"/>
              <a:ext cx="1820845" cy="578882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… en Pruebas no paramétricas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08030" y="3905250"/>
            <a:ext cx="5908658" cy="1195387"/>
            <a:chOff x="608030" y="3905250"/>
            <a:chExt cx="5908658" cy="1195387"/>
          </a:xfrm>
        </p:grpSpPr>
        <p:pic>
          <p:nvPicPr>
            <p:cNvPr id="20" name="Picture 6"/>
            <p:cNvPicPr>
              <a:picLocks noChangeAspect="1" noChangeArrowheads="1"/>
            </p:cNvPicPr>
            <p:nvPr/>
          </p:nvPicPr>
          <p:blipFill>
            <a:blip r:embed="rId3"/>
            <a:srcRect l="53165" t="47249" r="32069" b="43149"/>
            <a:stretch>
              <a:fillRect/>
            </a:stretch>
          </p:blipFill>
          <p:spPr bwMode="auto">
            <a:xfrm>
              <a:off x="4716463" y="4164012"/>
              <a:ext cx="1800225" cy="936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441" name="AutoShape 9"/>
            <p:cNvSpPr>
              <a:spLocks noChangeArrowheads="1"/>
            </p:cNvSpPr>
            <p:nvPr/>
          </p:nvSpPr>
          <p:spPr bwMode="auto">
            <a:xfrm>
              <a:off x="608030" y="3905250"/>
              <a:ext cx="1830370" cy="817245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…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 Cuadros de diálogos antiguos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1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27584" y="274638"/>
            <a:ext cx="7859216" cy="868346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Prueba de </a:t>
            </a:r>
            <a:r>
              <a:rPr lang="es-ES" sz="2800" kern="1200" dirty="0" err="1" smtClean="0">
                <a:solidFill>
                  <a:schemeClr val="tx1"/>
                </a:solidFill>
              </a:rPr>
              <a:t>Wilconxon</a:t>
            </a:r>
            <a:r>
              <a:rPr lang="es-ES" sz="2800" kern="1200" dirty="0" smtClean="0">
                <a:solidFill>
                  <a:schemeClr val="tx1"/>
                </a:solidFill>
              </a:rPr>
              <a:t> para datos relacionados.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Ejemplo con SPSS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84230" y="4164012"/>
            <a:ext cx="7751745" cy="1728788"/>
            <a:chOff x="684230" y="4164012"/>
            <a:chExt cx="7751745" cy="1728788"/>
          </a:xfrm>
        </p:grpSpPr>
        <p:pic>
          <p:nvPicPr>
            <p:cNvPr id="21" name="Picture 7"/>
            <p:cNvPicPr>
              <a:picLocks noChangeAspect="1" noChangeArrowheads="1"/>
            </p:cNvPicPr>
            <p:nvPr/>
          </p:nvPicPr>
          <p:blipFill>
            <a:blip r:embed="rId3"/>
            <a:srcRect l="68802" t="55095" r="15456" b="27180"/>
            <a:stretch>
              <a:fillRect/>
            </a:stretch>
          </p:blipFill>
          <p:spPr bwMode="auto">
            <a:xfrm>
              <a:off x="6516688" y="4164012"/>
              <a:ext cx="1919287" cy="1728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AutoShape 9"/>
            <p:cNvSpPr>
              <a:spLocks noChangeArrowheads="1"/>
            </p:cNvSpPr>
            <p:nvPr/>
          </p:nvSpPr>
          <p:spPr bwMode="auto">
            <a:xfrm>
              <a:off x="684230" y="4897755"/>
              <a:ext cx="1830370" cy="817245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… y en 2 muestras relacionadas…</a:t>
              </a:r>
            </a:p>
          </p:txBody>
        </p:sp>
      </p:grpSp>
      <p:pic>
        <p:nvPicPr>
          <p:cNvPr id="22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84" y="404664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/>
          <a:srcRect l="15352" t="16243" r="52266" b="32080"/>
          <a:stretch>
            <a:fillRect/>
          </a:stretch>
        </p:blipFill>
        <p:spPr bwMode="auto">
          <a:xfrm>
            <a:off x="250825" y="1284287"/>
            <a:ext cx="39481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3"/>
          <a:srcRect l="27760" t="25098" r="27956" b="41682"/>
          <a:stretch>
            <a:fillRect/>
          </a:stretch>
        </p:blipFill>
        <p:spPr bwMode="auto">
          <a:xfrm>
            <a:off x="4572000" y="2076450"/>
            <a:ext cx="4246563" cy="254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4" name="Group 23"/>
          <p:cNvGrpSpPr/>
          <p:nvPr/>
        </p:nvGrpSpPr>
        <p:grpSpPr>
          <a:xfrm>
            <a:off x="5929322" y="2971800"/>
            <a:ext cx="2214578" cy="2711472"/>
            <a:chOff x="5929322" y="3860800"/>
            <a:chExt cx="2214578" cy="2711472"/>
          </a:xfrm>
        </p:grpSpPr>
        <p:sp>
          <p:nvSpPr>
            <p:cNvPr id="18443" name="AutoShape 11"/>
            <p:cNvSpPr>
              <a:spLocks noChangeArrowheads="1"/>
            </p:cNvSpPr>
            <p:nvPr/>
          </p:nvSpPr>
          <p:spPr bwMode="auto">
            <a:xfrm>
              <a:off x="5929322" y="4868863"/>
              <a:ext cx="2214578" cy="1703409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Introducir aquí las dos variables relacionadas, por ejemplo el IMC (indice de masa corporal) antes y después de una </a:t>
              </a:r>
              <a:r>
                <a:rPr lang="es-ES" sz="1400" dirty="0" smtClean="0">
                  <a:solidFill>
                    <a:schemeClr val="accent6">
                      <a:lumMod val="50000"/>
                    </a:schemeClr>
                  </a:solidFill>
                </a:rPr>
                <a:t>intervención</a:t>
              </a:r>
              <a:endParaRPr lang="es-ES" sz="14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8444" name="Line 12"/>
            <p:cNvSpPr>
              <a:spLocks noChangeShapeType="1"/>
            </p:cNvSpPr>
            <p:nvPr/>
          </p:nvSpPr>
          <p:spPr bwMode="auto">
            <a:xfrm flipV="1">
              <a:off x="6948488" y="3860800"/>
              <a:ext cx="0" cy="10080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3581400" y="4343400"/>
            <a:ext cx="1595437" cy="340519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Clicar en Aceptar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338638" y="3352800"/>
            <a:ext cx="1817687" cy="578882"/>
            <a:chOff x="4338638" y="3352800"/>
            <a:chExt cx="1817687" cy="578882"/>
          </a:xfrm>
        </p:grpSpPr>
        <p:sp>
          <p:nvSpPr>
            <p:cNvPr id="18446" name="AutoShape 14"/>
            <p:cNvSpPr>
              <a:spLocks noChangeArrowheads="1"/>
            </p:cNvSpPr>
            <p:nvPr/>
          </p:nvSpPr>
          <p:spPr bwMode="auto">
            <a:xfrm>
              <a:off x="4338638" y="3352800"/>
              <a:ext cx="1616075" cy="578882"/>
            </a:xfrm>
            <a:prstGeom prst="roundRect">
              <a:avLst>
                <a:gd name="adj" fmla="val 16667"/>
              </a:avLst>
            </a:prstGeom>
            <a:solidFill>
              <a:srgbClr val="9FCFFF"/>
            </a:solidFill>
            <a:ln>
              <a:noFill/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es-ES" sz="1400" dirty="0">
                  <a:solidFill>
                    <a:schemeClr val="accent6">
                      <a:lumMod val="50000"/>
                    </a:schemeClr>
                  </a:solidFill>
                </a:rPr>
                <a:t>Señalar pestaña de Wilconxon</a:t>
              </a:r>
            </a:p>
          </p:txBody>
        </p:sp>
        <p:sp>
          <p:nvSpPr>
            <p:cNvPr id="18447" name="Line 15"/>
            <p:cNvSpPr>
              <a:spLocks noChangeShapeType="1"/>
            </p:cNvSpPr>
            <p:nvPr/>
          </p:nvSpPr>
          <p:spPr bwMode="auto">
            <a:xfrm>
              <a:off x="5940425" y="3657600"/>
              <a:ext cx="2159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9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27584" y="274638"/>
            <a:ext cx="7859216" cy="868346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Prueba de </a:t>
            </a:r>
            <a:r>
              <a:rPr lang="es-ES" sz="2800" kern="1200" dirty="0" err="1" smtClean="0">
                <a:solidFill>
                  <a:schemeClr val="tx1"/>
                </a:solidFill>
              </a:rPr>
              <a:t>Wilconxon</a:t>
            </a:r>
            <a:r>
              <a:rPr lang="es-ES" sz="2800" kern="1200" dirty="0" smtClean="0">
                <a:solidFill>
                  <a:schemeClr val="tx1"/>
                </a:solidFill>
              </a:rPr>
              <a:t> para datos relacionados.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Ejemplo con SPSS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pic>
        <p:nvPicPr>
          <p:cNvPr id="12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43" y="404664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916113"/>
            <a:ext cx="414337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4508500"/>
            <a:ext cx="30956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4859338" y="2492375"/>
            <a:ext cx="3613150" cy="578882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La prueba de Wilconxon realiza una comparación de rangos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>
            <a:off x="3822700" y="4497388"/>
            <a:ext cx="4821266" cy="1289066"/>
          </a:xfrm>
          <a:prstGeom prst="roundRect">
            <a:avLst>
              <a:gd name="adj" fmla="val 16667"/>
            </a:avLst>
          </a:prstGeom>
          <a:solidFill>
            <a:srgbClr val="9FCFFF"/>
          </a:solidFill>
          <a:ln>
            <a:noFill/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En esta tabla se representa el valor de Z y la significación estadística. </a:t>
            </a:r>
            <a:endParaRPr lang="es-ES" sz="1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En </a:t>
            </a:r>
            <a:r>
              <a:rPr lang="es-ES" sz="1400" dirty="0">
                <a:solidFill>
                  <a:schemeClr val="accent6">
                    <a:lumMod val="50000"/>
                  </a:schemeClr>
                </a:solidFill>
              </a:rPr>
              <a:t>el ejemplo podemos </a:t>
            </a:r>
            <a:r>
              <a:rPr lang="es-ES" sz="1400" dirty="0" smtClean="0">
                <a:solidFill>
                  <a:schemeClr val="accent6">
                    <a:lumMod val="50000"/>
                  </a:schemeClr>
                </a:solidFill>
              </a:rPr>
              <a:t>decir que existen diferencias estadísticamente significativas (p&lt;0,05) entre el IMC inicial y el final después de la intervención</a:t>
            </a:r>
            <a:endParaRPr lang="es-ES" sz="1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899592" y="274638"/>
            <a:ext cx="7787208" cy="1143000"/>
          </a:xfrm>
          <a:prstGeom prst="flowChartAlternateProcess">
            <a:avLst/>
          </a:prstGeom>
          <a:solidFill>
            <a:srgbClr val="6DB6FF"/>
          </a:solidFill>
          <a:ln w="9525">
            <a:noFill/>
            <a:miter lim="800000"/>
            <a:headEnd/>
            <a:tailEnd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sz="2800" kern="1200" dirty="0" smtClean="0">
                <a:solidFill>
                  <a:schemeClr val="tx1"/>
                </a:solidFill>
              </a:rPr>
              <a:t>Prueba de </a:t>
            </a:r>
            <a:r>
              <a:rPr lang="es-ES" sz="2800" kern="1200" dirty="0" err="1" smtClean="0">
                <a:solidFill>
                  <a:schemeClr val="tx1"/>
                </a:solidFill>
              </a:rPr>
              <a:t>Wilconxon</a:t>
            </a:r>
            <a:r>
              <a:rPr lang="es-ES" sz="2800" kern="1200" dirty="0" smtClean="0">
                <a:solidFill>
                  <a:schemeClr val="tx1"/>
                </a:solidFill>
              </a:rPr>
              <a:t> para datos apareados. </a:t>
            </a:r>
            <a:br>
              <a:rPr lang="es-ES" sz="2800" kern="1200" dirty="0" smtClean="0">
                <a:solidFill>
                  <a:schemeClr val="tx1"/>
                </a:solidFill>
              </a:rPr>
            </a:br>
            <a:r>
              <a:rPr lang="es-ES" sz="2800" kern="1200" dirty="0" smtClean="0">
                <a:solidFill>
                  <a:schemeClr val="tx1"/>
                </a:solidFill>
              </a:rPr>
              <a:t>Ejemplo con SPSS</a:t>
            </a:r>
            <a:endParaRPr lang="es-ES" sz="2800" kern="1200" dirty="0">
              <a:solidFill>
                <a:schemeClr val="tx1"/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2285984" y="5143512"/>
            <a:ext cx="714380" cy="285752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0" y="546691"/>
            <a:ext cx="612031" cy="659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4" grpId="0" animBg="1"/>
      <p:bldP spid="11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489</Words>
  <Application>Microsoft Office PowerPoint</Application>
  <PresentationFormat>Presentación en pantalla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Diseño predeterminado</vt:lpstr>
      <vt:lpstr>Comparación de medias para datos relacionados</vt:lpstr>
      <vt:lpstr>Prueba T para datos relacionados.  Ejemplo con SPSS</vt:lpstr>
      <vt:lpstr>Prueba T para datos relacionados.  Ejemplo con SPSS</vt:lpstr>
      <vt:lpstr>Prueba T para datos relacionados Ejemplo con SPSS. Resultados</vt:lpstr>
      <vt:lpstr>Prueba de Wilconxon para datos relacionados. Ejemplo con SPSS</vt:lpstr>
      <vt:lpstr>Prueba de Wilconxon para datos relacionados. Ejemplo con SPSS</vt:lpstr>
      <vt:lpstr>Prueba de Wilconxon para datos apareados.  Ejemplo con SPSS</vt:lpstr>
    </vt:vector>
  </TitlesOfParts>
  <Company>HGRS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Informatica</dc:creator>
  <cp:lastModifiedBy>localnt</cp:lastModifiedBy>
  <cp:revision>126</cp:revision>
  <dcterms:created xsi:type="dcterms:W3CDTF">2012-12-25T06:44:01Z</dcterms:created>
  <dcterms:modified xsi:type="dcterms:W3CDTF">2014-09-27T04:41:27Z</dcterms:modified>
</cp:coreProperties>
</file>