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71" r:id="rId3"/>
    <p:sldId id="272" r:id="rId4"/>
    <p:sldId id="274" r:id="rId5"/>
    <p:sldId id="275" r:id="rId6"/>
    <p:sldId id="276" r:id="rId7"/>
    <p:sldId id="277" r:id="rId8"/>
    <p:sldId id="278" r:id="rId9"/>
    <p:sldId id="279" r:id="rId10"/>
    <p:sldId id="280" r:id="rId11"/>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c" initials="p"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383" autoAdjust="0"/>
    <p:restoredTop sz="94660"/>
  </p:normalViewPr>
  <p:slideViewPr>
    <p:cSldViewPr>
      <p:cViewPr varScale="1">
        <p:scale>
          <a:sx n="70" d="100"/>
          <a:sy n="70" d="100"/>
        </p:scale>
        <p:origin x="-12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35F7225D-44EB-45BE-8D01-8B0D982F6698}"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E4230456-D513-49F7-A5ED-A9671E5565E0}"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05A5315D-6C70-4CDA-BAE7-0AC85AE53403}" type="slidenum">
              <a:rPr lang="es-ES"/>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tabla"/>
          <p:cNvSpPr>
            <a:spLocks noGrp="1"/>
          </p:cNvSpPr>
          <p:nvPr>
            <p:ph type="tbl" idx="1"/>
          </p:nvPr>
        </p:nvSpPr>
        <p:spPr>
          <a:xfrm>
            <a:off x="457200" y="1600200"/>
            <a:ext cx="8229600" cy="4525963"/>
          </a:xfrm>
        </p:spPr>
        <p:txBody>
          <a:bodyPr/>
          <a:lstStyle/>
          <a:p>
            <a:endParaRPr lang="es-ES"/>
          </a:p>
        </p:txBody>
      </p:sp>
      <p:sp>
        <p:nvSpPr>
          <p:cNvPr id="4" name="3 Marcador de fecha"/>
          <p:cNvSpPr>
            <a:spLocks noGrp="1"/>
          </p:cNvSpPr>
          <p:nvPr>
            <p:ph type="dt" sz="half" idx="10"/>
          </p:nvPr>
        </p:nvSpPr>
        <p:spPr>
          <a:xfrm>
            <a:off x="457200" y="6245225"/>
            <a:ext cx="2133600" cy="476250"/>
          </a:xfrm>
        </p:spPr>
        <p:txBody>
          <a:bodyPr/>
          <a:lstStyle>
            <a:lvl1pPr>
              <a:defRPr/>
            </a:lvl1pPr>
          </a:lstStyle>
          <a:p>
            <a:endParaRPr lang="es-ES"/>
          </a:p>
        </p:txBody>
      </p:sp>
      <p:sp>
        <p:nvSpPr>
          <p:cNvPr id="5" name="4 Marcador de pie de página"/>
          <p:cNvSpPr>
            <a:spLocks noGrp="1"/>
          </p:cNvSpPr>
          <p:nvPr>
            <p:ph type="ftr" sz="quarter" idx="11"/>
          </p:nvPr>
        </p:nvSpPr>
        <p:spPr>
          <a:xfrm>
            <a:off x="3124200" y="6245225"/>
            <a:ext cx="2895600" cy="476250"/>
          </a:xfrm>
        </p:spPr>
        <p:txBody>
          <a:bodyPr/>
          <a:lstStyle>
            <a:lvl1pPr>
              <a:defRPr/>
            </a:lvl1pPr>
          </a:lstStyle>
          <a:p>
            <a:endParaRPr lang="es-ES"/>
          </a:p>
        </p:txBody>
      </p:sp>
      <p:sp>
        <p:nvSpPr>
          <p:cNvPr id="6" name="5 Marcador de número de diapositiva"/>
          <p:cNvSpPr>
            <a:spLocks noGrp="1"/>
          </p:cNvSpPr>
          <p:nvPr>
            <p:ph type="sldNum" sz="quarter" idx="12"/>
          </p:nvPr>
        </p:nvSpPr>
        <p:spPr>
          <a:xfrm>
            <a:off x="6553200" y="6245225"/>
            <a:ext cx="2133600" cy="476250"/>
          </a:xfrm>
        </p:spPr>
        <p:txBody>
          <a:bodyPr/>
          <a:lstStyle>
            <a:lvl1pPr>
              <a:defRPr/>
            </a:lvl1pPr>
          </a:lstStyle>
          <a:p>
            <a:fld id="{A58DF7F6-44CC-49AE-86FA-B40D9AEAFC5F}"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39B412CC-9199-4D30-8814-8442D9423D6D}"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09FDC7D6-FDC8-4E61-A8D1-B8882AEA4D02}"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31D28BB9-1815-4CFC-B6D7-3A90C3496855}"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
          </a:p>
        </p:txBody>
      </p:sp>
      <p:sp>
        <p:nvSpPr>
          <p:cNvPr id="8" name="7 Marcador de pie de página"/>
          <p:cNvSpPr>
            <a:spLocks noGrp="1"/>
          </p:cNvSpPr>
          <p:nvPr>
            <p:ph type="ftr" sz="quarter" idx="11"/>
          </p:nvPr>
        </p:nvSpPr>
        <p:spPr/>
        <p:txBody>
          <a:bodyPr/>
          <a:lstStyle>
            <a:lvl1pPr>
              <a:defRPr/>
            </a:lvl1pPr>
          </a:lstStyle>
          <a:p>
            <a:endParaRPr lang="es-ES"/>
          </a:p>
        </p:txBody>
      </p:sp>
      <p:sp>
        <p:nvSpPr>
          <p:cNvPr id="9" name="8 Marcador de número de diapositiva"/>
          <p:cNvSpPr>
            <a:spLocks noGrp="1"/>
          </p:cNvSpPr>
          <p:nvPr>
            <p:ph type="sldNum" sz="quarter" idx="12"/>
          </p:nvPr>
        </p:nvSpPr>
        <p:spPr/>
        <p:txBody>
          <a:bodyPr/>
          <a:lstStyle>
            <a:lvl1pPr>
              <a:defRPr/>
            </a:lvl1pPr>
          </a:lstStyle>
          <a:p>
            <a:fld id="{FBE12937-5782-422C-A8A3-D3A9314CB98B}"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
          </a:p>
        </p:txBody>
      </p:sp>
      <p:sp>
        <p:nvSpPr>
          <p:cNvPr id="4" name="3 Marcador de pie de página"/>
          <p:cNvSpPr>
            <a:spLocks noGrp="1"/>
          </p:cNvSpPr>
          <p:nvPr>
            <p:ph type="ftr" sz="quarter" idx="11"/>
          </p:nvPr>
        </p:nvSpPr>
        <p:spPr/>
        <p:txBody>
          <a:bodyPr/>
          <a:lstStyle>
            <a:lvl1pPr>
              <a:defRPr/>
            </a:lvl1pPr>
          </a:lstStyle>
          <a:p>
            <a:endParaRPr lang="es-ES"/>
          </a:p>
        </p:txBody>
      </p:sp>
      <p:sp>
        <p:nvSpPr>
          <p:cNvPr id="5" name="4 Marcador de número de diapositiva"/>
          <p:cNvSpPr>
            <a:spLocks noGrp="1"/>
          </p:cNvSpPr>
          <p:nvPr>
            <p:ph type="sldNum" sz="quarter" idx="12"/>
          </p:nvPr>
        </p:nvSpPr>
        <p:spPr/>
        <p:txBody>
          <a:bodyPr/>
          <a:lstStyle>
            <a:lvl1pPr>
              <a:defRPr/>
            </a:lvl1pPr>
          </a:lstStyle>
          <a:p>
            <a:fld id="{EE115325-619D-4BC8-B8FE-83733FFD005B}"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p>
        </p:txBody>
      </p:sp>
      <p:sp>
        <p:nvSpPr>
          <p:cNvPr id="3" name="2 Marcador de pie de página"/>
          <p:cNvSpPr>
            <a:spLocks noGrp="1"/>
          </p:cNvSpPr>
          <p:nvPr>
            <p:ph type="ftr" sz="quarter" idx="11"/>
          </p:nvPr>
        </p:nvSpPr>
        <p:spPr/>
        <p:txBody>
          <a:bodyPr/>
          <a:lstStyle>
            <a:lvl1pPr>
              <a:defRPr/>
            </a:lvl1pPr>
          </a:lstStyle>
          <a:p>
            <a:endParaRPr lang="es-ES"/>
          </a:p>
        </p:txBody>
      </p:sp>
      <p:sp>
        <p:nvSpPr>
          <p:cNvPr id="4" name="3 Marcador de número de diapositiva"/>
          <p:cNvSpPr>
            <a:spLocks noGrp="1"/>
          </p:cNvSpPr>
          <p:nvPr>
            <p:ph type="sldNum" sz="quarter" idx="12"/>
          </p:nvPr>
        </p:nvSpPr>
        <p:spPr/>
        <p:txBody>
          <a:bodyPr/>
          <a:lstStyle>
            <a:lvl1pPr>
              <a:defRPr/>
            </a:lvl1pPr>
          </a:lstStyle>
          <a:p>
            <a:fld id="{38FFDE98-8A10-4EBD-B68D-BC20189C50FC}"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A34E0A76-4372-4F23-B1A3-02144DA87BCD}"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89A5FB97-3F9B-449C-A2F8-9EB1E9595559}"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C9058AA-E161-43ED-8A2A-291370CDAD5F}"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p:cNvSpPr>
            <a:spLocks noChangeArrowheads="1"/>
          </p:cNvSpPr>
          <p:nvPr/>
        </p:nvSpPr>
        <p:spPr bwMode="auto">
          <a:xfrm>
            <a:off x="714348" y="2204864"/>
            <a:ext cx="8064500" cy="1589256"/>
          </a:xfrm>
          <a:prstGeom prst="flowChartAlternateProcess">
            <a:avLst/>
          </a:prstGeom>
          <a:solidFill>
            <a:srgbClr val="6DB6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es-ES" sz="3200" dirty="0">
                <a:solidFill>
                  <a:schemeClr val="tx1"/>
                </a:solidFill>
              </a:rPr>
              <a:t>Contraste de </a:t>
            </a:r>
            <a:r>
              <a:rPr lang="es-ES" sz="3200" dirty="0" smtClean="0">
                <a:solidFill>
                  <a:schemeClr val="tx1"/>
                </a:solidFill>
              </a:rPr>
              <a:t>hipótesis </a:t>
            </a:r>
          </a:p>
          <a:p>
            <a:pPr algn="ctr">
              <a:defRPr/>
            </a:pPr>
            <a:r>
              <a:rPr lang="es-ES" sz="3200" dirty="0" smtClean="0">
                <a:solidFill>
                  <a:schemeClr val="tx1"/>
                </a:solidFill>
              </a:rPr>
              <a:t>Comparación de más de 3 grupos</a:t>
            </a:r>
          </a:p>
          <a:p>
            <a:pPr algn="ctr">
              <a:defRPr/>
            </a:pPr>
            <a:r>
              <a:rPr lang="es-ES" sz="3200" dirty="0" err="1" smtClean="0">
                <a:solidFill>
                  <a:schemeClr val="tx1"/>
                </a:solidFill>
              </a:rPr>
              <a:t>Kruskal</a:t>
            </a:r>
            <a:r>
              <a:rPr lang="es-ES" sz="3200" dirty="0" smtClean="0">
                <a:solidFill>
                  <a:schemeClr val="tx1"/>
                </a:solidFill>
              </a:rPr>
              <a:t>-Wallis</a:t>
            </a:r>
            <a:endParaRPr lang="es-ES" sz="3200" dirty="0">
              <a:solidFill>
                <a:schemeClr val="tx1"/>
              </a:solidFill>
            </a:endParaRPr>
          </a:p>
        </p:txBody>
      </p:sp>
      <p:grpSp>
        <p:nvGrpSpPr>
          <p:cNvPr id="3" name="2 Grupo"/>
          <p:cNvGrpSpPr/>
          <p:nvPr/>
        </p:nvGrpSpPr>
        <p:grpSpPr>
          <a:xfrm>
            <a:off x="173679" y="5373216"/>
            <a:ext cx="2571721" cy="1249706"/>
            <a:chOff x="128071" y="119472"/>
            <a:chExt cx="2571721" cy="1249706"/>
          </a:xfrm>
        </p:grpSpPr>
        <p:pic>
          <p:nvPicPr>
            <p:cNvPr id="4" name="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71" y="119472"/>
              <a:ext cx="843529" cy="861255"/>
            </a:xfrm>
            <a:prstGeom prst="rect">
              <a:avLst/>
            </a:prstGeom>
          </p:spPr>
        </p:pic>
        <p:sp>
          <p:nvSpPr>
            <p:cNvPr id="5" name="4 CuadroTexto"/>
            <p:cNvSpPr txBox="1"/>
            <p:nvPr/>
          </p:nvSpPr>
          <p:spPr>
            <a:xfrm>
              <a:off x="128071" y="938291"/>
              <a:ext cx="2571721" cy="430887"/>
            </a:xfrm>
            <a:prstGeom prst="rect">
              <a:avLst/>
            </a:prstGeom>
            <a:noFill/>
          </p:spPr>
          <p:txBody>
            <a:bodyPr wrap="square" rtlCol="0">
              <a:spAutoFit/>
            </a:bodyPr>
            <a:lstStyle/>
            <a:p>
              <a:r>
                <a:rPr lang="es-ES" sz="1100" b="1" dirty="0" smtClean="0">
                  <a:solidFill>
                    <a:schemeClr val="accent2">
                      <a:lumMod val="75000"/>
                    </a:schemeClr>
                  </a:solidFill>
                </a:rPr>
                <a:t>App4stats</a:t>
              </a:r>
            </a:p>
            <a:p>
              <a:r>
                <a:rPr lang="es-ES" sz="1100" b="1" dirty="0" smtClean="0">
                  <a:solidFill>
                    <a:schemeClr val="accent2">
                      <a:lumMod val="75000"/>
                    </a:schemeClr>
                  </a:solidFill>
                </a:rPr>
                <a:t>© Todos los derechos reservados</a:t>
              </a:r>
              <a:endParaRPr lang="es-ES" sz="1100" b="1" dirty="0">
                <a:solidFill>
                  <a:schemeClr val="accent2">
                    <a:lumMod val="75000"/>
                  </a:schemeClr>
                </a:solidFill>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268760"/>
            <a:ext cx="6800850" cy="510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5"/>
          <p:cNvSpPr>
            <a:spLocks noGrp="1" noChangeArrowheads="1"/>
          </p:cNvSpPr>
          <p:nvPr>
            <p:ph type="title"/>
          </p:nvPr>
        </p:nvSpPr>
        <p:spPr bwMode="auto">
          <a:xfrm>
            <a:off x="755576" y="274638"/>
            <a:ext cx="7931224" cy="65403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sp>
        <p:nvSpPr>
          <p:cNvPr id="5" name="AutoShape 14"/>
          <p:cNvSpPr>
            <a:spLocks noChangeArrowheads="1"/>
          </p:cNvSpPr>
          <p:nvPr/>
        </p:nvSpPr>
        <p:spPr bwMode="auto">
          <a:xfrm>
            <a:off x="2630716" y="1658838"/>
            <a:ext cx="2317373" cy="216024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a:solidFill>
                  <a:schemeClr val="accent6">
                    <a:lumMod val="50000"/>
                  </a:schemeClr>
                </a:solidFill>
              </a:rPr>
              <a:t>En  esta figura aparece cada una de las comparaciones de los grupos entre sí con el valor de la prueba estadística y la significación estadística.</a:t>
            </a:r>
          </a:p>
          <a:p>
            <a:pPr>
              <a:defRPr/>
            </a:pPr>
            <a:r>
              <a:rPr lang="es-ES" sz="1200" dirty="0" smtClean="0">
                <a:solidFill>
                  <a:schemeClr val="accent6">
                    <a:lumMod val="50000"/>
                  </a:schemeClr>
                </a:solidFill>
              </a:rPr>
              <a:t>En </a:t>
            </a:r>
            <a:r>
              <a:rPr lang="es-ES" sz="1200" dirty="0">
                <a:solidFill>
                  <a:schemeClr val="accent6">
                    <a:lumMod val="50000"/>
                  </a:schemeClr>
                </a:solidFill>
              </a:rPr>
              <a:t>las dos últimas columnas aparecen dos significaciones estadísticas (“Sig.” y “</a:t>
            </a:r>
            <a:r>
              <a:rPr lang="es-ES" sz="1200" dirty="0" err="1">
                <a:solidFill>
                  <a:schemeClr val="accent6">
                    <a:lumMod val="50000"/>
                  </a:schemeClr>
                </a:solidFill>
              </a:rPr>
              <a:t>Adj.Sig</a:t>
            </a:r>
            <a:r>
              <a:rPr lang="es-ES" sz="1200" dirty="0" smtClean="0">
                <a:solidFill>
                  <a:schemeClr val="accent6">
                    <a:lumMod val="50000"/>
                  </a:schemeClr>
                </a:solidFill>
              </a:rPr>
              <a:t>.”)</a:t>
            </a:r>
          </a:p>
        </p:txBody>
      </p:sp>
      <p:sp>
        <p:nvSpPr>
          <p:cNvPr id="6" name="AutoShape 14"/>
          <p:cNvSpPr>
            <a:spLocks noChangeArrowheads="1"/>
          </p:cNvSpPr>
          <p:nvPr/>
        </p:nvSpPr>
        <p:spPr bwMode="auto">
          <a:xfrm>
            <a:off x="2630716" y="3939538"/>
            <a:ext cx="2317373" cy="216024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smtClean="0">
                <a:solidFill>
                  <a:schemeClr val="accent6">
                    <a:lumMod val="50000"/>
                  </a:schemeClr>
                </a:solidFill>
              </a:rPr>
              <a:t>En este ejemplo podemos </a:t>
            </a:r>
            <a:r>
              <a:rPr lang="es-ES" sz="1200" dirty="0">
                <a:solidFill>
                  <a:schemeClr val="accent6">
                    <a:lumMod val="50000"/>
                  </a:schemeClr>
                </a:solidFill>
              </a:rPr>
              <a:t>decir que los pacientes ADVP (muestra 2) tienen concentraciones de CD4 inferiores a los pacientes con prácticas de riesgo homosexual/bisexual (muestra 0), a los heterosexuales (muestra 1) y a otras (muestra 3). </a:t>
            </a:r>
          </a:p>
        </p:txBody>
      </p:sp>
      <p:pic>
        <p:nvPicPr>
          <p:cNvPr id="7"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extLst>
      <p:ext uri="{BB962C8B-B14F-4D97-AF65-F5344CB8AC3E}">
        <p14:creationId xmlns:p14="http://schemas.microsoft.com/office/powerpoint/2010/main" val="285204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utoShape 26"/>
          <p:cNvSpPr>
            <a:spLocks noChangeArrowheads="1"/>
          </p:cNvSpPr>
          <p:nvPr/>
        </p:nvSpPr>
        <p:spPr bwMode="auto">
          <a:xfrm>
            <a:off x="214282" y="2214554"/>
            <a:ext cx="4500594" cy="228601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el siguiente ejemplo vamos a comprobar si existen diferencias estadísticamente significativas en cuanto a los niveles de linfocitos T CD4 (variable que NO tiene una distribución NORMAL) entre una serie de pacientes distribuidos por las prácticas de riesgo para contraer la infección del virus el SIDA. Para ello se han diferenciado 4 grupos y a los que se les ha asignado un número (1=Homosexual/Bisexual, 2=Heterosexual, 3=Adictos a drogas por vía parenteral y 4=Otras)</a:t>
            </a:r>
            <a:endParaRPr lang="es-ES" sz="1400" dirty="0">
              <a:solidFill>
                <a:schemeClr val="accent6">
                  <a:lumMod val="50000"/>
                </a:schemeClr>
              </a:solidFill>
            </a:endParaRPr>
          </a:p>
        </p:txBody>
      </p:sp>
      <p:sp>
        <p:nvSpPr>
          <p:cNvPr id="29700" name="AutoShape 4"/>
          <p:cNvSpPr>
            <a:spLocks noChangeArrowheads="1"/>
          </p:cNvSpPr>
          <p:nvPr/>
        </p:nvSpPr>
        <p:spPr bwMode="auto">
          <a:xfrm>
            <a:off x="395288" y="1196975"/>
            <a:ext cx="4533900"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Sirve para </a:t>
            </a:r>
            <a:r>
              <a:rPr lang="es-ES" sz="1400" dirty="0" smtClean="0">
                <a:solidFill>
                  <a:schemeClr val="accent6">
                    <a:lumMod val="50000"/>
                  </a:schemeClr>
                </a:solidFill>
              </a:rPr>
              <a:t>comprobar si </a:t>
            </a:r>
            <a:r>
              <a:rPr lang="es-ES" sz="1400" dirty="0">
                <a:solidFill>
                  <a:schemeClr val="accent6">
                    <a:lumMod val="50000"/>
                  </a:schemeClr>
                </a:solidFill>
              </a:rPr>
              <a:t>existen diferencias en las medias de más de  2 grupos cuando la muestra no tiene una distribución normal.</a:t>
            </a:r>
          </a:p>
        </p:txBody>
      </p:sp>
      <p:pic>
        <p:nvPicPr>
          <p:cNvPr id="6147" name="Picture 3"/>
          <p:cNvPicPr>
            <a:picLocks noChangeAspect="1" noChangeArrowheads="1"/>
          </p:cNvPicPr>
          <p:nvPr/>
        </p:nvPicPr>
        <p:blipFill>
          <a:blip r:embed="rId2"/>
          <a:srcRect/>
          <a:stretch>
            <a:fillRect/>
          </a:stretch>
        </p:blipFill>
        <p:spPr bwMode="auto">
          <a:xfrm>
            <a:off x="5357818" y="2285992"/>
            <a:ext cx="3362333" cy="2525357"/>
          </a:xfrm>
          <a:prstGeom prst="rect">
            <a:avLst/>
          </a:prstGeom>
          <a:noFill/>
          <a:ln w="9525">
            <a:noFill/>
            <a:miter lim="800000"/>
            <a:headEnd/>
            <a:tailEnd/>
          </a:ln>
          <a:effectLst/>
        </p:spPr>
      </p:pic>
      <p:pic>
        <p:nvPicPr>
          <p:cNvPr id="20" name="Picture 2"/>
          <p:cNvPicPr>
            <a:picLocks noChangeAspect="1" noChangeArrowheads="1"/>
          </p:cNvPicPr>
          <p:nvPr/>
        </p:nvPicPr>
        <p:blipFill>
          <a:blip r:embed="rId3"/>
          <a:srcRect/>
          <a:stretch>
            <a:fillRect/>
          </a:stretch>
        </p:blipFill>
        <p:spPr bwMode="auto">
          <a:xfrm>
            <a:off x="285720" y="1142984"/>
            <a:ext cx="4861524" cy="5072098"/>
          </a:xfrm>
          <a:prstGeom prst="rect">
            <a:avLst/>
          </a:prstGeom>
          <a:noFill/>
          <a:ln w="9525">
            <a:noFill/>
            <a:miter lim="800000"/>
            <a:headEnd/>
            <a:tailEnd/>
          </a:ln>
          <a:effectLst/>
        </p:spPr>
      </p:pic>
      <p:pic>
        <p:nvPicPr>
          <p:cNvPr id="18" name="Picture 2"/>
          <p:cNvPicPr>
            <a:picLocks noChangeAspect="1" noChangeArrowheads="1"/>
          </p:cNvPicPr>
          <p:nvPr/>
        </p:nvPicPr>
        <p:blipFill>
          <a:blip r:embed="rId4"/>
          <a:srcRect l="41406" t="18229" r="38411" b="20139"/>
          <a:stretch>
            <a:fillRect/>
          </a:stretch>
        </p:blipFill>
        <p:spPr bwMode="auto">
          <a:xfrm>
            <a:off x="2857488" y="1428736"/>
            <a:ext cx="1965048" cy="4500594"/>
          </a:xfrm>
          <a:prstGeom prst="rect">
            <a:avLst/>
          </a:prstGeom>
          <a:noFill/>
          <a:ln w="9525">
            <a:noFill/>
            <a:miter lim="800000"/>
            <a:headEnd/>
            <a:tailEnd/>
          </a:ln>
          <a:effectLst/>
        </p:spPr>
      </p:pic>
      <p:pic>
        <p:nvPicPr>
          <p:cNvPr id="19" name="Picture 3"/>
          <p:cNvPicPr>
            <a:picLocks noChangeAspect="1" noChangeArrowheads="1"/>
          </p:cNvPicPr>
          <p:nvPr/>
        </p:nvPicPr>
        <p:blipFill>
          <a:blip r:embed="rId5"/>
          <a:srcRect l="62500" t="56424" r="19271" b="32291"/>
          <a:stretch>
            <a:fillRect/>
          </a:stretch>
        </p:blipFill>
        <p:spPr bwMode="auto">
          <a:xfrm>
            <a:off x="4714876" y="4143380"/>
            <a:ext cx="1785950" cy="829191"/>
          </a:xfrm>
          <a:prstGeom prst="rect">
            <a:avLst/>
          </a:prstGeom>
          <a:noFill/>
          <a:ln w="9525">
            <a:noFill/>
            <a:miter lim="800000"/>
            <a:headEnd/>
            <a:tailEnd/>
          </a:ln>
          <a:effectLst/>
        </p:spPr>
      </p:pic>
      <p:pic>
        <p:nvPicPr>
          <p:cNvPr id="6146" name="Picture 2"/>
          <p:cNvPicPr>
            <a:picLocks noChangeAspect="1" noChangeArrowheads="1"/>
          </p:cNvPicPr>
          <p:nvPr/>
        </p:nvPicPr>
        <p:blipFill>
          <a:blip r:embed="rId6"/>
          <a:srcRect l="44922" t="68577" r="35546" b="7986"/>
          <a:stretch>
            <a:fillRect/>
          </a:stretch>
        </p:blipFill>
        <p:spPr bwMode="auto">
          <a:xfrm>
            <a:off x="2786050" y="4643446"/>
            <a:ext cx="1984389" cy="1785950"/>
          </a:xfrm>
          <a:prstGeom prst="rect">
            <a:avLst/>
          </a:prstGeom>
          <a:noFill/>
          <a:ln w="9525">
            <a:noFill/>
            <a:miter lim="800000"/>
            <a:headEnd/>
            <a:tailEnd/>
          </a:ln>
          <a:effectLst/>
        </p:spPr>
      </p:pic>
      <p:sp>
        <p:nvSpPr>
          <p:cNvPr id="29704" name="AutoShape 8"/>
          <p:cNvSpPr>
            <a:spLocks noChangeArrowheads="1"/>
          </p:cNvSpPr>
          <p:nvPr/>
        </p:nvSpPr>
        <p:spPr bwMode="auto">
          <a:xfrm>
            <a:off x="611188" y="2133600"/>
            <a:ext cx="2051050" cy="43814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Hacer clic </a:t>
            </a:r>
            <a:r>
              <a:rPr lang="es-ES" sz="1400" dirty="0">
                <a:solidFill>
                  <a:schemeClr val="accent6">
                    <a:lumMod val="50000"/>
                  </a:schemeClr>
                </a:solidFill>
              </a:rPr>
              <a:t>en Analizar</a:t>
            </a:r>
          </a:p>
        </p:txBody>
      </p:sp>
      <p:sp>
        <p:nvSpPr>
          <p:cNvPr id="29705" name="AutoShape 9"/>
          <p:cNvSpPr>
            <a:spLocks noChangeArrowheads="1"/>
          </p:cNvSpPr>
          <p:nvPr/>
        </p:nvSpPr>
        <p:spPr bwMode="auto">
          <a:xfrm>
            <a:off x="631825" y="2924175"/>
            <a:ext cx="1725597"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 en Pruebas no paramétricas</a:t>
            </a:r>
          </a:p>
        </p:txBody>
      </p:sp>
      <p:sp>
        <p:nvSpPr>
          <p:cNvPr id="29706" name="AutoShape 10"/>
          <p:cNvSpPr>
            <a:spLocks noChangeArrowheads="1"/>
          </p:cNvSpPr>
          <p:nvPr/>
        </p:nvSpPr>
        <p:spPr bwMode="auto">
          <a:xfrm>
            <a:off x="611188" y="3860801"/>
            <a:ext cx="1817672" cy="7112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 </a:t>
            </a:r>
            <a:r>
              <a:rPr lang="es-ES" sz="1400" dirty="0" smtClean="0">
                <a:solidFill>
                  <a:schemeClr val="accent6">
                    <a:lumMod val="50000"/>
                  </a:schemeClr>
                </a:solidFill>
              </a:rPr>
              <a:t>Cuadro de diálogo antiguos…</a:t>
            </a:r>
            <a:endParaRPr lang="es-ES" sz="1400" dirty="0">
              <a:solidFill>
                <a:schemeClr val="accent6">
                  <a:lumMod val="50000"/>
                </a:schemeClr>
              </a:solidFill>
            </a:endParaRPr>
          </a:p>
        </p:txBody>
      </p:sp>
      <p:sp>
        <p:nvSpPr>
          <p:cNvPr id="29708" name="AutoShape 12"/>
          <p:cNvSpPr>
            <a:spLocks noChangeArrowheads="1"/>
          </p:cNvSpPr>
          <p:nvPr/>
        </p:nvSpPr>
        <p:spPr bwMode="auto">
          <a:xfrm>
            <a:off x="6397650" y="1071546"/>
            <a:ext cx="1674812" cy="129397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Introducir aquí la variable a contrastar, por ejemplo número de linfocitos CD4</a:t>
            </a:r>
          </a:p>
        </p:txBody>
      </p:sp>
      <p:sp>
        <p:nvSpPr>
          <p:cNvPr id="29709" name="Line 13"/>
          <p:cNvSpPr>
            <a:spLocks noChangeShapeType="1"/>
          </p:cNvSpPr>
          <p:nvPr/>
        </p:nvSpPr>
        <p:spPr bwMode="auto">
          <a:xfrm>
            <a:off x="7235825" y="2420938"/>
            <a:ext cx="0" cy="287337"/>
          </a:xfrm>
          <a:prstGeom prst="line">
            <a:avLst/>
          </a:prstGeom>
          <a:noFill/>
          <a:ln w="38100">
            <a:solidFill>
              <a:schemeClr val="tx1"/>
            </a:solidFill>
            <a:round/>
            <a:headEnd/>
            <a:tailEnd type="triangle" w="med" len="med"/>
          </a:ln>
          <a:effectLst/>
        </p:spPr>
        <p:txBody>
          <a:bodyPr/>
          <a:lstStyle/>
          <a:p>
            <a:endParaRPr lang="es-ES"/>
          </a:p>
        </p:txBody>
      </p:sp>
      <p:sp>
        <p:nvSpPr>
          <p:cNvPr id="29710" name="AutoShape 14"/>
          <p:cNvSpPr>
            <a:spLocks noChangeArrowheads="1"/>
          </p:cNvSpPr>
          <p:nvPr/>
        </p:nvSpPr>
        <p:spPr bwMode="auto">
          <a:xfrm>
            <a:off x="6361112" y="4071943"/>
            <a:ext cx="1925663" cy="157163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Introducir aquí la variable con los grupos y definir el rango, en nuestro caso son de 1 a 4 (hay 4 grupos).</a:t>
            </a:r>
          </a:p>
        </p:txBody>
      </p:sp>
      <p:sp>
        <p:nvSpPr>
          <p:cNvPr id="29711" name="Line 15"/>
          <p:cNvSpPr>
            <a:spLocks noChangeShapeType="1"/>
          </p:cNvSpPr>
          <p:nvPr/>
        </p:nvSpPr>
        <p:spPr bwMode="auto">
          <a:xfrm flipV="1">
            <a:off x="7235825" y="3644900"/>
            <a:ext cx="0" cy="360363"/>
          </a:xfrm>
          <a:prstGeom prst="line">
            <a:avLst/>
          </a:prstGeom>
          <a:noFill/>
          <a:ln w="38100">
            <a:solidFill>
              <a:schemeClr val="tx1"/>
            </a:solidFill>
            <a:round/>
            <a:headEnd/>
            <a:tailEnd type="triangle" w="med" len="med"/>
          </a:ln>
          <a:effectLst/>
        </p:spPr>
        <p:txBody>
          <a:bodyPr/>
          <a:lstStyle/>
          <a:p>
            <a:endParaRPr lang="es-ES"/>
          </a:p>
        </p:txBody>
      </p:sp>
      <p:sp>
        <p:nvSpPr>
          <p:cNvPr id="29712" name="AutoShape 16"/>
          <p:cNvSpPr>
            <a:spLocks noChangeArrowheads="1"/>
          </p:cNvSpPr>
          <p:nvPr/>
        </p:nvSpPr>
        <p:spPr bwMode="auto">
          <a:xfrm>
            <a:off x="4500562" y="3286124"/>
            <a:ext cx="1616075"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Señalar la pestaña de </a:t>
            </a:r>
            <a:r>
              <a:rPr lang="es-ES" sz="1400" dirty="0" err="1">
                <a:solidFill>
                  <a:schemeClr val="accent6">
                    <a:lumMod val="50000"/>
                  </a:schemeClr>
                </a:solidFill>
              </a:rPr>
              <a:t>Kruskal</a:t>
            </a:r>
            <a:r>
              <a:rPr lang="es-ES" sz="1400" dirty="0">
                <a:solidFill>
                  <a:schemeClr val="accent6">
                    <a:lumMod val="50000"/>
                  </a:schemeClr>
                </a:solidFill>
              </a:rPr>
              <a:t>-Wallis</a:t>
            </a:r>
          </a:p>
        </p:txBody>
      </p:sp>
      <p:sp>
        <p:nvSpPr>
          <p:cNvPr id="17" name="AutoShape 5"/>
          <p:cNvSpPr>
            <a:spLocks noGrp="1" noChangeArrowheads="1"/>
          </p:cNvSpPr>
          <p:nvPr>
            <p:ph type="title"/>
          </p:nvPr>
        </p:nvSpPr>
        <p:spPr bwMode="auto">
          <a:xfrm>
            <a:off x="1043608" y="274638"/>
            <a:ext cx="7643192" cy="65403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sp>
        <p:nvSpPr>
          <p:cNvPr id="22" name="AutoShape 10"/>
          <p:cNvSpPr>
            <a:spLocks noChangeArrowheads="1"/>
          </p:cNvSpPr>
          <p:nvPr/>
        </p:nvSpPr>
        <p:spPr bwMode="auto">
          <a:xfrm>
            <a:off x="571472" y="4714884"/>
            <a:ext cx="1817672" cy="7112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 y en K muestras independientes…</a:t>
            </a:r>
          </a:p>
        </p:txBody>
      </p:sp>
      <p:pic>
        <p:nvPicPr>
          <p:cNvPr id="21" name="4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xit" presetSubtype="16" fill="hold" grpId="1" nodeType="clickEffect">
                                  <p:stCondLst>
                                    <p:cond delay="0"/>
                                  </p:stCondLst>
                                  <p:childTnLst>
                                    <p:animEffect transition="out" filter="box(in)">
                                      <p:cBhvr>
                                        <p:cTn id="10" dur="500"/>
                                        <p:tgtEl>
                                          <p:spTgt spid="29700"/>
                                        </p:tgtEl>
                                      </p:cBhvr>
                                    </p:animEffect>
                                    <p:set>
                                      <p:cBhvr>
                                        <p:cTn id="11" dur="1" fill="hold">
                                          <p:stCondLst>
                                            <p:cond delay="499"/>
                                          </p:stCondLst>
                                        </p:cTn>
                                        <p:tgtEl>
                                          <p:spTgt spid="29700"/>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ox(in)">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xit" presetSubtype="16" fill="hold" grpId="1" nodeType="clickEffect">
                                  <p:stCondLst>
                                    <p:cond delay="0"/>
                                  </p:stCondLst>
                                  <p:childTnLst>
                                    <p:animEffect transition="out" filter="box(in)">
                                      <p:cBhvr>
                                        <p:cTn id="20" dur="500"/>
                                        <p:tgtEl>
                                          <p:spTgt spid="16"/>
                                        </p:tgtEl>
                                      </p:cBhvr>
                                    </p:animEffect>
                                    <p:set>
                                      <p:cBhvr>
                                        <p:cTn id="21" dur="1" fill="hold">
                                          <p:stCondLst>
                                            <p:cond delay="499"/>
                                          </p:stCondLst>
                                        </p:cTn>
                                        <p:tgtEl>
                                          <p:spTgt spid="1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ox(in)">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29704"/>
                                        </p:tgtEl>
                                        <p:attrNameLst>
                                          <p:attrName>style.visibility</p:attrName>
                                        </p:attrNameLst>
                                      </p:cBhvr>
                                      <p:to>
                                        <p:strVal val="visible"/>
                                      </p:to>
                                    </p:set>
                                    <p:animEffect transition="in" filter="box(in)">
                                      <p:cBhvr>
                                        <p:cTn id="31" dur="500"/>
                                        <p:tgtEl>
                                          <p:spTgt spid="29704"/>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29705"/>
                                        </p:tgtEl>
                                        <p:attrNameLst>
                                          <p:attrName>style.visibility</p:attrName>
                                        </p:attrNameLst>
                                      </p:cBhvr>
                                      <p:to>
                                        <p:strVal val="visible"/>
                                      </p:to>
                                    </p:set>
                                    <p:animEffect transition="in" filter="box(in)">
                                      <p:cBhvr>
                                        <p:cTn id="36" dur="500"/>
                                        <p:tgtEl>
                                          <p:spTgt spid="29705"/>
                                        </p:tgtEl>
                                      </p:cBhvr>
                                    </p:animEffect>
                                  </p:childTnLst>
                                </p:cTn>
                              </p:par>
                              <p:par>
                                <p:cTn id="37" presetID="4" presetClass="entr" presetSubtype="16"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ox(in)">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29706"/>
                                        </p:tgtEl>
                                        <p:attrNameLst>
                                          <p:attrName>style.visibility</p:attrName>
                                        </p:attrNameLst>
                                      </p:cBhvr>
                                      <p:to>
                                        <p:strVal val="visible"/>
                                      </p:to>
                                    </p:set>
                                    <p:animEffect transition="in" filter="box(in)">
                                      <p:cBhvr>
                                        <p:cTn id="44" dur="500"/>
                                        <p:tgtEl>
                                          <p:spTgt spid="29706"/>
                                        </p:tgtEl>
                                      </p:cBhvr>
                                    </p:animEffect>
                                  </p:childTnLst>
                                </p:cTn>
                              </p:par>
                              <p:par>
                                <p:cTn id="45" presetID="4" presetClass="entr" presetSubtype="16"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ox(in)">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ox(in)">
                                      <p:cBhvr>
                                        <p:cTn id="52" dur="500"/>
                                        <p:tgtEl>
                                          <p:spTgt spid="22"/>
                                        </p:tgtEl>
                                      </p:cBhvr>
                                    </p:animEffect>
                                  </p:childTnLst>
                                </p:cTn>
                              </p:par>
                              <p:par>
                                <p:cTn id="53" presetID="4" presetClass="entr" presetSubtype="16" fill="hold" nodeType="withEffect">
                                  <p:stCondLst>
                                    <p:cond delay="0"/>
                                  </p:stCondLst>
                                  <p:childTnLst>
                                    <p:set>
                                      <p:cBhvr>
                                        <p:cTn id="54" dur="1" fill="hold">
                                          <p:stCondLst>
                                            <p:cond delay="0"/>
                                          </p:stCondLst>
                                        </p:cTn>
                                        <p:tgtEl>
                                          <p:spTgt spid="6146"/>
                                        </p:tgtEl>
                                        <p:attrNameLst>
                                          <p:attrName>style.visibility</p:attrName>
                                        </p:attrNameLst>
                                      </p:cBhvr>
                                      <p:to>
                                        <p:strVal val="visible"/>
                                      </p:to>
                                    </p:set>
                                    <p:animEffect transition="in" filter="box(in)">
                                      <p:cBhvr>
                                        <p:cTn id="55" dur="500"/>
                                        <p:tgtEl>
                                          <p:spTgt spid="6146"/>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xit" presetSubtype="16" fill="hold" grpId="1" nodeType="clickEffect">
                                  <p:stCondLst>
                                    <p:cond delay="0"/>
                                  </p:stCondLst>
                                  <p:childTnLst>
                                    <p:animEffect transition="out" filter="box(in)">
                                      <p:cBhvr>
                                        <p:cTn id="59" dur="500"/>
                                        <p:tgtEl>
                                          <p:spTgt spid="29704"/>
                                        </p:tgtEl>
                                      </p:cBhvr>
                                    </p:animEffect>
                                    <p:set>
                                      <p:cBhvr>
                                        <p:cTn id="60" dur="1" fill="hold">
                                          <p:stCondLst>
                                            <p:cond delay="499"/>
                                          </p:stCondLst>
                                        </p:cTn>
                                        <p:tgtEl>
                                          <p:spTgt spid="29704"/>
                                        </p:tgtEl>
                                        <p:attrNameLst>
                                          <p:attrName>style.visibility</p:attrName>
                                        </p:attrNameLst>
                                      </p:cBhvr>
                                      <p:to>
                                        <p:strVal val="hidden"/>
                                      </p:to>
                                    </p:set>
                                  </p:childTnLst>
                                </p:cTn>
                              </p:par>
                              <p:par>
                                <p:cTn id="61" presetID="4" presetClass="exit" presetSubtype="16" fill="hold" grpId="1" nodeType="withEffect">
                                  <p:stCondLst>
                                    <p:cond delay="0"/>
                                  </p:stCondLst>
                                  <p:childTnLst>
                                    <p:animEffect transition="out" filter="box(in)">
                                      <p:cBhvr>
                                        <p:cTn id="62" dur="500"/>
                                        <p:tgtEl>
                                          <p:spTgt spid="29705"/>
                                        </p:tgtEl>
                                      </p:cBhvr>
                                    </p:animEffect>
                                    <p:set>
                                      <p:cBhvr>
                                        <p:cTn id="63" dur="1" fill="hold">
                                          <p:stCondLst>
                                            <p:cond delay="499"/>
                                          </p:stCondLst>
                                        </p:cTn>
                                        <p:tgtEl>
                                          <p:spTgt spid="29705"/>
                                        </p:tgtEl>
                                        <p:attrNameLst>
                                          <p:attrName>style.visibility</p:attrName>
                                        </p:attrNameLst>
                                      </p:cBhvr>
                                      <p:to>
                                        <p:strVal val="hidden"/>
                                      </p:to>
                                    </p:set>
                                  </p:childTnLst>
                                </p:cTn>
                              </p:par>
                              <p:par>
                                <p:cTn id="64" presetID="4" presetClass="exit" presetSubtype="16" fill="hold" grpId="1" nodeType="withEffect">
                                  <p:stCondLst>
                                    <p:cond delay="0"/>
                                  </p:stCondLst>
                                  <p:childTnLst>
                                    <p:animEffect transition="out" filter="box(in)">
                                      <p:cBhvr>
                                        <p:cTn id="65" dur="500"/>
                                        <p:tgtEl>
                                          <p:spTgt spid="29706"/>
                                        </p:tgtEl>
                                      </p:cBhvr>
                                    </p:animEffect>
                                    <p:set>
                                      <p:cBhvr>
                                        <p:cTn id="66" dur="1" fill="hold">
                                          <p:stCondLst>
                                            <p:cond delay="499"/>
                                          </p:stCondLst>
                                        </p:cTn>
                                        <p:tgtEl>
                                          <p:spTgt spid="29706"/>
                                        </p:tgtEl>
                                        <p:attrNameLst>
                                          <p:attrName>style.visibility</p:attrName>
                                        </p:attrNameLst>
                                      </p:cBhvr>
                                      <p:to>
                                        <p:strVal val="hidden"/>
                                      </p:to>
                                    </p:set>
                                  </p:childTnLst>
                                </p:cTn>
                              </p:par>
                              <p:par>
                                <p:cTn id="67" presetID="4" presetClass="exit" presetSubtype="16" fill="hold" grpId="1" nodeType="withEffect">
                                  <p:stCondLst>
                                    <p:cond delay="0"/>
                                  </p:stCondLst>
                                  <p:childTnLst>
                                    <p:animEffect transition="out" filter="box(in)">
                                      <p:cBhvr>
                                        <p:cTn id="68" dur="500"/>
                                        <p:tgtEl>
                                          <p:spTgt spid="22"/>
                                        </p:tgtEl>
                                      </p:cBhvr>
                                    </p:animEffect>
                                    <p:set>
                                      <p:cBhvr>
                                        <p:cTn id="69" dur="1" fill="hold">
                                          <p:stCondLst>
                                            <p:cond delay="499"/>
                                          </p:stCondLst>
                                        </p:cTn>
                                        <p:tgtEl>
                                          <p:spTgt spid="22"/>
                                        </p:tgtEl>
                                        <p:attrNameLst>
                                          <p:attrName>style.visibility</p:attrName>
                                        </p:attrNameLst>
                                      </p:cBhvr>
                                      <p:to>
                                        <p:strVal val="hidden"/>
                                      </p:to>
                                    </p:set>
                                  </p:childTnLst>
                                </p:cTn>
                              </p:par>
                              <p:par>
                                <p:cTn id="70" presetID="4" presetClass="exit" presetSubtype="16" fill="hold" nodeType="withEffect">
                                  <p:stCondLst>
                                    <p:cond delay="0"/>
                                  </p:stCondLst>
                                  <p:childTnLst>
                                    <p:animEffect transition="out" filter="box(in)">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par>
                                <p:cTn id="73" presetID="4" presetClass="exit" presetSubtype="16" fill="hold" nodeType="withEffect">
                                  <p:stCondLst>
                                    <p:cond delay="0"/>
                                  </p:stCondLst>
                                  <p:childTnLst>
                                    <p:animEffect transition="out" filter="box(in)">
                                      <p:cBhvr>
                                        <p:cTn id="74" dur="500"/>
                                        <p:tgtEl>
                                          <p:spTgt spid="6146"/>
                                        </p:tgtEl>
                                      </p:cBhvr>
                                    </p:animEffect>
                                    <p:set>
                                      <p:cBhvr>
                                        <p:cTn id="75" dur="1" fill="hold">
                                          <p:stCondLst>
                                            <p:cond delay="499"/>
                                          </p:stCondLst>
                                        </p:cTn>
                                        <p:tgtEl>
                                          <p:spTgt spid="6146"/>
                                        </p:tgtEl>
                                        <p:attrNameLst>
                                          <p:attrName>style.visibility</p:attrName>
                                        </p:attrNameLst>
                                      </p:cBhvr>
                                      <p:to>
                                        <p:strVal val="hidden"/>
                                      </p:to>
                                    </p:set>
                                  </p:childTnLst>
                                </p:cTn>
                              </p:par>
                              <p:par>
                                <p:cTn id="76" presetID="4" presetClass="exit" presetSubtype="16" fill="hold" nodeType="withEffect">
                                  <p:stCondLst>
                                    <p:cond delay="0"/>
                                  </p:stCondLst>
                                  <p:childTnLst>
                                    <p:animEffect transition="out" filter="box(in)">
                                      <p:cBhvr>
                                        <p:cTn id="77" dur="500"/>
                                        <p:tgtEl>
                                          <p:spTgt spid="19"/>
                                        </p:tgtEl>
                                      </p:cBhvr>
                                    </p:animEffect>
                                    <p:set>
                                      <p:cBhvr>
                                        <p:cTn id="78" dur="1" fill="hold">
                                          <p:stCondLst>
                                            <p:cond delay="499"/>
                                          </p:stCondLst>
                                        </p:cTn>
                                        <p:tgtEl>
                                          <p:spTgt spid="19"/>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4" presetClass="entr" presetSubtype="16" fill="hold" nodeType="clickEffect">
                                  <p:stCondLst>
                                    <p:cond delay="0"/>
                                  </p:stCondLst>
                                  <p:childTnLst>
                                    <p:set>
                                      <p:cBhvr>
                                        <p:cTn id="82" dur="1" fill="hold">
                                          <p:stCondLst>
                                            <p:cond delay="0"/>
                                          </p:stCondLst>
                                        </p:cTn>
                                        <p:tgtEl>
                                          <p:spTgt spid="6147"/>
                                        </p:tgtEl>
                                        <p:attrNameLst>
                                          <p:attrName>style.visibility</p:attrName>
                                        </p:attrNameLst>
                                      </p:cBhvr>
                                      <p:to>
                                        <p:strVal val="visible"/>
                                      </p:to>
                                    </p:set>
                                    <p:animEffect transition="in" filter="box(in)">
                                      <p:cBhvr>
                                        <p:cTn id="83" dur="500"/>
                                        <p:tgtEl>
                                          <p:spTgt spid="6147"/>
                                        </p:tgtEl>
                                      </p:cBhvr>
                                    </p:animEffect>
                                  </p:childTnLst>
                                </p:cTn>
                              </p:par>
                              <p:par>
                                <p:cTn id="84" presetID="4" presetClass="entr" presetSubtype="16" fill="hold" grpId="0" nodeType="withEffect">
                                  <p:stCondLst>
                                    <p:cond delay="0"/>
                                  </p:stCondLst>
                                  <p:childTnLst>
                                    <p:set>
                                      <p:cBhvr>
                                        <p:cTn id="85" dur="1" fill="hold">
                                          <p:stCondLst>
                                            <p:cond delay="0"/>
                                          </p:stCondLst>
                                        </p:cTn>
                                        <p:tgtEl>
                                          <p:spTgt spid="29710"/>
                                        </p:tgtEl>
                                        <p:attrNameLst>
                                          <p:attrName>style.visibility</p:attrName>
                                        </p:attrNameLst>
                                      </p:cBhvr>
                                      <p:to>
                                        <p:strVal val="visible"/>
                                      </p:to>
                                    </p:set>
                                    <p:animEffect transition="in" filter="box(in)">
                                      <p:cBhvr>
                                        <p:cTn id="86" dur="500"/>
                                        <p:tgtEl>
                                          <p:spTgt spid="29710"/>
                                        </p:tgtEl>
                                      </p:cBhvr>
                                    </p:animEffect>
                                  </p:childTnLst>
                                </p:cTn>
                              </p:par>
                              <p:par>
                                <p:cTn id="87" presetID="4" presetClass="entr" presetSubtype="16" fill="hold" grpId="0" nodeType="withEffect">
                                  <p:stCondLst>
                                    <p:cond delay="0"/>
                                  </p:stCondLst>
                                  <p:childTnLst>
                                    <p:set>
                                      <p:cBhvr>
                                        <p:cTn id="88" dur="1" fill="hold">
                                          <p:stCondLst>
                                            <p:cond delay="0"/>
                                          </p:stCondLst>
                                        </p:cTn>
                                        <p:tgtEl>
                                          <p:spTgt spid="29711"/>
                                        </p:tgtEl>
                                        <p:attrNameLst>
                                          <p:attrName>style.visibility</p:attrName>
                                        </p:attrNameLst>
                                      </p:cBhvr>
                                      <p:to>
                                        <p:strVal val="visible"/>
                                      </p:to>
                                    </p:set>
                                    <p:animEffect transition="in" filter="box(in)">
                                      <p:cBhvr>
                                        <p:cTn id="89" dur="500"/>
                                        <p:tgtEl>
                                          <p:spTgt spid="29711"/>
                                        </p:tgtEl>
                                      </p:cBhvr>
                                    </p:animEffect>
                                  </p:childTnLst>
                                </p:cTn>
                              </p:par>
                              <p:par>
                                <p:cTn id="90" presetID="4" presetClass="entr" presetSubtype="16" fill="hold" grpId="0" nodeType="withEffect">
                                  <p:stCondLst>
                                    <p:cond delay="0"/>
                                  </p:stCondLst>
                                  <p:childTnLst>
                                    <p:set>
                                      <p:cBhvr>
                                        <p:cTn id="91" dur="1" fill="hold">
                                          <p:stCondLst>
                                            <p:cond delay="0"/>
                                          </p:stCondLst>
                                        </p:cTn>
                                        <p:tgtEl>
                                          <p:spTgt spid="29708"/>
                                        </p:tgtEl>
                                        <p:attrNameLst>
                                          <p:attrName>style.visibility</p:attrName>
                                        </p:attrNameLst>
                                      </p:cBhvr>
                                      <p:to>
                                        <p:strVal val="visible"/>
                                      </p:to>
                                    </p:set>
                                    <p:animEffect transition="in" filter="box(in)">
                                      <p:cBhvr>
                                        <p:cTn id="92" dur="500"/>
                                        <p:tgtEl>
                                          <p:spTgt spid="29708"/>
                                        </p:tgtEl>
                                      </p:cBhvr>
                                    </p:animEffect>
                                  </p:childTnLst>
                                </p:cTn>
                              </p:par>
                              <p:par>
                                <p:cTn id="93" presetID="4" presetClass="entr" presetSubtype="16" fill="hold" grpId="0" nodeType="withEffect">
                                  <p:stCondLst>
                                    <p:cond delay="0"/>
                                  </p:stCondLst>
                                  <p:childTnLst>
                                    <p:set>
                                      <p:cBhvr>
                                        <p:cTn id="94" dur="1" fill="hold">
                                          <p:stCondLst>
                                            <p:cond delay="0"/>
                                          </p:stCondLst>
                                        </p:cTn>
                                        <p:tgtEl>
                                          <p:spTgt spid="29709"/>
                                        </p:tgtEl>
                                        <p:attrNameLst>
                                          <p:attrName>style.visibility</p:attrName>
                                        </p:attrNameLst>
                                      </p:cBhvr>
                                      <p:to>
                                        <p:strVal val="visible"/>
                                      </p:to>
                                    </p:set>
                                    <p:animEffect transition="in" filter="box(in)">
                                      <p:cBhvr>
                                        <p:cTn id="95" dur="500"/>
                                        <p:tgtEl>
                                          <p:spTgt spid="29709"/>
                                        </p:tgtEl>
                                      </p:cBhvr>
                                    </p:animEffect>
                                  </p:childTnLst>
                                </p:cTn>
                              </p:par>
                            </p:childTnLst>
                          </p:cTn>
                        </p:par>
                      </p:childTnLst>
                    </p:cTn>
                  </p:par>
                  <p:par>
                    <p:cTn id="96" fill="hold">
                      <p:stCondLst>
                        <p:cond delay="indefinite"/>
                      </p:stCondLst>
                      <p:childTnLst>
                        <p:par>
                          <p:cTn id="97" fill="hold">
                            <p:stCondLst>
                              <p:cond delay="0"/>
                            </p:stCondLst>
                            <p:childTnLst>
                              <p:par>
                                <p:cTn id="98" presetID="4" presetClass="entr" presetSubtype="16" fill="hold" grpId="0" nodeType="clickEffect">
                                  <p:stCondLst>
                                    <p:cond delay="0"/>
                                  </p:stCondLst>
                                  <p:childTnLst>
                                    <p:set>
                                      <p:cBhvr>
                                        <p:cTn id="99" dur="1" fill="hold">
                                          <p:stCondLst>
                                            <p:cond delay="0"/>
                                          </p:stCondLst>
                                        </p:cTn>
                                        <p:tgtEl>
                                          <p:spTgt spid="29712"/>
                                        </p:tgtEl>
                                        <p:attrNameLst>
                                          <p:attrName>style.visibility</p:attrName>
                                        </p:attrNameLst>
                                      </p:cBhvr>
                                      <p:to>
                                        <p:strVal val="visible"/>
                                      </p:to>
                                    </p:set>
                                    <p:animEffect transition="in" filter="box(in)">
                                      <p:cBhvr>
                                        <p:cTn id="100" dur="500"/>
                                        <p:tgtEl>
                                          <p:spTgt spid="297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9700" grpId="0" animBg="1"/>
      <p:bldP spid="29700" grpId="1" animBg="1"/>
      <p:bldP spid="29704" grpId="0" animBg="1"/>
      <p:bldP spid="29704" grpId="1" animBg="1"/>
      <p:bldP spid="29705" grpId="0" animBg="1"/>
      <p:bldP spid="29705" grpId="1" animBg="1"/>
      <p:bldP spid="29706" grpId="0" animBg="1"/>
      <p:bldP spid="29706" grpId="1" animBg="1"/>
      <p:bldP spid="29708" grpId="0" animBg="1"/>
      <p:bldP spid="29709" grpId="0" animBg="1"/>
      <p:bldP spid="29710" grpId="0" animBg="1"/>
      <p:bldP spid="29711" grpId="0" animBg="1"/>
      <p:bldP spid="29712" grpId="0" animBg="1"/>
      <p:bldP spid="22" grpId="0" animBg="1"/>
      <p:bldP spid="2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9" name="Picture 5"/>
          <p:cNvPicPr>
            <a:picLocks noChangeAspect="1" noChangeArrowheads="1"/>
          </p:cNvPicPr>
          <p:nvPr/>
        </p:nvPicPr>
        <p:blipFill>
          <a:blip r:embed="rId2"/>
          <a:srcRect/>
          <a:stretch>
            <a:fillRect/>
          </a:stretch>
        </p:blipFill>
        <p:spPr bwMode="auto">
          <a:xfrm>
            <a:off x="900113" y="1412875"/>
            <a:ext cx="3371850" cy="1609725"/>
          </a:xfrm>
          <a:prstGeom prst="rect">
            <a:avLst/>
          </a:prstGeom>
          <a:noFill/>
          <a:ln w="9525">
            <a:noFill/>
            <a:miter lim="800000"/>
            <a:headEnd/>
            <a:tailEnd/>
          </a:ln>
          <a:effectLst/>
        </p:spPr>
      </p:pic>
      <p:pic>
        <p:nvPicPr>
          <p:cNvPr id="31750" name="Picture 6"/>
          <p:cNvPicPr>
            <a:picLocks noChangeAspect="1" noChangeArrowheads="1"/>
          </p:cNvPicPr>
          <p:nvPr/>
        </p:nvPicPr>
        <p:blipFill>
          <a:blip r:embed="rId3"/>
          <a:srcRect/>
          <a:stretch>
            <a:fillRect/>
          </a:stretch>
        </p:blipFill>
        <p:spPr bwMode="auto">
          <a:xfrm>
            <a:off x="1042988" y="3789363"/>
            <a:ext cx="3048000" cy="1514475"/>
          </a:xfrm>
          <a:prstGeom prst="rect">
            <a:avLst/>
          </a:prstGeom>
          <a:noFill/>
          <a:ln w="9525">
            <a:noFill/>
            <a:miter lim="800000"/>
            <a:headEnd/>
            <a:tailEnd/>
          </a:ln>
          <a:effectLst/>
        </p:spPr>
      </p:pic>
      <p:sp>
        <p:nvSpPr>
          <p:cNvPr id="31751" name="AutoShape 7"/>
          <p:cNvSpPr>
            <a:spLocks noChangeArrowheads="1"/>
          </p:cNvSpPr>
          <p:nvPr/>
        </p:nvSpPr>
        <p:spPr bwMode="auto">
          <a:xfrm>
            <a:off x="4746625" y="2005013"/>
            <a:ext cx="3108325" cy="817245"/>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La prueba de Kruskal-Wallis utiliza los rangos promedios de cada uno de los grupos</a:t>
            </a:r>
          </a:p>
        </p:txBody>
      </p:sp>
      <p:sp>
        <p:nvSpPr>
          <p:cNvPr id="31752" name="AutoShape 8"/>
          <p:cNvSpPr>
            <a:spLocks noChangeArrowheads="1"/>
          </p:cNvSpPr>
          <p:nvPr/>
        </p:nvSpPr>
        <p:spPr bwMode="auto">
          <a:xfrm>
            <a:off x="4071934" y="3786190"/>
            <a:ext cx="4443412" cy="1293971"/>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El resultado de la prueba es 22,36 y la significación es inferior a 0,05, por lo tanto podemos decir que existen diferencias estadísticamente significativas dentro de los grupos en cuanto al </a:t>
            </a:r>
            <a:r>
              <a:rPr lang="es-ES" sz="1400" dirty="0" smtClean="0">
                <a:solidFill>
                  <a:schemeClr val="accent6">
                    <a:lumMod val="50000"/>
                  </a:schemeClr>
                </a:solidFill>
              </a:rPr>
              <a:t>promedio de linfocitos T CD4</a:t>
            </a:r>
            <a:r>
              <a:rPr lang="es-ES" sz="1400" dirty="0">
                <a:solidFill>
                  <a:schemeClr val="accent6">
                    <a:lumMod val="50000"/>
                  </a:schemeClr>
                </a:solidFill>
              </a:rPr>
              <a:t>.</a:t>
            </a:r>
          </a:p>
        </p:txBody>
      </p:sp>
      <p:sp>
        <p:nvSpPr>
          <p:cNvPr id="8" name="AutoShape 5"/>
          <p:cNvSpPr>
            <a:spLocks noGrp="1" noChangeArrowheads="1"/>
          </p:cNvSpPr>
          <p:nvPr>
            <p:ph type="title"/>
          </p:nvPr>
        </p:nvSpPr>
        <p:spPr bwMode="auto">
          <a:xfrm>
            <a:off x="900112" y="274638"/>
            <a:ext cx="7786687" cy="725470"/>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pic>
        <p:nvPicPr>
          <p:cNvPr id="7"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5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7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7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1" grpId="0" animBg="1"/>
      <p:bldP spid="3175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2"/>
          <a:srcRect/>
          <a:stretch>
            <a:fillRect/>
          </a:stretch>
        </p:blipFill>
        <p:spPr bwMode="auto">
          <a:xfrm>
            <a:off x="1907704" y="1165214"/>
            <a:ext cx="4861524" cy="5072098"/>
          </a:xfrm>
          <a:prstGeom prst="rect">
            <a:avLst/>
          </a:prstGeom>
          <a:noFill/>
          <a:ln w="9525">
            <a:noFill/>
            <a:miter lim="800000"/>
            <a:headEnd/>
            <a:tailEnd/>
          </a:ln>
          <a:effectLst/>
        </p:spPr>
      </p:pic>
      <p:pic>
        <p:nvPicPr>
          <p:cNvPr id="18" name="Picture 2"/>
          <p:cNvPicPr>
            <a:picLocks noChangeAspect="1" noChangeArrowheads="1"/>
          </p:cNvPicPr>
          <p:nvPr/>
        </p:nvPicPr>
        <p:blipFill>
          <a:blip r:embed="rId3"/>
          <a:srcRect l="41406" t="18229" r="38411" b="20139"/>
          <a:stretch>
            <a:fillRect/>
          </a:stretch>
        </p:blipFill>
        <p:spPr bwMode="auto">
          <a:xfrm>
            <a:off x="4513672" y="1428736"/>
            <a:ext cx="1965048" cy="4500594"/>
          </a:xfrm>
          <a:prstGeom prst="rect">
            <a:avLst/>
          </a:prstGeom>
          <a:noFill/>
          <a:ln w="9525">
            <a:noFill/>
            <a:miter lim="800000"/>
            <a:headEnd/>
            <a:tailEnd/>
          </a:ln>
          <a:effectLst/>
        </p:spPr>
      </p:pic>
      <p:sp>
        <p:nvSpPr>
          <p:cNvPr id="29704" name="AutoShape 8"/>
          <p:cNvSpPr>
            <a:spLocks noChangeArrowheads="1"/>
          </p:cNvSpPr>
          <p:nvPr/>
        </p:nvSpPr>
        <p:spPr bwMode="auto">
          <a:xfrm>
            <a:off x="2267372" y="2014220"/>
            <a:ext cx="1746234" cy="55752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Hacer clic </a:t>
            </a:r>
            <a:r>
              <a:rPr lang="es-ES" sz="1400" dirty="0">
                <a:solidFill>
                  <a:schemeClr val="accent6">
                    <a:lumMod val="50000"/>
                  </a:schemeClr>
                </a:solidFill>
              </a:rPr>
              <a:t>en Analizar</a:t>
            </a:r>
          </a:p>
        </p:txBody>
      </p:sp>
      <p:sp>
        <p:nvSpPr>
          <p:cNvPr id="29705" name="AutoShape 9"/>
          <p:cNvSpPr>
            <a:spLocks noChangeArrowheads="1"/>
          </p:cNvSpPr>
          <p:nvPr/>
        </p:nvSpPr>
        <p:spPr bwMode="auto">
          <a:xfrm>
            <a:off x="2288009" y="2924175"/>
            <a:ext cx="1725597" cy="57888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a:solidFill>
                  <a:schemeClr val="accent6">
                    <a:lumMod val="50000"/>
                  </a:schemeClr>
                </a:solidFill>
              </a:rPr>
              <a:t>… en Pruebas no paramétricas</a:t>
            </a:r>
          </a:p>
        </p:txBody>
      </p:sp>
      <p:sp>
        <p:nvSpPr>
          <p:cNvPr id="17" name="AutoShape 5"/>
          <p:cNvSpPr>
            <a:spLocks noGrp="1" noChangeArrowheads="1"/>
          </p:cNvSpPr>
          <p:nvPr>
            <p:ph type="title"/>
          </p:nvPr>
        </p:nvSpPr>
        <p:spPr bwMode="auto">
          <a:xfrm>
            <a:off x="827584" y="274638"/>
            <a:ext cx="7859216" cy="65403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sp>
        <p:nvSpPr>
          <p:cNvPr id="22" name="AutoShape 10"/>
          <p:cNvSpPr>
            <a:spLocks noChangeArrowheads="1"/>
          </p:cNvSpPr>
          <p:nvPr/>
        </p:nvSpPr>
        <p:spPr bwMode="auto">
          <a:xfrm>
            <a:off x="2266730" y="3825081"/>
            <a:ext cx="1817672" cy="711208"/>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a:solidFill>
                  <a:schemeClr val="accent6">
                    <a:lumMod val="50000"/>
                  </a:schemeClr>
                </a:solidFill>
              </a:rPr>
              <a:t>… y en </a:t>
            </a:r>
            <a:r>
              <a:rPr lang="es-ES" sz="1400" dirty="0" smtClean="0">
                <a:solidFill>
                  <a:schemeClr val="accent6">
                    <a:lumMod val="50000"/>
                  </a:schemeClr>
                </a:solidFill>
              </a:rPr>
              <a:t>Muestras independientes</a:t>
            </a:r>
            <a:r>
              <a:rPr lang="es-ES" sz="1400" dirty="0">
                <a:solidFill>
                  <a:schemeClr val="accent6">
                    <a:lumMod val="50000"/>
                  </a:schemeClr>
                </a:solidFill>
              </a:rPr>
              <a:t>…</a:t>
            </a:r>
          </a:p>
        </p:txBody>
      </p:sp>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l="61279" t="57097" r="19531" b="30099"/>
          <a:stretch>
            <a:fillRect/>
          </a:stretch>
        </p:blipFill>
        <p:spPr bwMode="auto">
          <a:xfrm>
            <a:off x="6444753" y="4292575"/>
            <a:ext cx="1871663"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4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extLst>
      <p:ext uri="{BB962C8B-B14F-4D97-AF65-F5344CB8AC3E}">
        <p14:creationId xmlns:p14="http://schemas.microsoft.com/office/powerpoint/2010/main" val="1043035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l="10335" t="7681" r="15088" b="17903"/>
          <a:stretch>
            <a:fillRect/>
          </a:stretch>
        </p:blipFill>
        <p:spPr bwMode="auto">
          <a:xfrm>
            <a:off x="1403647" y="1052736"/>
            <a:ext cx="6639225"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14"/>
          <p:cNvSpPr>
            <a:spLocks noChangeArrowheads="1"/>
          </p:cNvSpPr>
          <p:nvPr/>
        </p:nvSpPr>
        <p:spPr bwMode="auto">
          <a:xfrm>
            <a:off x="5003655" y="2636912"/>
            <a:ext cx="1925663" cy="126014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Objetivo, señalar, Comparar automática distribuciones entre grupos</a:t>
            </a:r>
            <a:endParaRPr lang="es-ES" sz="1400" dirty="0">
              <a:solidFill>
                <a:schemeClr val="accent6">
                  <a:lumMod val="50000"/>
                </a:schemeClr>
              </a:solidFill>
            </a:endParaRPr>
          </a:p>
        </p:txBody>
      </p:sp>
      <p:cxnSp>
        <p:nvCxnSpPr>
          <p:cNvPr id="6" name="5 Conector recto de flecha"/>
          <p:cNvCxnSpPr/>
          <p:nvPr/>
        </p:nvCxnSpPr>
        <p:spPr>
          <a:xfrm flipH="1">
            <a:off x="4427984" y="3140968"/>
            <a:ext cx="432048"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7" name="AutoShape 5"/>
          <p:cNvSpPr>
            <a:spLocks noGrp="1" noChangeArrowheads="1"/>
          </p:cNvSpPr>
          <p:nvPr>
            <p:ph type="title"/>
          </p:nvPr>
        </p:nvSpPr>
        <p:spPr bwMode="auto">
          <a:xfrm>
            <a:off x="755576" y="274638"/>
            <a:ext cx="7931224" cy="65403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pic>
        <p:nvPicPr>
          <p:cNvPr id="8"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extLst>
      <p:ext uri="{BB962C8B-B14F-4D97-AF65-F5344CB8AC3E}">
        <p14:creationId xmlns:p14="http://schemas.microsoft.com/office/powerpoint/2010/main" val="178455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l="10335" t="6879" r="15137" b="17317"/>
          <a:stretch>
            <a:fillRect/>
          </a:stretch>
        </p:blipFill>
        <p:spPr bwMode="auto">
          <a:xfrm>
            <a:off x="1547664" y="1484783"/>
            <a:ext cx="6042796" cy="4609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5"/>
          <p:cNvSpPr>
            <a:spLocks noGrp="1" noChangeArrowheads="1"/>
          </p:cNvSpPr>
          <p:nvPr>
            <p:ph type="title"/>
          </p:nvPr>
        </p:nvSpPr>
        <p:spPr bwMode="auto">
          <a:xfrm>
            <a:off x="827584" y="274638"/>
            <a:ext cx="7859216" cy="65403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sp>
        <p:nvSpPr>
          <p:cNvPr id="5" name="AutoShape 14"/>
          <p:cNvSpPr>
            <a:spLocks noChangeArrowheads="1"/>
          </p:cNvSpPr>
          <p:nvPr/>
        </p:nvSpPr>
        <p:spPr bwMode="auto">
          <a:xfrm>
            <a:off x="5364088" y="2132857"/>
            <a:ext cx="2226372" cy="1296143"/>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Campos, introducir la variable a contrastar, en este caso niveles de CD4.</a:t>
            </a:r>
          </a:p>
        </p:txBody>
      </p:sp>
      <p:cxnSp>
        <p:nvCxnSpPr>
          <p:cNvPr id="6" name="5 Conector recto de flecha"/>
          <p:cNvCxnSpPr/>
          <p:nvPr/>
        </p:nvCxnSpPr>
        <p:spPr>
          <a:xfrm flipH="1">
            <a:off x="4788417" y="2636912"/>
            <a:ext cx="432048"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7" name="AutoShape 14"/>
          <p:cNvSpPr>
            <a:spLocks noChangeArrowheads="1"/>
          </p:cNvSpPr>
          <p:nvPr/>
        </p:nvSpPr>
        <p:spPr bwMode="auto">
          <a:xfrm>
            <a:off x="4182112" y="5589239"/>
            <a:ext cx="2076705" cy="505173"/>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Hacer clic en Ejecutar</a:t>
            </a:r>
          </a:p>
        </p:txBody>
      </p:sp>
      <p:cxnSp>
        <p:nvCxnSpPr>
          <p:cNvPr id="8" name="7 Conector recto de flecha"/>
          <p:cNvCxnSpPr/>
          <p:nvPr/>
        </p:nvCxnSpPr>
        <p:spPr>
          <a:xfrm flipH="1">
            <a:off x="3635896" y="5949280"/>
            <a:ext cx="432048"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9"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extLst>
      <p:ext uri="{BB962C8B-B14F-4D97-AF65-F5344CB8AC3E}">
        <p14:creationId xmlns:p14="http://schemas.microsoft.com/office/powerpoint/2010/main" val="1279900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b="6250"/>
          <a:stretch>
            <a:fillRect/>
          </a:stretch>
        </p:blipFill>
        <p:spPr bwMode="auto">
          <a:xfrm>
            <a:off x="1296288" y="1048485"/>
            <a:ext cx="6981825" cy="490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5"/>
          <p:cNvSpPr>
            <a:spLocks noGrp="1" noChangeArrowheads="1"/>
          </p:cNvSpPr>
          <p:nvPr>
            <p:ph type="title"/>
          </p:nvPr>
        </p:nvSpPr>
        <p:spPr bwMode="auto">
          <a:xfrm>
            <a:off x="755576" y="274638"/>
            <a:ext cx="7931224" cy="65403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sp>
        <p:nvSpPr>
          <p:cNvPr id="5" name="AutoShape 14"/>
          <p:cNvSpPr>
            <a:spLocks noChangeArrowheads="1"/>
          </p:cNvSpPr>
          <p:nvPr/>
        </p:nvSpPr>
        <p:spPr bwMode="auto">
          <a:xfrm>
            <a:off x="3059832" y="4771964"/>
            <a:ext cx="3816424" cy="144016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En la hoja de resultados aparece el resumen de prueba de hipótesis. Con la significación estadística y la actitud a adoptar. En este caso como p&lt;0,05, se rechaza la hipótesis nula y podemos decir que al menos hay algún grupo diferente.</a:t>
            </a:r>
          </a:p>
        </p:txBody>
      </p:sp>
      <p:sp>
        <p:nvSpPr>
          <p:cNvPr id="6" name="AutoShape 14"/>
          <p:cNvSpPr>
            <a:spLocks noChangeArrowheads="1"/>
          </p:cNvSpPr>
          <p:nvPr/>
        </p:nvSpPr>
        <p:spPr bwMode="auto">
          <a:xfrm>
            <a:off x="6444208" y="3356992"/>
            <a:ext cx="2448272" cy="720080"/>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Hacer doble clic sobre la tabla para que aparezca el visor de modelos</a:t>
            </a:r>
          </a:p>
        </p:txBody>
      </p:sp>
      <p:pic>
        <p:nvPicPr>
          <p:cNvPr id="7"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extLst>
      <p:ext uri="{BB962C8B-B14F-4D97-AF65-F5344CB8AC3E}">
        <p14:creationId xmlns:p14="http://schemas.microsoft.com/office/powerpoint/2010/main" val="102749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124744"/>
            <a:ext cx="7162800" cy="537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5"/>
          <p:cNvSpPr>
            <a:spLocks noGrp="1" noChangeArrowheads="1"/>
          </p:cNvSpPr>
          <p:nvPr>
            <p:ph type="title"/>
          </p:nvPr>
        </p:nvSpPr>
        <p:spPr bwMode="auto">
          <a:xfrm>
            <a:off x="899592" y="274638"/>
            <a:ext cx="7787208" cy="65403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sp>
        <p:nvSpPr>
          <p:cNvPr id="5" name="AutoShape 14"/>
          <p:cNvSpPr>
            <a:spLocks noChangeArrowheads="1"/>
          </p:cNvSpPr>
          <p:nvPr/>
        </p:nvSpPr>
        <p:spPr bwMode="auto">
          <a:xfrm>
            <a:off x="611560" y="1340768"/>
            <a:ext cx="3816424" cy="936104"/>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Se </a:t>
            </a:r>
            <a:r>
              <a:rPr lang="es-ES" sz="1400" dirty="0">
                <a:solidFill>
                  <a:schemeClr val="accent6">
                    <a:lumMod val="50000"/>
                  </a:schemeClr>
                </a:solidFill>
              </a:rPr>
              <a:t>representa una gráfica de cajas por cada variable, la n total, el valor de la prueba estadística, los grados de libertad y la significación estadística.</a:t>
            </a:r>
            <a:endParaRPr lang="es-ES" sz="1400" dirty="0" smtClean="0">
              <a:solidFill>
                <a:schemeClr val="accent6">
                  <a:lumMod val="50000"/>
                </a:schemeClr>
              </a:solidFill>
            </a:endParaRPr>
          </a:p>
        </p:txBody>
      </p:sp>
      <p:sp>
        <p:nvSpPr>
          <p:cNvPr id="6" name="AutoShape 14"/>
          <p:cNvSpPr>
            <a:spLocks noChangeArrowheads="1"/>
          </p:cNvSpPr>
          <p:nvPr/>
        </p:nvSpPr>
        <p:spPr bwMode="auto">
          <a:xfrm>
            <a:off x="2307015" y="5445224"/>
            <a:ext cx="2317373" cy="468052"/>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400" dirty="0" smtClean="0">
                <a:solidFill>
                  <a:schemeClr val="accent6">
                    <a:lumMod val="50000"/>
                  </a:schemeClr>
                </a:solidFill>
              </a:rPr>
              <a:t>Hacer clic en Ver</a:t>
            </a:r>
          </a:p>
        </p:txBody>
      </p:sp>
      <p:cxnSp>
        <p:nvCxnSpPr>
          <p:cNvPr id="8" name="7 Conector recto de flecha"/>
          <p:cNvCxnSpPr>
            <a:stCxn id="6" idx="3"/>
          </p:cNvCxnSpPr>
          <p:nvPr/>
        </p:nvCxnSpPr>
        <p:spPr>
          <a:xfrm>
            <a:off x="4624388" y="5679250"/>
            <a:ext cx="163636" cy="234026"/>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7"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extLst>
      <p:ext uri="{BB962C8B-B14F-4D97-AF65-F5344CB8AC3E}">
        <p14:creationId xmlns:p14="http://schemas.microsoft.com/office/powerpoint/2010/main" val="345330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651" y="1052736"/>
            <a:ext cx="7561263" cy="567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5"/>
          <p:cNvSpPr>
            <a:spLocks noGrp="1" noChangeArrowheads="1"/>
          </p:cNvSpPr>
          <p:nvPr>
            <p:ph type="title"/>
          </p:nvPr>
        </p:nvSpPr>
        <p:spPr bwMode="auto">
          <a:xfrm>
            <a:off x="755576" y="274638"/>
            <a:ext cx="7931224" cy="654032"/>
          </a:xfrm>
          <a:prstGeom prst="flowChartAlternateProcess">
            <a:avLst/>
          </a:prstGeom>
          <a:solidFill>
            <a:srgbClr val="6DB6FF"/>
          </a:solidFill>
          <a:ln w="9525">
            <a:noFill/>
            <a:miter lim="800000"/>
            <a:headEnd/>
            <a:tailEnd/>
          </a:ln>
          <a:effec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p>
            <a:pPr>
              <a:defRPr/>
            </a:pPr>
            <a:r>
              <a:rPr lang="es-ES" sz="2400" kern="1200" dirty="0" smtClean="0">
                <a:solidFill>
                  <a:schemeClr val="tx1"/>
                </a:solidFill>
              </a:rPr>
              <a:t>Prueba de </a:t>
            </a:r>
            <a:r>
              <a:rPr lang="es-ES" sz="2400" kern="1200" dirty="0" err="1" smtClean="0">
                <a:solidFill>
                  <a:schemeClr val="tx1"/>
                </a:solidFill>
              </a:rPr>
              <a:t>Kruskal</a:t>
            </a:r>
            <a:r>
              <a:rPr lang="es-ES" sz="2400" kern="1200" dirty="0" smtClean="0">
                <a:solidFill>
                  <a:schemeClr val="tx1"/>
                </a:solidFill>
              </a:rPr>
              <a:t>-Wallis</a:t>
            </a:r>
            <a:endParaRPr lang="es-ES" sz="2400" kern="1200" dirty="0">
              <a:solidFill>
                <a:schemeClr val="tx1"/>
              </a:solidFill>
            </a:endParaRPr>
          </a:p>
        </p:txBody>
      </p:sp>
      <p:sp>
        <p:nvSpPr>
          <p:cNvPr id="5" name="AutoShape 14"/>
          <p:cNvSpPr>
            <a:spLocks noChangeArrowheads="1"/>
          </p:cNvSpPr>
          <p:nvPr/>
        </p:nvSpPr>
        <p:spPr bwMode="auto">
          <a:xfrm>
            <a:off x="2307015" y="5589240"/>
            <a:ext cx="2317373" cy="504056"/>
          </a:xfrm>
          <a:prstGeom prst="roundRect">
            <a:avLst>
              <a:gd name="adj" fmla="val 16667"/>
            </a:avLst>
          </a:prstGeom>
          <a:solidFill>
            <a:srgbClr val="9FCFFF"/>
          </a:solidFill>
          <a:ln>
            <a:noFill/>
            <a:headEnd/>
            <a:tailEnd/>
          </a:ln>
        </p:spPr>
        <p:style>
          <a:lnRef idx="0">
            <a:schemeClr val="accent1"/>
          </a:lnRef>
          <a:fillRef idx="3">
            <a:schemeClr val="accent1"/>
          </a:fillRef>
          <a:effectRef idx="3">
            <a:schemeClr val="accent1"/>
          </a:effectRef>
          <a:fontRef idx="minor">
            <a:schemeClr val="lt1"/>
          </a:fontRef>
        </p:style>
        <p:txBody>
          <a:bodyPr anchor="ctr"/>
          <a:lstStyle/>
          <a:p>
            <a:pPr>
              <a:defRPr/>
            </a:pPr>
            <a:r>
              <a:rPr lang="es-ES" sz="1200" dirty="0" smtClean="0">
                <a:solidFill>
                  <a:schemeClr val="accent6">
                    <a:lumMod val="50000"/>
                  </a:schemeClr>
                </a:solidFill>
              </a:rPr>
              <a:t>Hacer clic en Comparaciones por parejas</a:t>
            </a:r>
          </a:p>
        </p:txBody>
      </p:sp>
      <p:cxnSp>
        <p:nvCxnSpPr>
          <p:cNvPr id="6" name="5 Conector recto de flecha"/>
          <p:cNvCxnSpPr/>
          <p:nvPr/>
        </p:nvCxnSpPr>
        <p:spPr>
          <a:xfrm>
            <a:off x="4735282" y="5913276"/>
            <a:ext cx="412782" cy="180020"/>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7"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37" y="189363"/>
            <a:ext cx="612031" cy="659284"/>
          </a:xfrm>
          <a:prstGeom prst="rect">
            <a:avLst/>
          </a:prstGeom>
        </p:spPr>
      </p:pic>
    </p:spTree>
    <p:extLst>
      <p:ext uri="{BB962C8B-B14F-4D97-AF65-F5344CB8AC3E}">
        <p14:creationId xmlns:p14="http://schemas.microsoft.com/office/powerpoint/2010/main" val="54517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1464</TotalTime>
  <Words>493</Words>
  <Application>Microsoft Office PowerPoint</Application>
  <PresentationFormat>Presentación en pantalla (4:3)</PresentationFormat>
  <Paragraphs>39</Paragraphs>
  <Slides>10</Slides>
  <Notes>0</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Diseño predeterminado</vt:lpstr>
      <vt:lpstr>Presentación de PowerPoint</vt:lpstr>
      <vt:lpstr>Prueba de Kruskal-Wallis</vt:lpstr>
      <vt:lpstr>Prueba de Kruskal-Wallis</vt:lpstr>
      <vt:lpstr>Prueba de Kruskal-Wallis</vt:lpstr>
      <vt:lpstr>Prueba de Kruskal-Wallis</vt:lpstr>
      <vt:lpstr>Prueba de Kruskal-Wallis</vt:lpstr>
      <vt:lpstr>Prueba de Kruskal-Wallis</vt:lpstr>
      <vt:lpstr>Prueba de Kruskal-Wallis</vt:lpstr>
      <vt:lpstr>Prueba de Kruskal-Wallis</vt:lpstr>
      <vt:lpstr>Prueba de Kruskal-Wallis</vt:lpstr>
    </vt:vector>
  </TitlesOfParts>
  <Company>HGRS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Informatica</dc:creator>
  <cp:lastModifiedBy>localnt</cp:lastModifiedBy>
  <cp:revision>145</cp:revision>
  <dcterms:created xsi:type="dcterms:W3CDTF">2012-10-04T09:24:21Z</dcterms:created>
  <dcterms:modified xsi:type="dcterms:W3CDTF">2014-09-26T19:02:57Z</dcterms:modified>
</cp:coreProperties>
</file>