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67" r:id="rId4"/>
    <p:sldId id="268" r:id="rId5"/>
    <p:sldId id="258" r:id="rId6"/>
    <p:sldId id="266" r:id="rId7"/>
    <p:sldId id="269" r:id="rId8"/>
    <p:sldId id="260" r:id="rId9"/>
    <p:sldId id="261" r:id="rId10"/>
    <p:sldId id="263" r:id="rId11"/>
    <p:sldId id="262" r:id="rId12"/>
    <p:sldId id="271" r:id="rId13"/>
    <p:sldId id="270" r:id="rId14"/>
    <p:sldId id="272" r:id="rId15"/>
    <p:sldId id="264" r:id="rId16"/>
    <p:sldId id="265" r:id="rId17"/>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457200" rtl="0" eaLnBrk="1" latinLnBrk="0" hangingPunct="1">
      <a:defRPr kern="1200">
        <a:solidFill>
          <a:schemeClr val="tx1"/>
        </a:solidFill>
        <a:latin typeface="Arial" charset="0"/>
        <a:ea typeface="+mn-ea"/>
        <a:cs typeface="+mn-cs"/>
      </a:defRPr>
    </a:lvl6pPr>
    <a:lvl7pPr marL="2743200" algn="l" defTabSz="457200" rtl="0" eaLnBrk="1" latinLnBrk="0" hangingPunct="1">
      <a:defRPr kern="1200">
        <a:solidFill>
          <a:schemeClr val="tx1"/>
        </a:solidFill>
        <a:latin typeface="Arial" charset="0"/>
        <a:ea typeface="+mn-ea"/>
        <a:cs typeface="+mn-cs"/>
      </a:defRPr>
    </a:lvl7pPr>
    <a:lvl8pPr marL="3200400" algn="l" defTabSz="457200" rtl="0" eaLnBrk="1" latinLnBrk="0" hangingPunct="1">
      <a:defRPr kern="1200">
        <a:solidFill>
          <a:schemeClr val="tx1"/>
        </a:solidFill>
        <a:latin typeface="Arial" charset="0"/>
        <a:ea typeface="+mn-ea"/>
        <a:cs typeface="+mn-cs"/>
      </a:defRPr>
    </a:lvl8pPr>
    <a:lvl9pPr marL="3657600" algn="l" defTabSz="4572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autoAdjust="0"/>
    <p:restoredTop sz="90685" autoAdjust="0"/>
  </p:normalViewPr>
  <p:slideViewPr>
    <p:cSldViewPr>
      <p:cViewPr varScale="1">
        <p:scale>
          <a:sx n="67" d="100"/>
          <a:sy n="67" d="100"/>
        </p:scale>
        <p:origin x="-60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s-ES"/>
          </a:p>
        </p:txBody>
      </p:sp>
      <p:sp>
        <p:nvSpPr>
          <p:cNvPr id="143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s-ES"/>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43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143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s-ES"/>
          </a:p>
        </p:txBody>
      </p:sp>
      <p:sp>
        <p:nvSpPr>
          <p:cNvPr id="143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5D3F4098-2E5C-B54C-B788-B7D7791E6455}" type="slidenum">
              <a:rPr lang="es-ES"/>
              <a:pPr/>
              <a:t>‹Nº›</a:t>
            </a:fld>
            <a:endParaRPr lang="es-ES"/>
          </a:p>
        </p:txBody>
      </p:sp>
    </p:spTree>
    <p:extLst>
      <p:ext uri="{BB962C8B-B14F-4D97-AF65-F5344CB8AC3E}">
        <p14:creationId xmlns:p14="http://schemas.microsoft.com/office/powerpoint/2010/main" val="360779269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ヒラギノ角ゴ Pro W3" charset="-128"/>
        <a:cs typeface="+mn-cs"/>
      </a:defRPr>
    </a:lvl2pPr>
    <a:lvl3pPr marL="914400" algn="l" rtl="0" fontAlgn="base">
      <a:spcBef>
        <a:spcPct val="30000"/>
      </a:spcBef>
      <a:spcAft>
        <a:spcPct val="0"/>
      </a:spcAft>
      <a:defRPr sz="1200" kern="1200">
        <a:solidFill>
          <a:schemeClr val="tx1"/>
        </a:solidFill>
        <a:latin typeface="Arial" charset="0"/>
        <a:ea typeface="ヒラギノ角ゴ Pro W3" charset="-128"/>
        <a:cs typeface="+mn-cs"/>
      </a:defRPr>
    </a:lvl3pPr>
    <a:lvl4pPr marL="1371600" algn="l" rtl="0" fontAlgn="base">
      <a:spcBef>
        <a:spcPct val="30000"/>
      </a:spcBef>
      <a:spcAft>
        <a:spcPct val="0"/>
      </a:spcAft>
      <a:defRPr sz="1200" kern="1200">
        <a:solidFill>
          <a:schemeClr val="tx1"/>
        </a:solidFill>
        <a:latin typeface="Arial" charset="0"/>
        <a:ea typeface="ヒラギノ角ゴ Pro W3" charset="-128"/>
        <a:cs typeface="+mn-cs"/>
      </a:defRPr>
    </a:lvl4pPr>
    <a:lvl5pPr marL="1828800" algn="l" rtl="0" fontAlgn="base">
      <a:spcBef>
        <a:spcPct val="30000"/>
      </a:spcBef>
      <a:spcAft>
        <a:spcPct val="0"/>
      </a:spcAft>
      <a:defRPr sz="1200" kern="1200">
        <a:solidFill>
          <a:schemeClr val="tx1"/>
        </a:solidFill>
        <a:latin typeface="Arial" charset="0"/>
        <a:ea typeface="ヒラギノ角ゴ Pro W3"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6AC67C-0C97-C643-A098-2AD15D91B091}" type="slidenum">
              <a:rPr lang="es-ES"/>
              <a:pPr/>
              <a:t>15</a:t>
            </a:fld>
            <a:endParaRPr lang="es-ES"/>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p:txBody>
          <a:bodyPr/>
          <a:lstStyle/>
          <a:p>
            <a:pPr>
              <a:lnSpc>
                <a:spcPct val="90000"/>
              </a:lnSpc>
            </a:pP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4AA1AD-D1F9-464C-9ED8-FFCD786C8842}" type="slidenum">
              <a:rPr lang="es-ES"/>
              <a:pPr/>
              <a:t>16</a:t>
            </a:fld>
            <a:endParaRPr lang="es-ES"/>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pPr>
              <a:lnSpc>
                <a:spcPct val="90000"/>
              </a:lnSpc>
            </a:pPr>
            <a:endParaRPr lang="es-E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s-ES"/>
          </a:p>
        </p:txBody>
      </p:sp>
      <p:sp>
        <p:nvSpPr>
          <p:cNvPr id="5" name="Footer Placeholder 4"/>
          <p:cNvSpPr>
            <a:spLocks noGrp="1"/>
          </p:cNvSpPr>
          <p:nvPr>
            <p:ph type="ftr" sz="quarter" idx="11"/>
          </p:nvPr>
        </p:nvSpPr>
        <p:spPr/>
        <p:txBody>
          <a:bodyPr/>
          <a:lstStyle>
            <a:lvl1pPr>
              <a:defRPr/>
            </a:lvl1pPr>
          </a:lstStyle>
          <a:p>
            <a:endParaRPr lang="es-ES"/>
          </a:p>
        </p:txBody>
      </p:sp>
      <p:sp>
        <p:nvSpPr>
          <p:cNvPr id="6" name="Slide Number Placeholder 5"/>
          <p:cNvSpPr>
            <a:spLocks noGrp="1"/>
          </p:cNvSpPr>
          <p:nvPr>
            <p:ph type="sldNum" sz="quarter" idx="12"/>
          </p:nvPr>
        </p:nvSpPr>
        <p:spPr/>
        <p:txBody>
          <a:bodyPr/>
          <a:lstStyle>
            <a:lvl1pPr>
              <a:defRPr smtClean="0"/>
            </a:lvl1pPr>
          </a:lstStyle>
          <a:p>
            <a:fld id="{F0A75802-AB4C-2A45-AD45-2F08D636FF62}" type="slidenum">
              <a:rPr lang="es-ES"/>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lvl1pPr>
              <a:defRPr/>
            </a:lvl1pPr>
          </a:lstStyle>
          <a:p>
            <a:endParaRPr lang="es-ES"/>
          </a:p>
        </p:txBody>
      </p:sp>
      <p:sp>
        <p:nvSpPr>
          <p:cNvPr id="5" name="Footer Placeholder 4"/>
          <p:cNvSpPr>
            <a:spLocks noGrp="1"/>
          </p:cNvSpPr>
          <p:nvPr>
            <p:ph type="ftr" sz="quarter" idx="11"/>
          </p:nvPr>
        </p:nvSpPr>
        <p:spPr/>
        <p:txBody>
          <a:bodyPr/>
          <a:lstStyle>
            <a:lvl1pPr>
              <a:defRPr/>
            </a:lvl1pPr>
          </a:lstStyle>
          <a:p>
            <a:endParaRPr lang="es-ES"/>
          </a:p>
        </p:txBody>
      </p:sp>
      <p:sp>
        <p:nvSpPr>
          <p:cNvPr id="6" name="Slide Number Placeholder 5"/>
          <p:cNvSpPr>
            <a:spLocks noGrp="1"/>
          </p:cNvSpPr>
          <p:nvPr>
            <p:ph type="sldNum" sz="quarter" idx="12"/>
          </p:nvPr>
        </p:nvSpPr>
        <p:spPr/>
        <p:txBody>
          <a:bodyPr/>
          <a:lstStyle>
            <a:lvl1pPr>
              <a:defRPr smtClean="0"/>
            </a:lvl1pPr>
          </a:lstStyle>
          <a:p>
            <a:fld id="{5ED8286D-45CB-8C49-90E8-3522EA7A2999}" type="slidenum">
              <a:rPr lang="es-ES"/>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lvl1pPr>
              <a:defRPr/>
            </a:lvl1pPr>
          </a:lstStyle>
          <a:p>
            <a:endParaRPr lang="es-ES"/>
          </a:p>
        </p:txBody>
      </p:sp>
      <p:sp>
        <p:nvSpPr>
          <p:cNvPr id="5" name="Footer Placeholder 4"/>
          <p:cNvSpPr>
            <a:spLocks noGrp="1"/>
          </p:cNvSpPr>
          <p:nvPr>
            <p:ph type="ftr" sz="quarter" idx="11"/>
          </p:nvPr>
        </p:nvSpPr>
        <p:spPr/>
        <p:txBody>
          <a:bodyPr/>
          <a:lstStyle>
            <a:lvl1pPr>
              <a:defRPr/>
            </a:lvl1pPr>
          </a:lstStyle>
          <a:p>
            <a:endParaRPr lang="es-ES"/>
          </a:p>
        </p:txBody>
      </p:sp>
      <p:sp>
        <p:nvSpPr>
          <p:cNvPr id="6" name="Slide Number Placeholder 5"/>
          <p:cNvSpPr>
            <a:spLocks noGrp="1"/>
          </p:cNvSpPr>
          <p:nvPr>
            <p:ph type="sldNum" sz="quarter" idx="12"/>
          </p:nvPr>
        </p:nvSpPr>
        <p:spPr/>
        <p:txBody>
          <a:bodyPr/>
          <a:lstStyle>
            <a:lvl1pPr>
              <a:defRPr smtClean="0"/>
            </a:lvl1pPr>
          </a:lstStyle>
          <a:p>
            <a:fld id="{4B77D255-5901-BB4A-B4D4-2467F08A7177}" type="slidenum">
              <a:rPr lang="es-ES"/>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lvl1pPr>
              <a:defRPr/>
            </a:lvl1pPr>
          </a:lstStyle>
          <a:p>
            <a:endParaRPr lang="es-ES"/>
          </a:p>
        </p:txBody>
      </p:sp>
      <p:sp>
        <p:nvSpPr>
          <p:cNvPr id="5" name="Footer Placeholder 4"/>
          <p:cNvSpPr>
            <a:spLocks noGrp="1"/>
          </p:cNvSpPr>
          <p:nvPr>
            <p:ph type="ftr" sz="quarter" idx="11"/>
          </p:nvPr>
        </p:nvSpPr>
        <p:spPr/>
        <p:txBody>
          <a:bodyPr/>
          <a:lstStyle>
            <a:lvl1pPr>
              <a:defRPr/>
            </a:lvl1pPr>
          </a:lstStyle>
          <a:p>
            <a:endParaRPr lang="es-ES"/>
          </a:p>
        </p:txBody>
      </p:sp>
      <p:sp>
        <p:nvSpPr>
          <p:cNvPr id="6" name="Slide Number Placeholder 5"/>
          <p:cNvSpPr>
            <a:spLocks noGrp="1"/>
          </p:cNvSpPr>
          <p:nvPr>
            <p:ph type="sldNum" sz="quarter" idx="12"/>
          </p:nvPr>
        </p:nvSpPr>
        <p:spPr/>
        <p:txBody>
          <a:bodyPr/>
          <a:lstStyle>
            <a:lvl1pPr>
              <a:defRPr smtClean="0"/>
            </a:lvl1pPr>
          </a:lstStyle>
          <a:p>
            <a:fld id="{62BB8480-BA25-CD4A-BBFC-C2487AB0EAE0}" type="slidenum">
              <a:rPr lang="es-ES"/>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
        <p:nvSpPr>
          <p:cNvPr id="4" name="Date Placeholder 3"/>
          <p:cNvSpPr>
            <a:spLocks noGrp="1"/>
          </p:cNvSpPr>
          <p:nvPr>
            <p:ph type="dt" sz="half" idx="10"/>
          </p:nvPr>
        </p:nvSpPr>
        <p:spPr/>
        <p:txBody>
          <a:bodyPr/>
          <a:lstStyle>
            <a:lvl1pPr>
              <a:defRPr/>
            </a:lvl1pPr>
          </a:lstStyle>
          <a:p>
            <a:endParaRPr lang="es-ES"/>
          </a:p>
        </p:txBody>
      </p:sp>
      <p:sp>
        <p:nvSpPr>
          <p:cNvPr id="5" name="Footer Placeholder 4"/>
          <p:cNvSpPr>
            <a:spLocks noGrp="1"/>
          </p:cNvSpPr>
          <p:nvPr>
            <p:ph type="ftr" sz="quarter" idx="11"/>
          </p:nvPr>
        </p:nvSpPr>
        <p:spPr/>
        <p:txBody>
          <a:bodyPr/>
          <a:lstStyle>
            <a:lvl1pPr>
              <a:defRPr/>
            </a:lvl1pPr>
          </a:lstStyle>
          <a:p>
            <a:endParaRPr lang="es-ES"/>
          </a:p>
        </p:txBody>
      </p:sp>
      <p:sp>
        <p:nvSpPr>
          <p:cNvPr id="6" name="Slide Number Placeholder 5"/>
          <p:cNvSpPr>
            <a:spLocks noGrp="1"/>
          </p:cNvSpPr>
          <p:nvPr>
            <p:ph type="sldNum" sz="quarter" idx="12"/>
          </p:nvPr>
        </p:nvSpPr>
        <p:spPr/>
        <p:txBody>
          <a:bodyPr/>
          <a:lstStyle>
            <a:lvl1pPr>
              <a:defRPr smtClean="0"/>
            </a:lvl1pPr>
          </a:lstStyle>
          <a:p>
            <a:fld id="{BBC35438-8426-AA48-9439-4BC50ED31962}" type="slidenum">
              <a:rPr lang="es-ES"/>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Date Placeholder 4"/>
          <p:cNvSpPr>
            <a:spLocks noGrp="1"/>
          </p:cNvSpPr>
          <p:nvPr>
            <p:ph type="dt" sz="half" idx="10"/>
          </p:nvPr>
        </p:nvSpPr>
        <p:spPr/>
        <p:txBody>
          <a:bodyPr/>
          <a:lstStyle>
            <a:lvl1pPr>
              <a:defRPr/>
            </a:lvl1pPr>
          </a:lstStyle>
          <a:p>
            <a:endParaRPr lang="es-ES"/>
          </a:p>
        </p:txBody>
      </p:sp>
      <p:sp>
        <p:nvSpPr>
          <p:cNvPr id="6" name="Footer Placeholder 5"/>
          <p:cNvSpPr>
            <a:spLocks noGrp="1"/>
          </p:cNvSpPr>
          <p:nvPr>
            <p:ph type="ftr" sz="quarter" idx="11"/>
          </p:nvPr>
        </p:nvSpPr>
        <p:spPr/>
        <p:txBody>
          <a:bodyPr/>
          <a:lstStyle>
            <a:lvl1pPr>
              <a:defRPr/>
            </a:lvl1pPr>
          </a:lstStyle>
          <a:p>
            <a:endParaRPr lang="es-ES"/>
          </a:p>
        </p:txBody>
      </p:sp>
      <p:sp>
        <p:nvSpPr>
          <p:cNvPr id="7" name="Slide Number Placeholder 6"/>
          <p:cNvSpPr>
            <a:spLocks noGrp="1"/>
          </p:cNvSpPr>
          <p:nvPr>
            <p:ph type="sldNum" sz="quarter" idx="12"/>
          </p:nvPr>
        </p:nvSpPr>
        <p:spPr/>
        <p:txBody>
          <a:bodyPr/>
          <a:lstStyle>
            <a:lvl1pPr>
              <a:defRPr smtClean="0"/>
            </a:lvl1pPr>
          </a:lstStyle>
          <a:p>
            <a:fld id="{C3A47315-3D9E-5744-ABDF-946BC6888E4B}" type="slidenum">
              <a:rPr lang="es-ES"/>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7" name="Date Placeholder 6"/>
          <p:cNvSpPr>
            <a:spLocks noGrp="1"/>
          </p:cNvSpPr>
          <p:nvPr>
            <p:ph type="dt" sz="half" idx="10"/>
          </p:nvPr>
        </p:nvSpPr>
        <p:spPr/>
        <p:txBody>
          <a:bodyPr/>
          <a:lstStyle>
            <a:lvl1pPr>
              <a:defRPr/>
            </a:lvl1pPr>
          </a:lstStyle>
          <a:p>
            <a:endParaRPr lang="es-ES"/>
          </a:p>
        </p:txBody>
      </p:sp>
      <p:sp>
        <p:nvSpPr>
          <p:cNvPr id="8" name="Footer Placeholder 7"/>
          <p:cNvSpPr>
            <a:spLocks noGrp="1"/>
          </p:cNvSpPr>
          <p:nvPr>
            <p:ph type="ftr" sz="quarter" idx="11"/>
          </p:nvPr>
        </p:nvSpPr>
        <p:spPr/>
        <p:txBody>
          <a:bodyPr/>
          <a:lstStyle>
            <a:lvl1pPr>
              <a:defRPr/>
            </a:lvl1pPr>
          </a:lstStyle>
          <a:p>
            <a:endParaRPr lang="es-ES"/>
          </a:p>
        </p:txBody>
      </p:sp>
      <p:sp>
        <p:nvSpPr>
          <p:cNvPr id="9" name="Slide Number Placeholder 8"/>
          <p:cNvSpPr>
            <a:spLocks noGrp="1"/>
          </p:cNvSpPr>
          <p:nvPr>
            <p:ph type="sldNum" sz="quarter" idx="12"/>
          </p:nvPr>
        </p:nvSpPr>
        <p:spPr/>
        <p:txBody>
          <a:bodyPr/>
          <a:lstStyle>
            <a:lvl1pPr>
              <a:defRPr smtClean="0"/>
            </a:lvl1pPr>
          </a:lstStyle>
          <a:p>
            <a:fld id="{22F87F6E-7BC8-744F-AE8B-F32D2CD1B496}" type="slidenum">
              <a:rPr lang="es-ES"/>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s-ES"/>
          </a:p>
        </p:txBody>
      </p:sp>
      <p:sp>
        <p:nvSpPr>
          <p:cNvPr id="4" name="Footer Placeholder 3"/>
          <p:cNvSpPr>
            <a:spLocks noGrp="1"/>
          </p:cNvSpPr>
          <p:nvPr>
            <p:ph type="ftr" sz="quarter" idx="11"/>
          </p:nvPr>
        </p:nvSpPr>
        <p:spPr/>
        <p:txBody>
          <a:bodyPr/>
          <a:lstStyle>
            <a:lvl1pPr>
              <a:defRPr/>
            </a:lvl1pPr>
          </a:lstStyle>
          <a:p>
            <a:endParaRPr lang="es-ES"/>
          </a:p>
        </p:txBody>
      </p:sp>
      <p:sp>
        <p:nvSpPr>
          <p:cNvPr id="5" name="Slide Number Placeholder 4"/>
          <p:cNvSpPr>
            <a:spLocks noGrp="1"/>
          </p:cNvSpPr>
          <p:nvPr>
            <p:ph type="sldNum" sz="quarter" idx="12"/>
          </p:nvPr>
        </p:nvSpPr>
        <p:spPr/>
        <p:txBody>
          <a:bodyPr/>
          <a:lstStyle>
            <a:lvl1pPr>
              <a:defRPr smtClean="0"/>
            </a:lvl1pPr>
          </a:lstStyle>
          <a:p>
            <a:fld id="{68568D67-D503-C349-BFC0-284E038474C9}" type="slidenum">
              <a:rPr lang="es-ES"/>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s-ES"/>
          </a:p>
        </p:txBody>
      </p:sp>
      <p:sp>
        <p:nvSpPr>
          <p:cNvPr id="3" name="Footer Placeholder 2"/>
          <p:cNvSpPr>
            <a:spLocks noGrp="1"/>
          </p:cNvSpPr>
          <p:nvPr>
            <p:ph type="ftr" sz="quarter" idx="11"/>
          </p:nvPr>
        </p:nvSpPr>
        <p:spPr/>
        <p:txBody>
          <a:bodyPr/>
          <a:lstStyle>
            <a:lvl1pPr>
              <a:defRPr/>
            </a:lvl1pPr>
          </a:lstStyle>
          <a:p>
            <a:endParaRPr lang="es-ES"/>
          </a:p>
        </p:txBody>
      </p:sp>
      <p:sp>
        <p:nvSpPr>
          <p:cNvPr id="4" name="Slide Number Placeholder 3"/>
          <p:cNvSpPr>
            <a:spLocks noGrp="1"/>
          </p:cNvSpPr>
          <p:nvPr>
            <p:ph type="sldNum" sz="quarter" idx="12"/>
          </p:nvPr>
        </p:nvSpPr>
        <p:spPr/>
        <p:txBody>
          <a:bodyPr/>
          <a:lstStyle>
            <a:lvl1pPr>
              <a:defRPr smtClean="0"/>
            </a:lvl1pPr>
          </a:lstStyle>
          <a:p>
            <a:fld id="{B5525912-9E93-CB4B-BE45-C5E1DBAFC68C}" type="slidenum">
              <a:rPr lang="es-ES"/>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4"/>
          <p:cNvSpPr>
            <a:spLocks noGrp="1"/>
          </p:cNvSpPr>
          <p:nvPr>
            <p:ph type="dt" sz="half" idx="10"/>
          </p:nvPr>
        </p:nvSpPr>
        <p:spPr/>
        <p:txBody>
          <a:bodyPr/>
          <a:lstStyle>
            <a:lvl1pPr>
              <a:defRPr/>
            </a:lvl1pPr>
          </a:lstStyle>
          <a:p>
            <a:endParaRPr lang="es-ES"/>
          </a:p>
        </p:txBody>
      </p:sp>
      <p:sp>
        <p:nvSpPr>
          <p:cNvPr id="6" name="Footer Placeholder 5"/>
          <p:cNvSpPr>
            <a:spLocks noGrp="1"/>
          </p:cNvSpPr>
          <p:nvPr>
            <p:ph type="ftr" sz="quarter" idx="11"/>
          </p:nvPr>
        </p:nvSpPr>
        <p:spPr/>
        <p:txBody>
          <a:bodyPr/>
          <a:lstStyle>
            <a:lvl1pPr>
              <a:defRPr/>
            </a:lvl1pPr>
          </a:lstStyle>
          <a:p>
            <a:endParaRPr lang="es-ES"/>
          </a:p>
        </p:txBody>
      </p:sp>
      <p:sp>
        <p:nvSpPr>
          <p:cNvPr id="7" name="Slide Number Placeholder 6"/>
          <p:cNvSpPr>
            <a:spLocks noGrp="1"/>
          </p:cNvSpPr>
          <p:nvPr>
            <p:ph type="sldNum" sz="quarter" idx="12"/>
          </p:nvPr>
        </p:nvSpPr>
        <p:spPr/>
        <p:txBody>
          <a:bodyPr/>
          <a:lstStyle>
            <a:lvl1pPr>
              <a:defRPr smtClean="0"/>
            </a:lvl1pPr>
          </a:lstStyle>
          <a:p>
            <a:fld id="{7B0AB4DB-FDE7-0C4D-A140-95502136DDF8}" type="slidenum">
              <a:rPr lang="es-ES"/>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4"/>
          <p:cNvSpPr>
            <a:spLocks noGrp="1"/>
          </p:cNvSpPr>
          <p:nvPr>
            <p:ph type="dt" sz="half" idx="10"/>
          </p:nvPr>
        </p:nvSpPr>
        <p:spPr/>
        <p:txBody>
          <a:bodyPr/>
          <a:lstStyle>
            <a:lvl1pPr>
              <a:defRPr/>
            </a:lvl1pPr>
          </a:lstStyle>
          <a:p>
            <a:endParaRPr lang="es-ES"/>
          </a:p>
        </p:txBody>
      </p:sp>
      <p:sp>
        <p:nvSpPr>
          <p:cNvPr id="6" name="Footer Placeholder 5"/>
          <p:cNvSpPr>
            <a:spLocks noGrp="1"/>
          </p:cNvSpPr>
          <p:nvPr>
            <p:ph type="ftr" sz="quarter" idx="11"/>
          </p:nvPr>
        </p:nvSpPr>
        <p:spPr/>
        <p:txBody>
          <a:bodyPr/>
          <a:lstStyle>
            <a:lvl1pPr>
              <a:defRPr/>
            </a:lvl1pPr>
          </a:lstStyle>
          <a:p>
            <a:endParaRPr lang="es-ES"/>
          </a:p>
        </p:txBody>
      </p:sp>
      <p:sp>
        <p:nvSpPr>
          <p:cNvPr id="7" name="Slide Number Placeholder 6"/>
          <p:cNvSpPr>
            <a:spLocks noGrp="1"/>
          </p:cNvSpPr>
          <p:nvPr>
            <p:ph type="sldNum" sz="quarter" idx="12"/>
          </p:nvPr>
        </p:nvSpPr>
        <p:spPr/>
        <p:txBody>
          <a:bodyPr/>
          <a:lstStyle>
            <a:lvl1pPr>
              <a:defRPr smtClean="0"/>
            </a:lvl1pPr>
          </a:lstStyle>
          <a:p>
            <a:fld id="{ABAD0E12-8DE2-D845-965C-8A93A6E85717}" type="slidenum">
              <a:rPr lang="es-ES"/>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25AC24A7-A73D-9F4F-9DFB-872BF15C39DE}" type="slidenum">
              <a:rPr lang="es-ES"/>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ヒラギノ角ゴ Pro W3" charset="-128"/>
        </a:defRPr>
      </a:lvl2pPr>
      <a:lvl3pPr marL="1143000" indent="-228600" algn="l" rtl="0" fontAlgn="base">
        <a:spcBef>
          <a:spcPct val="20000"/>
        </a:spcBef>
        <a:spcAft>
          <a:spcPct val="0"/>
        </a:spcAft>
        <a:buChar char="•"/>
        <a:defRPr sz="2400">
          <a:solidFill>
            <a:schemeClr val="tx1"/>
          </a:solidFill>
          <a:latin typeface="+mn-lt"/>
          <a:ea typeface="ヒラギノ角ゴ Pro W3" charset="-128"/>
        </a:defRPr>
      </a:lvl3pPr>
      <a:lvl4pPr marL="1600200" indent="-228600" algn="l" rtl="0" fontAlgn="base">
        <a:spcBef>
          <a:spcPct val="20000"/>
        </a:spcBef>
        <a:spcAft>
          <a:spcPct val="0"/>
        </a:spcAft>
        <a:buChar char="–"/>
        <a:defRPr sz="2000">
          <a:solidFill>
            <a:schemeClr val="tx1"/>
          </a:solidFill>
          <a:latin typeface="+mn-lt"/>
          <a:ea typeface="ヒラギノ角ゴ Pro W3" charset="-128"/>
        </a:defRPr>
      </a:lvl4pPr>
      <a:lvl5pPr marL="2057400" indent="-228600" algn="l" rtl="0" fontAlgn="base">
        <a:spcBef>
          <a:spcPct val="20000"/>
        </a:spcBef>
        <a:spcAft>
          <a:spcPct val="0"/>
        </a:spcAft>
        <a:buChar char="»"/>
        <a:defRPr sz="2000">
          <a:solidFill>
            <a:schemeClr val="tx1"/>
          </a:solidFill>
          <a:latin typeface="+mn-lt"/>
          <a:ea typeface="ヒラギノ角ゴ Pro W3" charset="-128"/>
        </a:defRPr>
      </a:lvl5pPr>
      <a:lvl6pPr marL="2514600" indent="-228600" algn="l" rtl="0" fontAlgn="base">
        <a:spcBef>
          <a:spcPct val="20000"/>
        </a:spcBef>
        <a:spcAft>
          <a:spcPct val="0"/>
        </a:spcAft>
        <a:buChar char="»"/>
        <a:defRPr sz="2000">
          <a:solidFill>
            <a:schemeClr val="tx1"/>
          </a:solidFill>
          <a:latin typeface="+mn-lt"/>
          <a:ea typeface="ヒラギノ角ゴ Pro W3" charset="-128"/>
        </a:defRPr>
      </a:lvl6pPr>
      <a:lvl7pPr marL="2971800" indent="-228600" algn="l" rtl="0" fontAlgn="base">
        <a:spcBef>
          <a:spcPct val="20000"/>
        </a:spcBef>
        <a:spcAft>
          <a:spcPct val="0"/>
        </a:spcAft>
        <a:buChar char="»"/>
        <a:defRPr sz="2000">
          <a:solidFill>
            <a:schemeClr val="tx1"/>
          </a:solidFill>
          <a:latin typeface="+mn-lt"/>
          <a:ea typeface="ヒラギノ角ゴ Pro W3" charset="-128"/>
        </a:defRPr>
      </a:lvl7pPr>
      <a:lvl8pPr marL="3429000" indent="-228600" algn="l" rtl="0" fontAlgn="base">
        <a:spcBef>
          <a:spcPct val="20000"/>
        </a:spcBef>
        <a:spcAft>
          <a:spcPct val="0"/>
        </a:spcAft>
        <a:buChar char="»"/>
        <a:defRPr sz="2000">
          <a:solidFill>
            <a:schemeClr val="tx1"/>
          </a:solidFill>
          <a:latin typeface="+mn-lt"/>
          <a:ea typeface="ヒラギノ角ゴ Pro W3" charset="-128"/>
        </a:defRPr>
      </a:lvl8pPr>
      <a:lvl9pPr marL="3886200" indent="-228600" algn="l" rtl="0" fontAlgn="base">
        <a:spcBef>
          <a:spcPct val="20000"/>
        </a:spcBef>
        <a:spcAft>
          <a:spcPct val="0"/>
        </a:spcAft>
        <a:buChar char="»"/>
        <a:defRPr sz="2000">
          <a:solidFill>
            <a:schemeClr val="tx1"/>
          </a:solidFill>
          <a:latin typeface="+mn-lt"/>
          <a:ea typeface="ヒラギノ角ゴ Pro W3"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4.png"/><Relationship Id="rId7"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p:txBody>
          <a:bodyPr/>
          <a:lstStyle/>
          <a:p>
            <a:endParaRPr lang="en-US"/>
          </a:p>
        </p:txBody>
      </p:sp>
      <p:sp>
        <p:nvSpPr>
          <p:cNvPr id="7" name="AutoShape 5"/>
          <p:cNvSpPr>
            <a:spLocks noGrp="1" noChangeArrowheads="1"/>
          </p:cNvSpPr>
          <p:nvPr>
            <p:ph type="ctrTitle"/>
          </p:nvPr>
        </p:nvSpPr>
        <p:spPr bwMode="auto">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3200" kern="1200" dirty="0" smtClean="0">
                <a:solidFill>
                  <a:schemeClr val="tx1"/>
                </a:solidFill>
              </a:rPr>
              <a:t>Factores de Riesgo y Confusión</a:t>
            </a:r>
            <a:endParaRPr lang="es-ES" sz="3200" kern="1200" dirty="0">
              <a:solidFill>
                <a:schemeClr val="tx1"/>
              </a:solidFill>
            </a:endParaRPr>
          </a:p>
        </p:txBody>
      </p:sp>
      <p:grpSp>
        <p:nvGrpSpPr>
          <p:cNvPr id="4" name="5 Grupo"/>
          <p:cNvGrpSpPr/>
          <p:nvPr/>
        </p:nvGrpSpPr>
        <p:grpSpPr>
          <a:xfrm>
            <a:off x="179512" y="5517232"/>
            <a:ext cx="2571721" cy="1249706"/>
            <a:chOff x="128071" y="119472"/>
            <a:chExt cx="2571721" cy="1249706"/>
          </a:xfrm>
        </p:grpSpPr>
        <p:pic>
          <p:nvPicPr>
            <p:cNvPr id="5" name="4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6" name="5 CuadroTexto"/>
            <p:cNvSpPr txBox="1"/>
            <p:nvPr/>
          </p:nvSpPr>
          <p:spPr>
            <a:xfrm>
              <a:off x="128071" y="938291"/>
              <a:ext cx="2571721" cy="430887"/>
            </a:xfrm>
            <a:prstGeom prst="rect">
              <a:avLst/>
            </a:prstGeom>
            <a:noFill/>
          </p:spPr>
          <p:txBody>
            <a:bodyPr wrap="square" rtlCol="0">
              <a:spAutoFit/>
            </a:bodyPr>
            <a:ls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457200" rtl="0" eaLnBrk="1" latinLnBrk="0" hangingPunct="1">
                <a:defRPr kern="1200">
                  <a:solidFill>
                    <a:schemeClr val="tx1"/>
                  </a:solidFill>
                  <a:latin typeface="Arial" charset="0"/>
                  <a:ea typeface="+mn-ea"/>
                  <a:cs typeface="+mn-cs"/>
                </a:defRPr>
              </a:lvl6pPr>
              <a:lvl7pPr marL="2743200" algn="l" defTabSz="457200" rtl="0" eaLnBrk="1" latinLnBrk="0" hangingPunct="1">
                <a:defRPr kern="1200">
                  <a:solidFill>
                    <a:schemeClr val="tx1"/>
                  </a:solidFill>
                  <a:latin typeface="Arial" charset="0"/>
                  <a:ea typeface="+mn-ea"/>
                  <a:cs typeface="+mn-cs"/>
                </a:defRPr>
              </a:lvl7pPr>
              <a:lvl8pPr marL="3200400" algn="l" defTabSz="457200" rtl="0" eaLnBrk="1" latinLnBrk="0" hangingPunct="1">
                <a:defRPr kern="1200">
                  <a:solidFill>
                    <a:schemeClr val="tx1"/>
                  </a:solidFill>
                  <a:latin typeface="Arial" charset="0"/>
                  <a:ea typeface="+mn-ea"/>
                  <a:cs typeface="+mn-cs"/>
                </a:defRPr>
              </a:lvl8pPr>
              <a:lvl9pPr marL="3657600" algn="l" defTabSz="457200" rtl="0" eaLnBrk="1" latinLnBrk="0" hangingPunct="1">
                <a:defRPr kern="1200">
                  <a:solidFill>
                    <a:schemeClr val="tx1"/>
                  </a:solidFill>
                  <a:latin typeface="Arial" charset="0"/>
                  <a:ea typeface="+mn-ea"/>
                  <a:cs typeface="+mn-cs"/>
                </a:defRPr>
              </a:lvl9p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2"/>
          <a:srcRect/>
          <a:stretch>
            <a:fillRect/>
          </a:stretch>
        </p:blipFill>
        <p:spPr bwMode="auto">
          <a:xfrm>
            <a:off x="395288" y="4127500"/>
            <a:ext cx="3887787" cy="1892300"/>
          </a:xfrm>
          <a:prstGeom prst="rect">
            <a:avLst/>
          </a:prstGeom>
          <a:noFill/>
          <a:ln w="9525">
            <a:noFill/>
            <a:miter lim="800000"/>
            <a:headEnd/>
            <a:tailEnd/>
          </a:ln>
          <a:effectLst/>
        </p:spPr>
      </p:pic>
      <p:pic>
        <p:nvPicPr>
          <p:cNvPr id="10244" name="Picture 4"/>
          <p:cNvPicPr>
            <a:picLocks noChangeAspect="1" noChangeArrowheads="1"/>
          </p:cNvPicPr>
          <p:nvPr/>
        </p:nvPicPr>
        <p:blipFill>
          <a:blip r:embed="rId3"/>
          <a:srcRect/>
          <a:stretch>
            <a:fillRect/>
          </a:stretch>
        </p:blipFill>
        <p:spPr bwMode="auto">
          <a:xfrm>
            <a:off x="539750" y="2327275"/>
            <a:ext cx="3457575" cy="1476375"/>
          </a:xfrm>
          <a:prstGeom prst="rect">
            <a:avLst/>
          </a:prstGeom>
          <a:noFill/>
          <a:ln w="9525">
            <a:noFill/>
            <a:miter lim="800000"/>
            <a:headEnd/>
            <a:tailEnd/>
          </a:ln>
          <a:effectLst/>
        </p:spPr>
      </p:pic>
      <p:sp>
        <p:nvSpPr>
          <p:cNvPr id="10245" name="AutoShape 5"/>
          <p:cNvSpPr>
            <a:spLocks noChangeArrowheads="1"/>
          </p:cNvSpPr>
          <p:nvPr/>
        </p:nvSpPr>
        <p:spPr bwMode="auto">
          <a:xfrm>
            <a:off x="684213" y="1679575"/>
            <a:ext cx="3167062" cy="431800"/>
          </a:xfrm>
          <a:prstGeom prst="downArrowCallout">
            <a:avLst>
              <a:gd name="adj1" fmla="val 183364"/>
              <a:gd name="adj2" fmla="val 183364"/>
              <a:gd name="adj3" fmla="val 16667"/>
              <a:gd name="adj4" fmla="val 66667"/>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lgn="ctr">
              <a:defRPr/>
            </a:pPr>
            <a:r>
              <a:rPr lang="es-ES" sz="1600">
                <a:solidFill>
                  <a:schemeClr val="tx1"/>
                </a:solidFill>
              </a:rPr>
              <a:t>ALCOHOL</a:t>
            </a:r>
          </a:p>
        </p:txBody>
      </p:sp>
      <p:pic>
        <p:nvPicPr>
          <p:cNvPr id="10246" name="Picture 6"/>
          <p:cNvPicPr>
            <a:picLocks noChangeAspect="1" noChangeArrowheads="1"/>
          </p:cNvPicPr>
          <p:nvPr/>
        </p:nvPicPr>
        <p:blipFill>
          <a:blip r:embed="rId4"/>
          <a:srcRect/>
          <a:stretch>
            <a:fillRect/>
          </a:stretch>
        </p:blipFill>
        <p:spPr bwMode="auto">
          <a:xfrm>
            <a:off x="5148263" y="2400300"/>
            <a:ext cx="3343275" cy="1416050"/>
          </a:xfrm>
          <a:prstGeom prst="rect">
            <a:avLst/>
          </a:prstGeom>
          <a:noFill/>
          <a:ln w="9525">
            <a:noFill/>
            <a:miter lim="800000"/>
            <a:headEnd/>
            <a:tailEnd/>
          </a:ln>
          <a:effectLst/>
        </p:spPr>
      </p:pic>
      <p:pic>
        <p:nvPicPr>
          <p:cNvPr id="10247" name="Picture 7"/>
          <p:cNvPicPr>
            <a:picLocks noChangeAspect="1" noChangeArrowheads="1"/>
          </p:cNvPicPr>
          <p:nvPr/>
        </p:nvPicPr>
        <p:blipFill>
          <a:blip r:embed="rId5"/>
          <a:srcRect/>
          <a:stretch>
            <a:fillRect/>
          </a:stretch>
        </p:blipFill>
        <p:spPr bwMode="auto">
          <a:xfrm>
            <a:off x="5003800" y="4200525"/>
            <a:ext cx="3644900" cy="1773237"/>
          </a:xfrm>
          <a:prstGeom prst="rect">
            <a:avLst/>
          </a:prstGeom>
          <a:noFill/>
          <a:ln w="9525">
            <a:noFill/>
            <a:miter lim="800000"/>
            <a:headEnd/>
            <a:tailEnd/>
          </a:ln>
          <a:effectLst/>
        </p:spPr>
      </p:pic>
      <p:sp>
        <p:nvSpPr>
          <p:cNvPr id="10248" name="AutoShape 8"/>
          <p:cNvSpPr>
            <a:spLocks noChangeArrowheads="1"/>
          </p:cNvSpPr>
          <p:nvPr/>
        </p:nvSpPr>
        <p:spPr bwMode="auto">
          <a:xfrm>
            <a:off x="5219700" y="1679575"/>
            <a:ext cx="3167063" cy="431800"/>
          </a:xfrm>
          <a:prstGeom prst="downArrowCallout">
            <a:avLst>
              <a:gd name="adj1" fmla="val 183364"/>
              <a:gd name="adj2" fmla="val 183364"/>
              <a:gd name="adj3" fmla="val 16667"/>
              <a:gd name="adj4" fmla="val 66667"/>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lgn="ctr">
              <a:defRPr/>
            </a:pPr>
            <a:r>
              <a:rPr lang="es-ES" sz="1600">
                <a:solidFill>
                  <a:schemeClr val="tx1"/>
                </a:solidFill>
              </a:rPr>
              <a:t>TABACO</a:t>
            </a:r>
          </a:p>
        </p:txBody>
      </p:sp>
      <p:sp>
        <p:nvSpPr>
          <p:cNvPr id="11" name="AutoShape 5"/>
          <p:cNvSpPr txBox="1">
            <a:spLocks noGrp="1" noChangeArrowheads="1"/>
          </p:cNvSpPr>
          <p:nvPr>
            <p:ph type="title"/>
          </p:nvPr>
        </p:nvSpPr>
        <p:spPr bwMode="auto">
          <a:xfrm>
            <a:off x="827584" y="274638"/>
            <a:ext cx="7859216" cy="1143000"/>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lvl="0">
              <a:defRPr/>
            </a:pPr>
            <a:r>
              <a:rPr lang="es-ES" sz="1600" kern="1200" dirty="0" smtClean="0">
                <a:solidFill>
                  <a:schemeClr val="tx1"/>
                </a:solidFill>
              </a:rPr>
              <a:t>Factores de confusión. Ejemplo con SPSS. </a:t>
            </a:r>
            <a:br>
              <a:rPr lang="es-ES" sz="1600" kern="1200" dirty="0" smtClean="0">
                <a:solidFill>
                  <a:schemeClr val="tx1"/>
                </a:solidFill>
              </a:rPr>
            </a:br>
            <a:r>
              <a:rPr lang="es-ES" sz="1600" kern="1200" dirty="0" smtClean="0">
                <a:solidFill>
                  <a:schemeClr val="tx1"/>
                </a:solidFill>
              </a:rPr>
              <a:t>Como sucede en este ejemplo, puede ocurrir que el Alcohol y el Tabaco sean factores de riesgo para EPOC. Uno de ellos puede actuar como factor de confusión. </a:t>
            </a:r>
            <a:endParaRPr lang="es-ES" sz="1600" kern="1200" dirty="0">
              <a:solidFill>
                <a:schemeClr val="tx1"/>
              </a:solidFill>
            </a:endParaRPr>
          </a:p>
        </p:txBody>
      </p:sp>
      <p:sp>
        <p:nvSpPr>
          <p:cNvPr id="9" name="8 Rectángulo"/>
          <p:cNvSpPr/>
          <p:nvPr/>
        </p:nvSpPr>
        <p:spPr>
          <a:xfrm>
            <a:off x="2000232" y="4714884"/>
            <a:ext cx="2214578" cy="214314"/>
          </a:xfrm>
          <a:prstGeom prst="rect">
            <a:avLst/>
          </a:prstGeom>
          <a:noFill/>
          <a:ln w="38100">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0" name="9 Rectángulo"/>
          <p:cNvSpPr/>
          <p:nvPr/>
        </p:nvSpPr>
        <p:spPr>
          <a:xfrm>
            <a:off x="6429388" y="4786322"/>
            <a:ext cx="2214578" cy="214314"/>
          </a:xfrm>
          <a:prstGeom prst="rect">
            <a:avLst/>
          </a:prstGeom>
          <a:noFill/>
          <a:ln w="38100">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2" name="4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4"/>
          <p:cNvPicPr>
            <a:picLocks noChangeAspect="1" noChangeArrowheads="1"/>
          </p:cNvPicPr>
          <p:nvPr/>
        </p:nvPicPr>
        <p:blipFill>
          <a:blip r:embed="rId2"/>
          <a:srcRect l="20078" t="22151" r="41524" b="26448"/>
          <a:stretch>
            <a:fillRect/>
          </a:stretch>
        </p:blipFill>
        <p:spPr bwMode="auto">
          <a:xfrm>
            <a:off x="323850" y="1196975"/>
            <a:ext cx="4171950" cy="4746625"/>
          </a:xfrm>
          <a:prstGeom prst="rect">
            <a:avLst/>
          </a:prstGeom>
          <a:noFill/>
          <a:ln w="9525">
            <a:noFill/>
            <a:miter lim="800000"/>
            <a:headEnd/>
            <a:tailEnd/>
          </a:ln>
          <a:effectLst/>
        </p:spPr>
      </p:pic>
      <p:sp>
        <p:nvSpPr>
          <p:cNvPr id="9223" name="AutoShape 7"/>
          <p:cNvSpPr>
            <a:spLocks noChangeArrowheads="1"/>
          </p:cNvSpPr>
          <p:nvPr/>
        </p:nvSpPr>
        <p:spPr bwMode="auto">
          <a:xfrm>
            <a:off x="250824" y="1700212"/>
            <a:ext cx="2308225" cy="504651"/>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smtClean="0">
                <a:solidFill>
                  <a:schemeClr val="accent6">
                    <a:lumMod val="50000"/>
                  </a:schemeClr>
                </a:solidFill>
              </a:rPr>
              <a:t>Hacer </a:t>
            </a:r>
            <a:r>
              <a:rPr lang="es-ES" sz="1600" dirty="0" err="1" smtClean="0">
                <a:solidFill>
                  <a:schemeClr val="accent6">
                    <a:lumMod val="50000"/>
                  </a:schemeClr>
                </a:solidFill>
              </a:rPr>
              <a:t>click</a:t>
            </a:r>
            <a:r>
              <a:rPr lang="es-ES" sz="1600" dirty="0" smtClean="0">
                <a:solidFill>
                  <a:schemeClr val="accent6">
                    <a:lumMod val="50000"/>
                  </a:schemeClr>
                </a:solidFill>
              </a:rPr>
              <a:t> en </a:t>
            </a:r>
            <a:r>
              <a:rPr lang="es-ES" sz="1600" dirty="0">
                <a:solidFill>
                  <a:schemeClr val="accent6">
                    <a:lumMod val="50000"/>
                  </a:schemeClr>
                </a:solidFill>
              </a:rPr>
              <a:t>Analizar</a:t>
            </a:r>
          </a:p>
        </p:txBody>
      </p:sp>
      <p:grpSp>
        <p:nvGrpSpPr>
          <p:cNvPr id="26" name="Group 25"/>
          <p:cNvGrpSpPr/>
          <p:nvPr/>
        </p:nvGrpSpPr>
        <p:grpSpPr>
          <a:xfrm>
            <a:off x="250825" y="1393825"/>
            <a:ext cx="4129087" cy="4321175"/>
            <a:chOff x="250825" y="1393825"/>
            <a:chExt cx="4129087" cy="4321175"/>
          </a:xfrm>
        </p:grpSpPr>
        <p:pic>
          <p:nvPicPr>
            <p:cNvPr id="22" name="Picture 5"/>
            <p:cNvPicPr>
              <a:picLocks noChangeAspect="1" noChangeArrowheads="1"/>
            </p:cNvPicPr>
            <p:nvPr/>
          </p:nvPicPr>
          <p:blipFill>
            <a:blip r:embed="rId3"/>
            <a:srcRect l="41379" t="24348" r="42709" b="28448"/>
            <a:stretch>
              <a:fillRect/>
            </a:stretch>
          </p:blipFill>
          <p:spPr bwMode="auto">
            <a:xfrm>
              <a:off x="2559050" y="1393825"/>
              <a:ext cx="1820862" cy="4321175"/>
            </a:xfrm>
            <a:prstGeom prst="rect">
              <a:avLst/>
            </a:prstGeom>
            <a:noFill/>
            <a:ln w="9525">
              <a:noFill/>
              <a:miter lim="800000"/>
              <a:headEnd/>
              <a:tailEnd/>
            </a:ln>
            <a:effectLst/>
          </p:spPr>
        </p:pic>
        <p:sp>
          <p:nvSpPr>
            <p:cNvPr id="9224" name="AutoShape 8"/>
            <p:cNvSpPr>
              <a:spLocks noChangeArrowheads="1"/>
            </p:cNvSpPr>
            <p:nvPr/>
          </p:nvSpPr>
          <p:spPr bwMode="auto">
            <a:xfrm>
              <a:off x="250825" y="2636838"/>
              <a:ext cx="1944688" cy="56356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a:solidFill>
                    <a:schemeClr val="accent6">
                      <a:lumMod val="50000"/>
                    </a:schemeClr>
                  </a:solidFill>
                </a:rPr>
                <a:t>…en Estadísticos descriptivos</a:t>
              </a:r>
            </a:p>
          </p:txBody>
        </p:sp>
      </p:grpSp>
      <p:grpSp>
        <p:nvGrpSpPr>
          <p:cNvPr id="27" name="Group 26"/>
          <p:cNvGrpSpPr/>
          <p:nvPr/>
        </p:nvGrpSpPr>
        <p:grpSpPr>
          <a:xfrm>
            <a:off x="250825" y="1609725"/>
            <a:ext cx="5692775" cy="2581274"/>
            <a:chOff x="250825" y="1609725"/>
            <a:chExt cx="5692775" cy="2581274"/>
          </a:xfrm>
        </p:grpSpPr>
        <p:pic>
          <p:nvPicPr>
            <p:cNvPr id="24" name="Picture 6"/>
            <p:cNvPicPr>
              <a:picLocks noChangeAspect="1" noChangeArrowheads="1"/>
            </p:cNvPicPr>
            <p:nvPr/>
          </p:nvPicPr>
          <p:blipFill>
            <a:blip r:embed="rId3"/>
            <a:srcRect l="57890" t="26579" r="27943" b="57193"/>
            <a:stretch>
              <a:fillRect/>
            </a:stretch>
          </p:blipFill>
          <p:spPr bwMode="auto">
            <a:xfrm>
              <a:off x="4359275" y="1609725"/>
              <a:ext cx="1584325" cy="1452562"/>
            </a:xfrm>
            <a:prstGeom prst="rect">
              <a:avLst/>
            </a:prstGeom>
            <a:noFill/>
            <a:ln w="9525">
              <a:noFill/>
              <a:miter lim="800000"/>
              <a:headEnd/>
              <a:tailEnd/>
            </a:ln>
            <a:effectLst/>
          </p:spPr>
        </p:pic>
        <p:sp>
          <p:nvSpPr>
            <p:cNvPr id="9225" name="AutoShape 9"/>
            <p:cNvSpPr>
              <a:spLocks noChangeArrowheads="1"/>
            </p:cNvSpPr>
            <p:nvPr/>
          </p:nvSpPr>
          <p:spPr bwMode="auto">
            <a:xfrm>
              <a:off x="250825" y="3573462"/>
              <a:ext cx="1944688" cy="617537"/>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a:solidFill>
                    <a:schemeClr val="accent6">
                      <a:lumMod val="50000"/>
                    </a:schemeClr>
                  </a:solidFill>
                </a:rPr>
                <a:t>…en Tablas de contingencia</a:t>
              </a:r>
            </a:p>
          </p:txBody>
        </p:sp>
      </p:grpSp>
      <p:sp>
        <p:nvSpPr>
          <p:cNvPr id="23" name="AutoShape 5"/>
          <p:cNvSpPr txBox="1">
            <a:spLocks noGrp="1" noChangeArrowheads="1"/>
          </p:cNvSpPr>
          <p:nvPr>
            <p:ph type="title"/>
          </p:nvPr>
        </p:nvSpPr>
        <p:spPr bwMode="auto">
          <a:xfrm>
            <a:off x="899592" y="76200"/>
            <a:ext cx="7787208" cy="914400"/>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lvl="0">
              <a:defRPr/>
            </a:pPr>
            <a:r>
              <a:rPr lang="es-ES" sz="2400" kern="1200" dirty="0" smtClean="0">
                <a:solidFill>
                  <a:schemeClr val="tx1"/>
                </a:solidFill>
              </a:rPr>
              <a:t>Factor de confusión. Análisis por estratos con SPSS para evitar el factor de confusión</a:t>
            </a:r>
            <a:endParaRPr lang="es-ES" sz="2400" kern="1200" dirty="0">
              <a:solidFill>
                <a:schemeClr val="tx1"/>
              </a:solidFill>
            </a:endParaRPr>
          </a:p>
        </p:txBody>
      </p:sp>
      <p:pic>
        <p:nvPicPr>
          <p:cNvPr id="11"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5"/>
          <p:cNvPicPr>
            <a:picLocks noChangeAspect="1" noChangeArrowheads="1"/>
          </p:cNvPicPr>
          <p:nvPr/>
        </p:nvPicPr>
        <p:blipFill>
          <a:blip r:embed="rId2"/>
          <a:srcRect l="32487" t="27766" r="23230" b="32356"/>
          <a:stretch>
            <a:fillRect/>
          </a:stretch>
        </p:blipFill>
        <p:spPr bwMode="auto">
          <a:xfrm>
            <a:off x="4648200" y="2057400"/>
            <a:ext cx="4125343" cy="2971800"/>
          </a:xfrm>
          <a:prstGeom prst="rect">
            <a:avLst/>
          </a:prstGeom>
          <a:noFill/>
          <a:ln w="9525">
            <a:noFill/>
            <a:miter lim="800000"/>
            <a:headEnd/>
            <a:tailEnd/>
          </a:ln>
          <a:effectLst/>
        </p:spPr>
      </p:pic>
      <p:pic>
        <p:nvPicPr>
          <p:cNvPr id="21" name="Picture 4"/>
          <p:cNvPicPr>
            <a:picLocks noChangeAspect="1" noChangeArrowheads="1"/>
          </p:cNvPicPr>
          <p:nvPr/>
        </p:nvPicPr>
        <p:blipFill>
          <a:blip r:embed="rId3"/>
          <a:srcRect l="20078" t="22151" r="41524" b="26448"/>
          <a:stretch>
            <a:fillRect/>
          </a:stretch>
        </p:blipFill>
        <p:spPr bwMode="auto">
          <a:xfrm>
            <a:off x="323850" y="1196975"/>
            <a:ext cx="4171950" cy="4746625"/>
          </a:xfrm>
          <a:prstGeom prst="rect">
            <a:avLst/>
          </a:prstGeom>
          <a:noFill/>
          <a:ln w="9525">
            <a:noFill/>
            <a:miter lim="800000"/>
            <a:headEnd/>
            <a:tailEnd/>
          </a:ln>
          <a:effectLst/>
        </p:spPr>
      </p:pic>
      <p:grpSp>
        <p:nvGrpSpPr>
          <p:cNvPr id="18" name="Group 17"/>
          <p:cNvGrpSpPr/>
          <p:nvPr/>
        </p:nvGrpSpPr>
        <p:grpSpPr>
          <a:xfrm>
            <a:off x="6400800" y="1143000"/>
            <a:ext cx="2362200" cy="1344613"/>
            <a:chOff x="6400800" y="1143000"/>
            <a:chExt cx="2362200" cy="1344613"/>
          </a:xfrm>
        </p:grpSpPr>
        <p:sp>
          <p:nvSpPr>
            <p:cNvPr id="9228" name="AutoShape 12"/>
            <p:cNvSpPr>
              <a:spLocks noChangeArrowheads="1"/>
            </p:cNvSpPr>
            <p:nvPr/>
          </p:nvSpPr>
          <p:spPr bwMode="auto">
            <a:xfrm>
              <a:off x="6400800" y="1143000"/>
              <a:ext cx="2362200" cy="841375"/>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a:solidFill>
                    <a:schemeClr val="accent6">
                      <a:lumMod val="50000"/>
                    </a:schemeClr>
                  </a:solidFill>
                </a:rPr>
                <a:t>Introducir aquí el/los factores de riesgo, por ejemplo el alcohol</a:t>
              </a:r>
            </a:p>
          </p:txBody>
        </p:sp>
        <p:sp>
          <p:nvSpPr>
            <p:cNvPr id="9229" name="Line 13"/>
            <p:cNvSpPr>
              <a:spLocks noChangeShapeType="1"/>
            </p:cNvSpPr>
            <p:nvPr/>
          </p:nvSpPr>
          <p:spPr bwMode="auto">
            <a:xfrm flipH="1">
              <a:off x="7397750" y="1984375"/>
              <a:ext cx="73025"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grpSp>
      <p:grpSp>
        <p:nvGrpSpPr>
          <p:cNvPr id="25" name="Group 24"/>
          <p:cNvGrpSpPr/>
          <p:nvPr/>
        </p:nvGrpSpPr>
        <p:grpSpPr>
          <a:xfrm>
            <a:off x="3352801" y="2438400"/>
            <a:ext cx="3092449" cy="1190625"/>
            <a:chOff x="3352801" y="2438400"/>
            <a:chExt cx="3092449" cy="1190625"/>
          </a:xfrm>
        </p:grpSpPr>
        <p:sp>
          <p:nvSpPr>
            <p:cNvPr id="9232" name="AutoShape 16"/>
            <p:cNvSpPr>
              <a:spLocks noChangeArrowheads="1"/>
            </p:cNvSpPr>
            <p:nvPr/>
          </p:nvSpPr>
          <p:spPr bwMode="auto">
            <a:xfrm>
              <a:off x="3352801" y="2438400"/>
              <a:ext cx="2514600" cy="1190625"/>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Introducir aquí la variable de enfermedad, por ejemplo padecer EPOC (Bronquitis crónica)</a:t>
              </a:r>
            </a:p>
          </p:txBody>
        </p:sp>
        <p:sp>
          <p:nvSpPr>
            <p:cNvPr id="9233" name="Line 17"/>
            <p:cNvSpPr>
              <a:spLocks noChangeShapeType="1"/>
            </p:cNvSpPr>
            <p:nvPr/>
          </p:nvSpPr>
          <p:spPr bwMode="auto">
            <a:xfrm flipV="1">
              <a:off x="5940425" y="3124200"/>
              <a:ext cx="504825" cy="0"/>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grpSp>
      <p:grpSp>
        <p:nvGrpSpPr>
          <p:cNvPr id="19" name="Group 18"/>
          <p:cNvGrpSpPr/>
          <p:nvPr/>
        </p:nvGrpSpPr>
        <p:grpSpPr>
          <a:xfrm>
            <a:off x="6096000" y="4114800"/>
            <a:ext cx="2667000" cy="1219199"/>
            <a:chOff x="6096000" y="4114800"/>
            <a:chExt cx="2667000" cy="1219199"/>
          </a:xfrm>
        </p:grpSpPr>
        <p:sp>
          <p:nvSpPr>
            <p:cNvPr id="9235" name="AutoShape 19"/>
            <p:cNvSpPr>
              <a:spLocks noChangeArrowheads="1"/>
            </p:cNvSpPr>
            <p:nvPr/>
          </p:nvSpPr>
          <p:spPr bwMode="auto">
            <a:xfrm>
              <a:off x="6096000" y="4473574"/>
              <a:ext cx="2667000" cy="860425"/>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a:solidFill>
                    <a:schemeClr val="accent6">
                      <a:lumMod val="50000"/>
                    </a:schemeClr>
                  </a:solidFill>
                </a:rPr>
                <a:t>Introducir aquí el posible factor de confusión por el que se quiere estratificar</a:t>
              </a:r>
            </a:p>
          </p:txBody>
        </p:sp>
        <p:sp>
          <p:nvSpPr>
            <p:cNvPr id="9236" name="Line 20"/>
            <p:cNvSpPr>
              <a:spLocks noChangeShapeType="1"/>
            </p:cNvSpPr>
            <p:nvPr/>
          </p:nvSpPr>
          <p:spPr bwMode="auto">
            <a:xfrm flipH="1" flipV="1">
              <a:off x="7239000" y="4114800"/>
              <a:ext cx="0" cy="215900"/>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grpSp>
      <p:sp>
        <p:nvSpPr>
          <p:cNvPr id="23" name="AutoShape 5"/>
          <p:cNvSpPr txBox="1">
            <a:spLocks noGrp="1" noChangeArrowheads="1"/>
          </p:cNvSpPr>
          <p:nvPr>
            <p:ph type="title"/>
          </p:nvPr>
        </p:nvSpPr>
        <p:spPr bwMode="auto">
          <a:xfrm>
            <a:off x="899592" y="76200"/>
            <a:ext cx="7787208" cy="914400"/>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lvl="0">
              <a:defRPr/>
            </a:pPr>
            <a:r>
              <a:rPr lang="es-ES" sz="2400" kern="1200" dirty="0" smtClean="0">
                <a:solidFill>
                  <a:schemeClr val="tx1"/>
                </a:solidFill>
              </a:rPr>
              <a:t>Factor de confusión. Análisis por estratos con SPSS para evitar el factor de confusión</a:t>
            </a:r>
            <a:endParaRPr lang="es-ES" sz="2400" kern="1200" dirty="0">
              <a:solidFill>
                <a:schemeClr val="tx1"/>
              </a:solidFill>
            </a:endParaRPr>
          </a:p>
        </p:txBody>
      </p:sp>
      <p:sp>
        <p:nvSpPr>
          <p:cNvPr id="20" name="AutoShape 21"/>
          <p:cNvSpPr>
            <a:spLocks noChangeArrowheads="1"/>
          </p:cNvSpPr>
          <p:nvPr/>
        </p:nvSpPr>
        <p:spPr bwMode="auto">
          <a:xfrm>
            <a:off x="6858000" y="2895600"/>
            <a:ext cx="1676400" cy="60960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smtClean="0">
                <a:solidFill>
                  <a:schemeClr val="accent6">
                    <a:lumMod val="50000"/>
                  </a:schemeClr>
                </a:solidFill>
              </a:rPr>
              <a:t>Hacer </a:t>
            </a:r>
            <a:r>
              <a:rPr lang="es-ES" sz="1600" dirty="0" err="1" smtClean="0">
                <a:solidFill>
                  <a:schemeClr val="accent6">
                    <a:lumMod val="50000"/>
                  </a:schemeClr>
                </a:solidFill>
              </a:rPr>
              <a:t>click</a:t>
            </a:r>
            <a:r>
              <a:rPr lang="es-ES" sz="1600" dirty="0" smtClean="0">
                <a:solidFill>
                  <a:schemeClr val="accent6">
                    <a:lumMod val="50000"/>
                  </a:schemeClr>
                </a:solidFill>
              </a:rPr>
              <a:t> en </a:t>
            </a:r>
            <a:r>
              <a:rPr lang="es-ES" sz="1600" dirty="0">
                <a:solidFill>
                  <a:schemeClr val="accent6">
                    <a:lumMod val="50000"/>
                  </a:schemeClr>
                </a:solidFill>
              </a:rPr>
              <a:t>Estadísticos</a:t>
            </a:r>
          </a:p>
        </p:txBody>
      </p:sp>
      <p:pic>
        <p:nvPicPr>
          <p:cNvPr id="15"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4"/>
          <p:cNvPicPr>
            <a:picLocks noChangeAspect="1" noChangeArrowheads="1"/>
          </p:cNvPicPr>
          <p:nvPr/>
        </p:nvPicPr>
        <p:blipFill>
          <a:blip r:embed="rId2"/>
          <a:srcRect l="20078" t="22151" r="41524" b="26448"/>
          <a:stretch>
            <a:fillRect/>
          </a:stretch>
        </p:blipFill>
        <p:spPr bwMode="auto">
          <a:xfrm>
            <a:off x="323850" y="1196975"/>
            <a:ext cx="4171950" cy="4746625"/>
          </a:xfrm>
          <a:prstGeom prst="rect">
            <a:avLst/>
          </a:prstGeom>
          <a:noFill/>
          <a:ln w="9525">
            <a:noFill/>
            <a:miter lim="800000"/>
            <a:headEnd/>
            <a:tailEnd/>
          </a:ln>
          <a:effectLst/>
        </p:spPr>
      </p:pic>
      <p:grpSp>
        <p:nvGrpSpPr>
          <p:cNvPr id="24" name="Group 23"/>
          <p:cNvGrpSpPr/>
          <p:nvPr/>
        </p:nvGrpSpPr>
        <p:grpSpPr>
          <a:xfrm>
            <a:off x="1684337" y="4191000"/>
            <a:ext cx="3640138" cy="1143000"/>
            <a:chOff x="1684337" y="4191000"/>
            <a:chExt cx="3640138" cy="1143000"/>
          </a:xfrm>
        </p:grpSpPr>
        <p:sp>
          <p:nvSpPr>
            <p:cNvPr id="9240" name="AutoShape 24"/>
            <p:cNvSpPr>
              <a:spLocks noChangeArrowheads="1"/>
            </p:cNvSpPr>
            <p:nvPr/>
          </p:nvSpPr>
          <p:spPr bwMode="auto">
            <a:xfrm>
              <a:off x="1684337" y="4191000"/>
              <a:ext cx="3116263" cy="114300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a:solidFill>
                    <a:schemeClr val="accent6">
                      <a:lumMod val="50000"/>
                    </a:schemeClr>
                  </a:solidFill>
                </a:rPr>
                <a:t>Señalar la pestaña de Estadísticos de Cochran y de Mantel-</a:t>
              </a:r>
              <a:r>
                <a:rPr lang="es-ES" sz="1600" dirty="0" smtClean="0">
                  <a:solidFill>
                    <a:schemeClr val="accent6">
                      <a:lumMod val="50000"/>
                    </a:schemeClr>
                  </a:solidFill>
                </a:rPr>
                <a:t>Haenszel.</a:t>
              </a:r>
            </a:p>
            <a:p>
              <a:pPr>
                <a:defRPr/>
              </a:pPr>
              <a:r>
                <a:rPr lang="es-ES" sz="1600" dirty="0" smtClean="0">
                  <a:solidFill>
                    <a:schemeClr val="accent6">
                      <a:lumMod val="50000"/>
                    </a:schemeClr>
                  </a:solidFill>
                </a:rPr>
                <a:t>Hacer </a:t>
              </a:r>
              <a:r>
                <a:rPr lang="es-ES" sz="1600" dirty="0" err="1" smtClean="0">
                  <a:solidFill>
                    <a:schemeClr val="accent6">
                      <a:lumMod val="50000"/>
                    </a:schemeClr>
                  </a:solidFill>
                </a:rPr>
                <a:t>click</a:t>
              </a:r>
              <a:r>
                <a:rPr lang="es-ES" sz="1600" dirty="0" smtClean="0">
                  <a:solidFill>
                    <a:schemeClr val="accent6">
                      <a:lumMod val="50000"/>
                    </a:schemeClr>
                  </a:solidFill>
                </a:rPr>
                <a:t> en </a:t>
              </a:r>
              <a:r>
                <a:rPr lang="es-ES" sz="1600" dirty="0" smtClean="0">
                  <a:solidFill>
                    <a:schemeClr val="accent6">
                      <a:lumMod val="50000"/>
                    </a:schemeClr>
                  </a:solidFill>
                </a:rPr>
                <a:t>Continuar</a:t>
              </a:r>
              <a:endParaRPr lang="es-ES" sz="1600" dirty="0">
                <a:solidFill>
                  <a:schemeClr val="accent6">
                    <a:lumMod val="50000"/>
                  </a:schemeClr>
                </a:solidFill>
              </a:endParaRPr>
            </a:p>
          </p:txBody>
        </p:sp>
        <p:sp>
          <p:nvSpPr>
            <p:cNvPr id="9241" name="Line 25"/>
            <p:cNvSpPr>
              <a:spLocks noChangeShapeType="1"/>
            </p:cNvSpPr>
            <p:nvPr/>
          </p:nvSpPr>
          <p:spPr bwMode="auto">
            <a:xfrm flipV="1">
              <a:off x="4800600" y="4571999"/>
              <a:ext cx="523875" cy="45719"/>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grpSp>
      <p:sp>
        <p:nvSpPr>
          <p:cNvPr id="23" name="AutoShape 5"/>
          <p:cNvSpPr txBox="1">
            <a:spLocks noGrp="1" noChangeArrowheads="1"/>
          </p:cNvSpPr>
          <p:nvPr>
            <p:ph type="title"/>
          </p:nvPr>
        </p:nvSpPr>
        <p:spPr bwMode="auto">
          <a:xfrm>
            <a:off x="1043608" y="76200"/>
            <a:ext cx="7643192" cy="914400"/>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lvl="0">
              <a:defRPr/>
            </a:pPr>
            <a:r>
              <a:rPr lang="es-ES" sz="2800" kern="1200" dirty="0" smtClean="0">
                <a:solidFill>
                  <a:schemeClr val="tx1"/>
                </a:solidFill>
              </a:rPr>
              <a:t>Factor de confusión. Análisis por estratos con SPSS para evitar el factor de confusión</a:t>
            </a:r>
            <a:endParaRPr lang="es-ES" sz="2800" kern="1200" dirty="0">
              <a:solidFill>
                <a:schemeClr val="tx1"/>
              </a:solidFill>
            </a:endParaRPr>
          </a:p>
        </p:txBody>
      </p:sp>
      <p:pic>
        <p:nvPicPr>
          <p:cNvPr id="21" name="Picture 4"/>
          <p:cNvPicPr>
            <a:picLocks noChangeAspect="1" noChangeArrowheads="1"/>
          </p:cNvPicPr>
          <p:nvPr/>
        </p:nvPicPr>
        <p:blipFill>
          <a:blip r:embed="rId3"/>
          <a:srcRect l="41927" t="31006" r="32669" b="35774"/>
          <a:stretch>
            <a:fillRect/>
          </a:stretch>
        </p:blipFill>
        <p:spPr bwMode="auto">
          <a:xfrm>
            <a:off x="5345113" y="2276475"/>
            <a:ext cx="2684462" cy="2808288"/>
          </a:xfrm>
          <a:prstGeom prst="rect">
            <a:avLst/>
          </a:prstGeom>
          <a:noFill/>
          <a:ln w="9525">
            <a:noFill/>
            <a:miter lim="800000"/>
            <a:headEnd/>
            <a:tailEnd/>
          </a:ln>
          <a:effectLst/>
        </p:spPr>
      </p:pic>
      <p:pic>
        <p:nvPicPr>
          <p:cNvPr id="8"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4"/>
          <p:cNvPicPr>
            <a:picLocks noChangeAspect="1" noChangeArrowheads="1"/>
          </p:cNvPicPr>
          <p:nvPr/>
        </p:nvPicPr>
        <p:blipFill>
          <a:blip r:embed="rId2"/>
          <a:srcRect l="20078" t="22151" r="41524" b="26448"/>
          <a:stretch>
            <a:fillRect/>
          </a:stretch>
        </p:blipFill>
        <p:spPr bwMode="auto">
          <a:xfrm>
            <a:off x="323850" y="1196975"/>
            <a:ext cx="4171950" cy="4746625"/>
          </a:xfrm>
          <a:prstGeom prst="rect">
            <a:avLst/>
          </a:prstGeom>
          <a:noFill/>
          <a:ln w="9525">
            <a:noFill/>
            <a:miter lim="800000"/>
            <a:headEnd/>
            <a:tailEnd/>
          </a:ln>
          <a:effectLst/>
        </p:spPr>
      </p:pic>
      <p:sp>
        <p:nvSpPr>
          <p:cNvPr id="23" name="AutoShape 5"/>
          <p:cNvSpPr txBox="1">
            <a:spLocks noGrp="1" noChangeArrowheads="1"/>
          </p:cNvSpPr>
          <p:nvPr>
            <p:ph type="title"/>
          </p:nvPr>
        </p:nvSpPr>
        <p:spPr bwMode="auto">
          <a:xfrm>
            <a:off x="1115616" y="76200"/>
            <a:ext cx="7571184" cy="914400"/>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lvl="0">
              <a:defRPr/>
            </a:pPr>
            <a:r>
              <a:rPr lang="es-ES" sz="2800" kern="1200" dirty="0" smtClean="0">
                <a:solidFill>
                  <a:schemeClr val="tx1"/>
                </a:solidFill>
              </a:rPr>
              <a:t>Factor de confusión. Análisis por estratos con SPSS para evitar el factor de confusión</a:t>
            </a:r>
            <a:endParaRPr lang="es-ES" sz="2800" kern="1200" dirty="0">
              <a:solidFill>
                <a:schemeClr val="tx1"/>
              </a:solidFill>
            </a:endParaRPr>
          </a:p>
        </p:txBody>
      </p:sp>
      <p:pic>
        <p:nvPicPr>
          <p:cNvPr id="7" name="Picture 5"/>
          <p:cNvPicPr>
            <a:picLocks noChangeAspect="1" noChangeArrowheads="1"/>
          </p:cNvPicPr>
          <p:nvPr/>
        </p:nvPicPr>
        <p:blipFill>
          <a:blip r:embed="rId3"/>
          <a:srcRect l="32487" t="27766" r="23230" b="32356"/>
          <a:stretch>
            <a:fillRect/>
          </a:stretch>
        </p:blipFill>
        <p:spPr bwMode="auto">
          <a:xfrm>
            <a:off x="4648200" y="2057400"/>
            <a:ext cx="4125343" cy="2971800"/>
          </a:xfrm>
          <a:prstGeom prst="rect">
            <a:avLst/>
          </a:prstGeom>
          <a:noFill/>
          <a:ln w="9525">
            <a:noFill/>
            <a:miter lim="800000"/>
            <a:headEnd/>
            <a:tailEnd/>
          </a:ln>
          <a:effectLst/>
        </p:spPr>
      </p:pic>
      <p:sp>
        <p:nvSpPr>
          <p:cNvPr id="8" name="AutoShape 21"/>
          <p:cNvSpPr>
            <a:spLocks noChangeArrowheads="1"/>
          </p:cNvSpPr>
          <p:nvPr/>
        </p:nvSpPr>
        <p:spPr bwMode="auto">
          <a:xfrm>
            <a:off x="4876800" y="5181600"/>
            <a:ext cx="2431504" cy="60960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smtClean="0">
                <a:solidFill>
                  <a:schemeClr val="accent6">
                    <a:lumMod val="50000"/>
                  </a:schemeClr>
                </a:solidFill>
              </a:rPr>
              <a:t>Hacer </a:t>
            </a:r>
            <a:r>
              <a:rPr lang="es-ES" sz="1600" dirty="0" err="1" smtClean="0">
                <a:solidFill>
                  <a:schemeClr val="accent6">
                    <a:lumMod val="50000"/>
                  </a:schemeClr>
                </a:solidFill>
              </a:rPr>
              <a:t>click</a:t>
            </a:r>
            <a:r>
              <a:rPr lang="es-ES" sz="1600" dirty="0" smtClean="0">
                <a:solidFill>
                  <a:schemeClr val="accent6">
                    <a:lumMod val="50000"/>
                  </a:schemeClr>
                </a:solidFill>
              </a:rPr>
              <a:t> </a:t>
            </a:r>
            <a:r>
              <a:rPr lang="es-ES" sz="1600" dirty="0">
                <a:solidFill>
                  <a:schemeClr val="accent6">
                    <a:lumMod val="50000"/>
                  </a:schemeClr>
                </a:solidFill>
              </a:rPr>
              <a:t>en</a:t>
            </a:r>
            <a:r>
              <a:rPr lang="es-ES" sz="1600" dirty="0" smtClean="0">
                <a:solidFill>
                  <a:schemeClr val="accent6">
                    <a:lumMod val="50000"/>
                  </a:schemeClr>
                </a:solidFill>
              </a:rPr>
              <a:t> Aceptar</a:t>
            </a:r>
            <a:endParaRPr lang="es-ES" sz="1600" dirty="0">
              <a:solidFill>
                <a:schemeClr val="accent6">
                  <a:lumMod val="50000"/>
                </a:schemeClr>
              </a:solidFill>
            </a:endParaRPr>
          </a:p>
        </p:txBody>
      </p:sp>
      <p:pic>
        <p:nvPicPr>
          <p:cNvPr id="6"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p:cNvPicPr>
            <a:picLocks noChangeAspect="1" noChangeArrowheads="1"/>
          </p:cNvPicPr>
          <p:nvPr/>
        </p:nvPicPr>
        <p:blipFill>
          <a:blip r:embed="rId3"/>
          <a:srcRect/>
          <a:stretch>
            <a:fillRect/>
          </a:stretch>
        </p:blipFill>
        <p:spPr bwMode="auto">
          <a:xfrm>
            <a:off x="323850" y="1106488"/>
            <a:ext cx="3230563" cy="2054225"/>
          </a:xfrm>
          <a:prstGeom prst="rect">
            <a:avLst/>
          </a:prstGeom>
          <a:noFill/>
          <a:ln w="9525">
            <a:noFill/>
            <a:miter lim="800000"/>
            <a:headEnd/>
            <a:tailEnd/>
          </a:ln>
          <a:effectLst/>
        </p:spPr>
      </p:pic>
      <p:pic>
        <p:nvPicPr>
          <p:cNvPr id="13316" name="Picture 4"/>
          <p:cNvPicPr>
            <a:picLocks noChangeAspect="1" noChangeArrowheads="1"/>
          </p:cNvPicPr>
          <p:nvPr/>
        </p:nvPicPr>
        <p:blipFill>
          <a:blip r:embed="rId4"/>
          <a:srcRect/>
          <a:stretch>
            <a:fillRect/>
          </a:stretch>
        </p:blipFill>
        <p:spPr bwMode="auto">
          <a:xfrm>
            <a:off x="250825" y="3411538"/>
            <a:ext cx="3365500" cy="3141662"/>
          </a:xfrm>
          <a:prstGeom prst="rect">
            <a:avLst/>
          </a:prstGeom>
          <a:noFill/>
          <a:ln w="9525">
            <a:noFill/>
            <a:miter lim="800000"/>
            <a:headEnd/>
            <a:tailEnd/>
          </a:ln>
          <a:effectLst/>
        </p:spPr>
      </p:pic>
      <p:sp>
        <p:nvSpPr>
          <p:cNvPr id="13325" name="AutoShape 13"/>
          <p:cNvSpPr>
            <a:spLocks noChangeArrowheads="1"/>
          </p:cNvSpPr>
          <p:nvPr/>
        </p:nvSpPr>
        <p:spPr bwMode="auto">
          <a:xfrm>
            <a:off x="3779838" y="1295400"/>
            <a:ext cx="4525962" cy="1395413"/>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b="1" dirty="0">
                <a:solidFill>
                  <a:schemeClr val="accent6">
                    <a:lumMod val="50000"/>
                  </a:schemeClr>
                </a:solidFill>
              </a:rPr>
              <a:t>Tabla de </a:t>
            </a:r>
            <a:r>
              <a:rPr lang="es-ES" sz="1400" b="1" dirty="0" smtClean="0">
                <a:solidFill>
                  <a:schemeClr val="accent6">
                    <a:lumMod val="50000"/>
                  </a:schemeClr>
                </a:solidFill>
              </a:rPr>
              <a:t>contingencia </a:t>
            </a:r>
            <a:r>
              <a:rPr lang="es-ES" sz="1400" dirty="0" smtClean="0">
                <a:solidFill>
                  <a:schemeClr val="accent6">
                    <a:lumMod val="50000"/>
                  </a:schemeClr>
                </a:solidFill>
              </a:rPr>
              <a:t>en la que </a:t>
            </a:r>
            <a:r>
              <a:rPr lang="es-ES" sz="1400" dirty="0">
                <a:solidFill>
                  <a:schemeClr val="accent6">
                    <a:lumMod val="50000"/>
                  </a:schemeClr>
                </a:solidFill>
              </a:rPr>
              <a:t>se representan en las columnas la enfermedad (pacientes con y sin EPOC) y en las filas estratificados los factores de riesgo. De los expuestos al tabaco, cuantos están expuestos a su vez al alcohol y tienen la enfermedad y así sucesivamente. </a:t>
            </a:r>
          </a:p>
        </p:txBody>
      </p:sp>
      <p:sp>
        <p:nvSpPr>
          <p:cNvPr id="13326" name="AutoShape 14"/>
          <p:cNvSpPr>
            <a:spLocks noChangeArrowheads="1"/>
          </p:cNvSpPr>
          <p:nvPr/>
        </p:nvSpPr>
        <p:spPr bwMode="auto">
          <a:xfrm>
            <a:off x="3851275" y="3200400"/>
            <a:ext cx="4759325" cy="849313"/>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En esta tabla se representan </a:t>
            </a:r>
            <a:r>
              <a:rPr lang="es-ES" sz="1400" b="1" dirty="0">
                <a:solidFill>
                  <a:schemeClr val="accent6">
                    <a:lumMod val="50000"/>
                  </a:schemeClr>
                </a:solidFill>
              </a:rPr>
              <a:t>las odds ratios y riesgos relativos</a:t>
            </a:r>
            <a:r>
              <a:rPr lang="es-ES" sz="1400" dirty="0">
                <a:solidFill>
                  <a:schemeClr val="accent6">
                    <a:lumMod val="50000"/>
                  </a:schemeClr>
                </a:solidFill>
              </a:rPr>
              <a:t> de los expuestos al alcohol estratificados por la exposición al tabaco.</a:t>
            </a:r>
          </a:p>
        </p:txBody>
      </p:sp>
      <p:sp>
        <p:nvSpPr>
          <p:cNvPr id="13327" name="AutoShape 15"/>
          <p:cNvSpPr>
            <a:spLocks noChangeArrowheads="1"/>
          </p:cNvSpPr>
          <p:nvPr/>
        </p:nvSpPr>
        <p:spPr bwMode="auto">
          <a:xfrm>
            <a:off x="3851275" y="4191000"/>
            <a:ext cx="4759325" cy="152400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Podemos ver que entre los fumadores, la odds ratio del alcohol es de 5,2 pero el intervalo de confianza incluye la unidad, por lo que no podemos decir que sea un factor de riesgo. Lo mismo sucede entre los no fumadores, donde la odds ratio es de 6,66, pero el intervalo de confianza incluye la unidad.</a:t>
            </a:r>
          </a:p>
        </p:txBody>
      </p:sp>
      <p:sp>
        <p:nvSpPr>
          <p:cNvPr id="13328" name="AutoShape 16"/>
          <p:cNvSpPr>
            <a:spLocks noChangeArrowheads="1"/>
          </p:cNvSpPr>
          <p:nvPr/>
        </p:nvSpPr>
        <p:spPr bwMode="auto">
          <a:xfrm>
            <a:off x="3851275" y="5795963"/>
            <a:ext cx="4683125" cy="985837"/>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b="1" dirty="0">
                <a:solidFill>
                  <a:schemeClr val="accent6">
                    <a:lumMod val="50000"/>
                  </a:schemeClr>
                </a:solidFill>
              </a:rPr>
              <a:t>Por lo tanto podemos decir que el alcohol no es un factor de riesgo para presentar EPOC y el tabaco ha actuado como un factor de confusión. </a:t>
            </a:r>
          </a:p>
        </p:txBody>
      </p:sp>
      <p:sp>
        <p:nvSpPr>
          <p:cNvPr id="10" name="AutoShape 5"/>
          <p:cNvSpPr txBox="1">
            <a:spLocks noGrp="1" noChangeArrowheads="1"/>
          </p:cNvSpPr>
          <p:nvPr>
            <p:ph type="title"/>
          </p:nvPr>
        </p:nvSpPr>
        <p:spPr bwMode="auto">
          <a:xfrm>
            <a:off x="1043608" y="152400"/>
            <a:ext cx="7643192" cy="868362"/>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800" kern="1200" dirty="0" smtClean="0">
                <a:solidFill>
                  <a:schemeClr val="tx1"/>
                </a:solidFill>
              </a:rPr>
              <a:t>Factor de confusión. Análisis por estratos con SPSS. Resultados</a:t>
            </a:r>
            <a:endParaRPr lang="es-ES" sz="2800" kern="1200" dirty="0">
              <a:solidFill>
                <a:schemeClr val="tx1"/>
              </a:solidFill>
            </a:endParaRPr>
          </a:p>
        </p:txBody>
      </p:sp>
      <p:pic>
        <p:nvPicPr>
          <p:cNvPr id="9" name="4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3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3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3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3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3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5" grpId="0" animBg="1"/>
      <p:bldP spid="13326" grpId="0" animBg="1"/>
      <p:bldP spid="13327" grpId="0" animBg="1"/>
      <p:bldP spid="1332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9" name="Picture 5"/>
          <p:cNvPicPr>
            <a:picLocks noChangeAspect="1" noChangeArrowheads="1"/>
          </p:cNvPicPr>
          <p:nvPr/>
        </p:nvPicPr>
        <p:blipFill>
          <a:blip r:embed="rId3"/>
          <a:srcRect/>
          <a:stretch>
            <a:fillRect/>
          </a:stretch>
        </p:blipFill>
        <p:spPr bwMode="auto">
          <a:xfrm>
            <a:off x="179387" y="1384300"/>
            <a:ext cx="3362325" cy="990600"/>
          </a:xfrm>
          <a:prstGeom prst="rect">
            <a:avLst/>
          </a:prstGeom>
          <a:noFill/>
          <a:ln w="9525">
            <a:noFill/>
            <a:miter lim="800000"/>
            <a:headEnd/>
            <a:tailEnd/>
          </a:ln>
          <a:effectLst/>
        </p:spPr>
      </p:pic>
      <p:pic>
        <p:nvPicPr>
          <p:cNvPr id="16390" name="Picture 6"/>
          <p:cNvPicPr>
            <a:picLocks noChangeAspect="1" noChangeArrowheads="1"/>
          </p:cNvPicPr>
          <p:nvPr/>
        </p:nvPicPr>
        <p:blipFill>
          <a:blip r:embed="rId4"/>
          <a:srcRect/>
          <a:stretch>
            <a:fillRect/>
          </a:stretch>
        </p:blipFill>
        <p:spPr bwMode="auto">
          <a:xfrm>
            <a:off x="179387" y="3832225"/>
            <a:ext cx="3908425" cy="1806575"/>
          </a:xfrm>
          <a:prstGeom prst="rect">
            <a:avLst/>
          </a:prstGeom>
          <a:noFill/>
          <a:ln w="9525">
            <a:noFill/>
            <a:miter lim="800000"/>
            <a:headEnd/>
            <a:tailEnd/>
          </a:ln>
          <a:effectLst/>
        </p:spPr>
      </p:pic>
      <p:sp>
        <p:nvSpPr>
          <p:cNvPr id="16391" name="Text Box 7"/>
          <p:cNvSpPr txBox="1">
            <a:spLocks noChangeArrowheads="1"/>
          </p:cNvSpPr>
          <p:nvPr/>
        </p:nvSpPr>
        <p:spPr bwMode="auto">
          <a:xfrm>
            <a:off x="107950" y="2536825"/>
            <a:ext cx="2232025" cy="663575"/>
          </a:xfrm>
          <a:prstGeom prst="rect">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lgn="ctr">
              <a:defRPr/>
            </a:pPr>
            <a:r>
              <a:rPr lang="es-ES" sz="1200">
                <a:solidFill>
                  <a:schemeClr val="tx1"/>
                </a:solidFill>
              </a:rPr>
              <a:t>H0= Son homogeneas</a:t>
            </a:r>
          </a:p>
          <a:p>
            <a:pPr algn="ctr">
              <a:defRPr/>
            </a:pPr>
            <a:r>
              <a:rPr lang="es-ES" sz="1200">
                <a:solidFill>
                  <a:schemeClr val="tx1"/>
                </a:solidFill>
              </a:rPr>
              <a:t>H1 = No son homogeneas</a:t>
            </a:r>
          </a:p>
        </p:txBody>
      </p:sp>
      <p:sp>
        <p:nvSpPr>
          <p:cNvPr id="16392" name="Line 8"/>
          <p:cNvSpPr>
            <a:spLocks noChangeShapeType="1"/>
          </p:cNvSpPr>
          <p:nvPr/>
        </p:nvSpPr>
        <p:spPr bwMode="auto">
          <a:xfrm>
            <a:off x="2484437" y="2752725"/>
            <a:ext cx="288925" cy="0"/>
          </a:xfrm>
          <a:prstGeom prst="line">
            <a:avLst/>
          </a:prstGeom>
          <a:noFill/>
          <a:ln w="57150">
            <a:solidFill>
              <a:schemeClr val="accent6">
                <a:lumMod val="75000"/>
              </a:schemeClr>
            </a:solidFill>
            <a:round/>
            <a:headEnd/>
            <a:tailEnd type="triangle" w="med" len="med"/>
          </a:ln>
          <a:effectLst/>
        </p:spPr>
        <p:txBody>
          <a:bodyPr>
            <a:prstTxWarp prst="textNoShape">
              <a:avLst/>
            </a:prstTxWarp>
          </a:bodyPr>
          <a:lstStyle/>
          <a:p>
            <a:endParaRPr lang="en-US"/>
          </a:p>
        </p:txBody>
      </p:sp>
      <p:sp>
        <p:nvSpPr>
          <p:cNvPr id="16393" name="Text Box 9"/>
          <p:cNvSpPr txBox="1">
            <a:spLocks noChangeArrowheads="1"/>
          </p:cNvSpPr>
          <p:nvPr/>
        </p:nvSpPr>
        <p:spPr bwMode="auto">
          <a:xfrm>
            <a:off x="2843212" y="2536825"/>
            <a:ext cx="1728788" cy="517525"/>
          </a:xfrm>
          <a:prstGeom prst="rect">
            <a:avLst/>
          </a:prstGeom>
          <a:noFill/>
          <a:ln w="9525">
            <a:noFill/>
            <a:miter lim="800000"/>
            <a:headEnd/>
            <a:tailEnd/>
          </a:ln>
          <a:effectLst/>
        </p:spPr>
        <p:txBody>
          <a:bodyPr>
            <a:prstTxWarp prst="textNoShape">
              <a:avLst/>
            </a:prstTxWarp>
            <a:spAutoFit/>
          </a:bodyPr>
          <a:lstStyle/>
          <a:p>
            <a:pPr>
              <a:spcBef>
                <a:spcPct val="50000"/>
              </a:spcBef>
            </a:pPr>
            <a:r>
              <a:rPr lang="es-ES" sz="1400" b="1"/>
              <a:t>Si p &gt; 0,05 no se rechaza la H0</a:t>
            </a:r>
          </a:p>
        </p:txBody>
      </p:sp>
      <p:sp>
        <p:nvSpPr>
          <p:cNvPr id="16394" name="Line 10"/>
          <p:cNvSpPr>
            <a:spLocks noChangeShapeType="1"/>
          </p:cNvSpPr>
          <p:nvPr/>
        </p:nvSpPr>
        <p:spPr bwMode="auto">
          <a:xfrm>
            <a:off x="1835150" y="3255963"/>
            <a:ext cx="0" cy="504825"/>
          </a:xfrm>
          <a:prstGeom prst="line">
            <a:avLst/>
          </a:prstGeom>
          <a:noFill/>
          <a:ln w="57150">
            <a:solidFill>
              <a:schemeClr val="accent6">
                <a:lumMod val="75000"/>
              </a:schemeClr>
            </a:solidFill>
            <a:round/>
            <a:headEnd/>
            <a:tailEnd type="triangle" w="med" len="med"/>
          </a:ln>
          <a:effectLst/>
        </p:spPr>
        <p:txBody>
          <a:bodyPr>
            <a:prstTxWarp prst="textNoShape">
              <a:avLst/>
            </a:prstTxWarp>
          </a:bodyPr>
          <a:lstStyle/>
          <a:p>
            <a:endParaRPr lang="en-US"/>
          </a:p>
        </p:txBody>
      </p:sp>
      <p:sp>
        <p:nvSpPr>
          <p:cNvPr id="16396" name="Text Box 12"/>
          <p:cNvSpPr txBox="1">
            <a:spLocks noChangeArrowheads="1"/>
          </p:cNvSpPr>
          <p:nvPr/>
        </p:nvSpPr>
        <p:spPr bwMode="auto">
          <a:xfrm>
            <a:off x="2197100" y="3235325"/>
            <a:ext cx="2160587" cy="396875"/>
          </a:xfrm>
          <a:prstGeom prst="rect">
            <a:avLst/>
          </a:prstGeom>
          <a:noFill/>
          <a:ln w="9525">
            <a:noFill/>
            <a:miter lim="800000"/>
            <a:headEnd/>
            <a:tailEnd/>
          </a:ln>
          <a:effectLst/>
        </p:spPr>
        <p:txBody>
          <a:bodyPr>
            <a:prstTxWarp prst="textNoShape">
              <a:avLst/>
            </a:prstTxWarp>
            <a:spAutoFit/>
          </a:bodyPr>
          <a:lstStyle/>
          <a:p>
            <a:pPr>
              <a:spcBef>
                <a:spcPct val="50000"/>
              </a:spcBef>
            </a:pPr>
            <a:r>
              <a:rPr lang="es-ES" sz="1000" b="1"/>
              <a:t>Sólo si son homogéneas las OR se puede aplicar M-H</a:t>
            </a:r>
          </a:p>
        </p:txBody>
      </p:sp>
      <p:sp>
        <p:nvSpPr>
          <p:cNvPr id="16397" name="AutoShape 13"/>
          <p:cNvSpPr>
            <a:spLocks noChangeArrowheads="1"/>
          </p:cNvSpPr>
          <p:nvPr/>
        </p:nvSpPr>
        <p:spPr bwMode="auto">
          <a:xfrm>
            <a:off x="4419600" y="1143000"/>
            <a:ext cx="4545013" cy="121920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Para conocer la odds ratio que realmente le corresponde se aplica </a:t>
            </a:r>
            <a:r>
              <a:rPr lang="es-ES" sz="1400" b="1" dirty="0">
                <a:solidFill>
                  <a:schemeClr val="accent6">
                    <a:lumMod val="50000"/>
                  </a:schemeClr>
                </a:solidFill>
              </a:rPr>
              <a:t>la prueba de Mantel-Haenszel</a:t>
            </a:r>
            <a:r>
              <a:rPr lang="es-ES" sz="1400" dirty="0">
                <a:solidFill>
                  <a:schemeClr val="accent6">
                    <a:lumMod val="50000"/>
                  </a:schemeClr>
                </a:solidFill>
              </a:rPr>
              <a:t>, pero antes debemos comprobar que las odds ratios en todos los estratos sean homogéneas.</a:t>
            </a:r>
          </a:p>
        </p:txBody>
      </p:sp>
      <p:sp>
        <p:nvSpPr>
          <p:cNvPr id="16398" name="AutoShape 14"/>
          <p:cNvSpPr>
            <a:spLocks noChangeArrowheads="1"/>
          </p:cNvSpPr>
          <p:nvPr/>
        </p:nvSpPr>
        <p:spPr bwMode="auto">
          <a:xfrm>
            <a:off x="4419600" y="2452688"/>
            <a:ext cx="4545013" cy="204311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Se debe mirar </a:t>
            </a:r>
            <a:r>
              <a:rPr lang="es-ES" sz="1400" b="1" dirty="0">
                <a:solidFill>
                  <a:schemeClr val="accent6">
                    <a:lumMod val="50000"/>
                  </a:schemeClr>
                </a:solidFill>
              </a:rPr>
              <a:t>la prueba de homogeneidad de la razón de ventajas</a:t>
            </a:r>
            <a:r>
              <a:rPr lang="es-ES" sz="1400" dirty="0">
                <a:solidFill>
                  <a:schemeClr val="accent6">
                    <a:lumMod val="50000"/>
                  </a:schemeClr>
                </a:solidFill>
              </a:rPr>
              <a:t>. Si la significación es</a:t>
            </a:r>
            <a:r>
              <a:rPr lang="es-ES" sz="1400" dirty="0" smtClean="0">
                <a:solidFill>
                  <a:schemeClr val="accent6">
                    <a:lumMod val="50000"/>
                  </a:schemeClr>
                </a:solidFill>
              </a:rPr>
              <a:t> igual o mayor </a:t>
            </a:r>
            <a:r>
              <a:rPr lang="es-ES" sz="1400" dirty="0">
                <a:solidFill>
                  <a:schemeClr val="accent6">
                    <a:lumMod val="50000"/>
                  </a:schemeClr>
                </a:solidFill>
              </a:rPr>
              <a:t>de 0,05, se rechaza la hipotesis alternativa (H1=No son homogéneas) y podemos decir que son homogeneas.</a:t>
            </a:r>
          </a:p>
          <a:p>
            <a:pPr>
              <a:defRPr/>
            </a:pPr>
            <a:r>
              <a:rPr lang="es-ES" sz="1400" dirty="0">
                <a:solidFill>
                  <a:schemeClr val="accent6">
                    <a:lumMod val="50000"/>
                  </a:schemeClr>
                </a:solidFill>
              </a:rPr>
              <a:t>Si no son homogéneas, no se puede aplicar esta técnica y habría que recurrir por ejemplo a la regresión logística.</a:t>
            </a:r>
          </a:p>
        </p:txBody>
      </p:sp>
      <p:sp>
        <p:nvSpPr>
          <p:cNvPr id="16399" name="AutoShape 15"/>
          <p:cNvSpPr>
            <a:spLocks noChangeArrowheads="1"/>
          </p:cNvSpPr>
          <p:nvPr/>
        </p:nvSpPr>
        <p:spPr bwMode="auto">
          <a:xfrm>
            <a:off x="4419600" y="4579938"/>
            <a:ext cx="4545013" cy="213521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b="1" dirty="0">
                <a:solidFill>
                  <a:schemeClr val="accent6">
                    <a:lumMod val="50000"/>
                  </a:schemeClr>
                </a:solidFill>
              </a:rPr>
              <a:t>Si son homogéneas, entonces aplicamos Mantel-Haenszel </a:t>
            </a:r>
            <a:r>
              <a:rPr lang="es-ES" sz="1400" dirty="0">
                <a:solidFill>
                  <a:schemeClr val="accent6">
                    <a:lumMod val="50000"/>
                  </a:schemeClr>
                </a:solidFill>
              </a:rPr>
              <a:t>que se representa en la siguiente tabla. </a:t>
            </a:r>
          </a:p>
          <a:p>
            <a:pPr>
              <a:defRPr/>
            </a:pPr>
            <a:r>
              <a:rPr lang="es-ES" sz="1400" dirty="0">
                <a:solidFill>
                  <a:schemeClr val="accent6">
                    <a:lumMod val="50000"/>
                  </a:schemeClr>
                </a:solidFill>
              </a:rPr>
              <a:t>Nos indica la </a:t>
            </a:r>
            <a:r>
              <a:rPr lang="es-ES" sz="1400" dirty="0" smtClean="0">
                <a:solidFill>
                  <a:schemeClr val="accent6">
                    <a:lumMod val="50000"/>
                  </a:schemeClr>
                </a:solidFill>
              </a:rPr>
              <a:t>nueva </a:t>
            </a:r>
            <a:r>
              <a:rPr lang="es-ES" sz="1400" dirty="0">
                <a:solidFill>
                  <a:schemeClr val="accent6">
                    <a:lumMod val="50000"/>
                  </a:schemeClr>
                </a:solidFill>
              </a:rPr>
              <a:t>odds ratio (Estimación) y el intervalo de confianza, es decir </a:t>
            </a:r>
            <a:r>
              <a:rPr lang="es-ES" sz="1400" dirty="0" smtClean="0">
                <a:solidFill>
                  <a:schemeClr val="accent6">
                    <a:lumMod val="50000"/>
                  </a:schemeClr>
                </a:solidFill>
              </a:rPr>
              <a:t> OR = 5,92 ( IC95%, 0,935 </a:t>
            </a:r>
            <a:r>
              <a:rPr lang="es-ES" sz="1400" dirty="0">
                <a:solidFill>
                  <a:schemeClr val="accent6">
                    <a:lumMod val="50000"/>
                  </a:schemeClr>
                </a:solidFill>
              </a:rPr>
              <a:t>– 37,509</a:t>
            </a:r>
            <a:r>
              <a:rPr lang="es-ES" sz="1400" dirty="0" smtClean="0">
                <a:solidFill>
                  <a:schemeClr val="accent6">
                    <a:lumMod val="50000"/>
                  </a:schemeClr>
                </a:solidFill>
              </a:rPr>
              <a:t>). La significación estadística es ≥ 0,05 y el intervalo de confianza incluye la unidad,  </a:t>
            </a:r>
            <a:r>
              <a:rPr lang="es-ES" sz="1400" dirty="0">
                <a:solidFill>
                  <a:schemeClr val="accent6">
                    <a:lumMod val="50000"/>
                  </a:schemeClr>
                </a:solidFill>
              </a:rPr>
              <a:t>por lo que podemos decir que </a:t>
            </a:r>
            <a:r>
              <a:rPr lang="es-ES" sz="1400" b="1" dirty="0">
                <a:solidFill>
                  <a:schemeClr val="accent6">
                    <a:lumMod val="50000"/>
                  </a:schemeClr>
                </a:solidFill>
              </a:rPr>
              <a:t>el alcohol </a:t>
            </a:r>
            <a:r>
              <a:rPr lang="es-ES" sz="1400" b="1" dirty="0" smtClean="0">
                <a:solidFill>
                  <a:schemeClr val="accent6">
                    <a:lumMod val="50000"/>
                  </a:schemeClr>
                </a:solidFill>
              </a:rPr>
              <a:t>NO ES FACTOR DE RIESGO para </a:t>
            </a:r>
            <a:r>
              <a:rPr lang="es-ES" sz="1400" b="1" dirty="0">
                <a:solidFill>
                  <a:schemeClr val="accent6">
                    <a:lumMod val="50000"/>
                  </a:schemeClr>
                </a:solidFill>
              </a:rPr>
              <a:t>el EPOC </a:t>
            </a:r>
            <a:r>
              <a:rPr lang="es-ES" sz="1400" dirty="0">
                <a:solidFill>
                  <a:schemeClr val="accent6">
                    <a:lumMod val="50000"/>
                  </a:schemeClr>
                </a:solidFill>
              </a:rPr>
              <a:t>y que el tabaco es un factor de confusión.</a:t>
            </a:r>
          </a:p>
        </p:txBody>
      </p:sp>
      <p:sp>
        <p:nvSpPr>
          <p:cNvPr id="14" name="AutoShape 5"/>
          <p:cNvSpPr txBox="1">
            <a:spLocks noGrp="1" noChangeArrowheads="1"/>
          </p:cNvSpPr>
          <p:nvPr>
            <p:ph type="title"/>
          </p:nvPr>
        </p:nvSpPr>
        <p:spPr bwMode="auto">
          <a:xfrm>
            <a:off x="899592" y="76200"/>
            <a:ext cx="7787208" cy="990600"/>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lvl="0">
              <a:defRPr/>
            </a:pPr>
            <a:r>
              <a:rPr lang="es-ES" sz="2800" kern="1200" dirty="0" smtClean="0">
                <a:solidFill>
                  <a:schemeClr val="tx1"/>
                </a:solidFill>
              </a:rPr>
              <a:t>Factor de confusión. Análisis por estratos con SPSS. Resultados</a:t>
            </a:r>
            <a:endParaRPr lang="es-ES" sz="2800" kern="1200" dirty="0">
              <a:solidFill>
                <a:schemeClr val="tx1"/>
              </a:solidFill>
            </a:endParaRPr>
          </a:p>
        </p:txBody>
      </p:sp>
      <p:pic>
        <p:nvPicPr>
          <p:cNvPr id="13" name="4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39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39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39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39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39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39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39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39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3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1" grpId="0" animBg="1"/>
      <p:bldP spid="16392" grpId="0" animBg="1"/>
      <p:bldP spid="16393" grpId="0"/>
      <p:bldP spid="16394" grpId="0" animBg="1"/>
      <p:bldP spid="16396" grpId="0"/>
      <p:bldP spid="16397" grpId="0" animBg="1"/>
      <p:bldP spid="16398" grpId="0" animBg="1"/>
      <p:bldP spid="1639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AutoShape 4"/>
          <p:cNvSpPr>
            <a:spLocks noChangeArrowheads="1"/>
          </p:cNvSpPr>
          <p:nvPr/>
        </p:nvSpPr>
        <p:spPr bwMode="auto">
          <a:xfrm>
            <a:off x="827088" y="765174"/>
            <a:ext cx="1944687" cy="758825"/>
          </a:xfrm>
          <a:prstGeom prst="roundRect">
            <a:avLst>
              <a:gd name="adj" fmla="val 16667"/>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lgn="ctr">
              <a:defRPr/>
            </a:pPr>
            <a:r>
              <a:rPr lang="es-ES" sz="2000" dirty="0">
                <a:solidFill>
                  <a:schemeClr val="tx1"/>
                </a:solidFill>
              </a:rPr>
              <a:t>Factor de riesgo</a:t>
            </a:r>
          </a:p>
        </p:txBody>
      </p:sp>
      <p:sp>
        <p:nvSpPr>
          <p:cNvPr id="3077" name="AutoShape 5"/>
          <p:cNvSpPr>
            <a:spLocks noChangeArrowheads="1"/>
          </p:cNvSpPr>
          <p:nvPr/>
        </p:nvSpPr>
        <p:spPr bwMode="auto">
          <a:xfrm>
            <a:off x="2916238" y="765175"/>
            <a:ext cx="5832475" cy="64770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a:solidFill>
                  <a:schemeClr val="accent6">
                    <a:lumMod val="50000"/>
                  </a:schemeClr>
                </a:solidFill>
              </a:rPr>
              <a:t>Toda circunstancia o situación que aumenta las probabilidades de una persona de contraer una enfermedad</a:t>
            </a:r>
          </a:p>
        </p:txBody>
      </p:sp>
      <p:sp>
        <p:nvSpPr>
          <p:cNvPr id="3078" name="AutoShape 6"/>
          <p:cNvSpPr>
            <a:spLocks noChangeArrowheads="1"/>
          </p:cNvSpPr>
          <p:nvPr/>
        </p:nvSpPr>
        <p:spPr bwMode="auto">
          <a:xfrm>
            <a:off x="827584" y="1941512"/>
            <a:ext cx="1944687" cy="814387"/>
          </a:xfrm>
          <a:prstGeom prst="roundRect">
            <a:avLst>
              <a:gd name="adj" fmla="val 16667"/>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lgn="ctr">
              <a:defRPr/>
            </a:pPr>
            <a:r>
              <a:rPr lang="es-ES" sz="2000" dirty="0">
                <a:solidFill>
                  <a:schemeClr val="tx1"/>
                </a:solidFill>
              </a:rPr>
              <a:t>Riesgo relativo (RR)</a:t>
            </a:r>
          </a:p>
        </p:txBody>
      </p:sp>
      <p:sp>
        <p:nvSpPr>
          <p:cNvPr id="3079" name="AutoShape 7"/>
          <p:cNvSpPr>
            <a:spLocks noChangeArrowheads="1"/>
          </p:cNvSpPr>
          <p:nvPr/>
        </p:nvSpPr>
        <p:spPr bwMode="auto">
          <a:xfrm>
            <a:off x="2916238" y="1557338"/>
            <a:ext cx="5832475" cy="1582737"/>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a:solidFill>
                  <a:schemeClr val="accent6">
                    <a:lumMod val="50000"/>
                  </a:schemeClr>
                </a:solidFill>
              </a:rPr>
              <a:t>Mide la fuerza de la asociación entre la exposición y la enfermedad. Indica la probabilidad de que se desarrolle la enfermedad en los expuestos a un factor de riesgo en relación al grupo de no expuestos. </a:t>
            </a:r>
          </a:p>
          <a:p>
            <a:pPr>
              <a:defRPr/>
            </a:pPr>
            <a:r>
              <a:rPr lang="es-ES" sz="1600" dirty="0">
                <a:solidFill>
                  <a:schemeClr val="accent6">
                    <a:lumMod val="50000"/>
                  </a:schemeClr>
                </a:solidFill>
              </a:rPr>
              <a:t>Se utiliza en </a:t>
            </a:r>
            <a:r>
              <a:rPr lang="es-ES" sz="1600" b="1" dirty="0">
                <a:solidFill>
                  <a:schemeClr val="accent6">
                    <a:lumMod val="50000"/>
                  </a:schemeClr>
                </a:solidFill>
              </a:rPr>
              <a:t>los estudios prospectivos como los estudios de cohortes y los ensayos clínicos</a:t>
            </a:r>
          </a:p>
        </p:txBody>
      </p:sp>
      <p:sp>
        <p:nvSpPr>
          <p:cNvPr id="3080" name="AutoShape 8"/>
          <p:cNvSpPr>
            <a:spLocks noChangeArrowheads="1"/>
          </p:cNvSpPr>
          <p:nvPr/>
        </p:nvSpPr>
        <p:spPr bwMode="auto">
          <a:xfrm>
            <a:off x="900113" y="3429000"/>
            <a:ext cx="1944687" cy="838200"/>
          </a:xfrm>
          <a:prstGeom prst="roundRect">
            <a:avLst>
              <a:gd name="adj" fmla="val 16667"/>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lgn="ctr">
              <a:defRPr/>
            </a:pPr>
            <a:r>
              <a:rPr lang="es-ES" sz="2000" dirty="0">
                <a:solidFill>
                  <a:schemeClr val="tx1"/>
                </a:solidFill>
              </a:rPr>
              <a:t>Odds ratio (OR)</a:t>
            </a:r>
          </a:p>
        </p:txBody>
      </p:sp>
      <p:sp>
        <p:nvSpPr>
          <p:cNvPr id="3081" name="AutoShape 9"/>
          <p:cNvSpPr>
            <a:spLocks noChangeArrowheads="1"/>
          </p:cNvSpPr>
          <p:nvPr/>
        </p:nvSpPr>
        <p:spPr bwMode="auto">
          <a:xfrm>
            <a:off x="2987675" y="3286125"/>
            <a:ext cx="5832475" cy="1582738"/>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a:solidFill>
                  <a:schemeClr val="accent6">
                    <a:lumMod val="50000"/>
                  </a:schemeClr>
                </a:solidFill>
              </a:rPr>
              <a:t>Es una relación entre probabilidades. Razón de la probabilidad de que un evento suceda partido de la razón de probabilidad de que no suceda bajo las condiciones complementarias: La proporción de veces que un suceso ocurra frente a que no ocurra.</a:t>
            </a:r>
          </a:p>
          <a:p>
            <a:pPr>
              <a:defRPr/>
            </a:pPr>
            <a:r>
              <a:rPr lang="es-ES" sz="1600" dirty="0">
                <a:solidFill>
                  <a:schemeClr val="accent6">
                    <a:lumMod val="50000"/>
                  </a:schemeClr>
                </a:solidFill>
              </a:rPr>
              <a:t>Se utiliza para </a:t>
            </a:r>
            <a:r>
              <a:rPr lang="es-ES" sz="1600" b="1" dirty="0">
                <a:solidFill>
                  <a:schemeClr val="accent6">
                    <a:lumMod val="50000"/>
                  </a:schemeClr>
                </a:solidFill>
              </a:rPr>
              <a:t>estudios transversales</a:t>
            </a:r>
            <a:r>
              <a:rPr lang="es-ES" sz="1600" dirty="0">
                <a:solidFill>
                  <a:schemeClr val="accent6">
                    <a:lumMod val="50000"/>
                  </a:schemeClr>
                </a:solidFill>
              </a:rPr>
              <a:t>.</a:t>
            </a:r>
          </a:p>
        </p:txBody>
      </p:sp>
      <p:pic>
        <p:nvPicPr>
          <p:cNvPr id="3082" name="Picture 10"/>
          <p:cNvPicPr>
            <a:picLocks noChangeAspect="1" noChangeArrowheads="1"/>
          </p:cNvPicPr>
          <p:nvPr/>
        </p:nvPicPr>
        <p:blipFill>
          <a:blip r:embed="rId2"/>
          <a:srcRect l="45468" t="28059" r="34453" b="59392"/>
          <a:stretch>
            <a:fillRect/>
          </a:stretch>
        </p:blipFill>
        <p:spPr bwMode="auto">
          <a:xfrm>
            <a:off x="755650" y="5013325"/>
            <a:ext cx="3095625" cy="1547813"/>
          </a:xfrm>
          <a:prstGeom prst="rect">
            <a:avLst/>
          </a:prstGeom>
          <a:noFill/>
          <a:ln w="9525">
            <a:noFill/>
            <a:miter lim="800000"/>
            <a:headEnd/>
            <a:tailEnd/>
          </a:ln>
          <a:effectLst/>
        </p:spPr>
      </p:pic>
      <p:pic>
        <p:nvPicPr>
          <p:cNvPr id="3084" name="Picture 12" descr=" OR = \frac {a . d}{b . c}"/>
          <p:cNvPicPr>
            <a:picLocks noChangeAspect="1" noChangeArrowheads="1"/>
          </p:cNvPicPr>
          <p:nvPr/>
        </p:nvPicPr>
        <p:blipFill>
          <a:blip r:embed="rId3"/>
          <a:srcRect/>
          <a:stretch>
            <a:fillRect/>
          </a:stretch>
        </p:blipFill>
        <p:spPr bwMode="auto">
          <a:xfrm>
            <a:off x="4500563" y="6021388"/>
            <a:ext cx="1081087" cy="522287"/>
          </a:xfrm>
          <a:prstGeom prst="rect">
            <a:avLst/>
          </a:prstGeom>
          <a:noFill/>
        </p:spPr>
      </p:pic>
      <p:grpSp>
        <p:nvGrpSpPr>
          <p:cNvPr id="3091" name="Group 19"/>
          <p:cNvGrpSpPr>
            <a:grpSpLocks/>
          </p:cNvGrpSpPr>
          <p:nvPr/>
        </p:nvGrpSpPr>
        <p:grpSpPr bwMode="auto">
          <a:xfrm>
            <a:off x="3924300" y="5013325"/>
            <a:ext cx="4103688" cy="720725"/>
            <a:chOff x="2472" y="3158"/>
            <a:chExt cx="2585" cy="454"/>
          </a:xfrm>
        </p:grpSpPr>
        <p:sp>
          <p:nvSpPr>
            <p:cNvPr id="3085" name="Text Box 13"/>
            <p:cNvSpPr txBox="1">
              <a:spLocks noChangeArrowheads="1"/>
            </p:cNvSpPr>
            <p:nvPr/>
          </p:nvSpPr>
          <p:spPr bwMode="auto">
            <a:xfrm>
              <a:off x="2472" y="3249"/>
              <a:ext cx="453" cy="231"/>
            </a:xfrm>
            <a:prstGeom prst="rect">
              <a:avLst/>
            </a:prstGeom>
            <a:noFill/>
            <a:ln w="9525">
              <a:noFill/>
              <a:miter lim="800000"/>
              <a:headEnd/>
              <a:tailEnd/>
            </a:ln>
            <a:effectLst/>
          </p:spPr>
          <p:txBody>
            <a:bodyPr>
              <a:prstTxWarp prst="textNoShape">
                <a:avLst/>
              </a:prstTxWarp>
              <a:spAutoFit/>
            </a:bodyPr>
            <a:lstStyle/>
            <a:p>
              <a:pPr>
                <a:spcBef>
                  <a:spcPct val="50000"/>
                </a:spcBef>
              </a:pPr>
              <a:r>
                <a:rPr lang="es-ES"/>
                <a:t>RR =</a:t>
              </a:r>
            </a:p>
          </p:txBody>
        </p:sp>
        <p:sp>
          <p:nvSpPr>
            <p:cNvPr id="3086" name="Line 14"/>
            <p:cNvSpPr>
              <a:spLocks noChangeShapeType="1"/>
            </p:cNvSpPr>
            <p:nvPr/>
          </p:nvSpPr>
          <p:spPr bwMode="auto">
            <a:xfrm>
              <a:off x="2880" y="3385"/>
              <a:ext cx="1270" cy="0"/>
            </a:xfrm>
            <a:prstGeom prst="line">
              <a:avLst/>
            </a:prstGeom>
            <a:noFill/>
            <a:ln w="9525">
              <a:solidFill>
                <a:schemeClr val="tx1"/>
              </a:solidFill>
              <a:round/>
              <a:headEnd/>
              <a:tailEnd/>
            </a:ln>
            <a:effectLst/>
          </p:spPr>
          <p:txBody>
            <a:bodyPr>
              <a:prstTxWarp prst="textNoShape">
                <a:avLst/>
              </a:prstTxWarp>
            </a:bodyPr>
            <a:lstStyle/>
            <a:p>
              <a:endParaRPr lang="en-US"/>
            </a:p>
          </p:txBody>
        </p:sp>
        <p:sp>
          <p:nvSpPr>
            <p:cNvPr id="3087" name="Text Box 15"/>
            <p:cNvSpPr txBox="1">
              <a:spLocks noChangeArrowheads="1"/>
            </p:cNvSpPr>
            <p:nvPr/>
          </p:nvSpPr>
          <p:spPr bwMode="auto">
            <a:xfrm>
              <a:off x="2880" y="3158"/>
              <a:ext cx="1225" cy="173"/>
            </a:xfrm>
            <a:prstGeom prst="rect">
              <a:avLst/>
            </a:prstGeom>
            <a:noFill/>
            <a:ln w="9525">
              <a:noFill/>
              <a:miter lim="800000"/>
              <a:headEnd/>
              <a:tailEnd/>
            </a:ln>
            <a:effectLst/>
          </p:spPr>
          <p:txBody>
            <a:bodyPr>
              <a:prstTxWarp prst="textNoShape">
                <a:avLst/>
              </a:prstTxWarp>
              <a:spAutoFit/>
            </a:bodyPr>
            <a:lstStyle/>
            <a:p>
              <a:pPr>
                <a:spcBef>
                  <a:spcPct val="50000"/>
                </a:spcBef>
              </a:pPr>
              <a:r>
                <a:rPr lang="es-ES" sz="1200"/>
                <a:t>Incidencia en expuestos</a:t>
              </a:r>
            </a:p>
          </p:txBody>
        </p:sp>
        <p:sp>
          <p:nvSpPr>
            <p:cNvPr id="3088" name="Text Box 16"/>
            <p:cNvSpPr txBox="1">
              <a:spLocks noChangeArrowheads="1"/>
            </p:cNvSpPr>
            <p:nvPr/>
          </p:nvSpPr>
          <p:spPr bwMode="auto">
            <a:xfrm>
              <a:off x="2880" y="3430"/>
              <a:ext cx="1361" cy="173"/>
            </a:xfrm>
            <a:prstGeom prst="rect">
              <a:avLst/>
            </a:prstGeom>
            <a:noFill/>
            <a:ln w="9525">
              <a:noFill/>
              <a:miter lim="800000"/>
              <a:headEnd/>
              <a:tailEnd/>
            </a:ln>
            <a:effectLst/>
          </p:spPr>
          <p:txBody>
            <a:bodyPr>
              <a:prstTxWarp prst="textNoShape">
                <a:avLst/>
              </a:prstTxWarp>
              <a:spAutoFit/>
            </a:bodyPr>
            <a:lstStyle/>
            <a:p>
              <a:pPr>
                <a:spcBef>
                  <a:spcPct val="50000"/>
                </a:spcBef>
              </a:pPr>
              <a:r>
                <a:rPr lang="es-ES" sz="1200"/>
                <a:t>Incidencia en no expuestos</a:t>
              </a:r>
            </a:p>
          </p:txBody>
        </p:sp>
        <p:sp>
          <p:nvSpPr>
            <p:cNvPr id="3089" name="Text Box 17"/>
            <p:cNvSpPr txBox="1">
              <a:spLocks noChangeArrowheads="1"/>
            </p:cNvSpPr>
            <p:nvPr/>
          </p:nvSpPr>
          <p:spPr bwMode="auto">
            <a:xfrm>
              <a:off x="4150" y="3249"/>
              <a:ext cx="227" cy="231"/>
            </a:xfrm>
            <a:prstGeom prst="rect">
              <a:avLst/>
            </a:prstGeom>
            <a:noFill/>
            <a:ln w="9525">
              <a:noFill/>
              <a:miter lim="800000"/>
              <a:headEnd/>
              <a:tailEnd/>
            </a:ln>
            <a:effectLst/>
          </p:spPr>
          <p:txBody>
            <a:bodyPr>
              <a:prstTxWarp prst="textNoShape">
                <a:avLst/>
              </a:prstTxWarp>
              <a:spAutoFit/>
            </a:bodyPr>
            <a:lstStyle/>
            <a:p>
              <a:pPr>
                <a:spcBef>
                  <a:spcPct val="50000"/>
                </a:spcBef>
              </a:pPr>
              <a:r>
                <a:rPr lang="es-ES"/>
                <a:t>=</a:t>
              </a:r>
            </a:p>
          </p:txBody>
        </p:sp>
        <p:pic>
          <p:nvPicPr>
            <p:cNvPr id="3090" name="Picture 18" descr="RR = \frac{a/(a+b)}{c/(c+d)}"/>
            <p:cNvPicPr>
              <a:picLocks noChangeAspect="1" noChangeArrowheads="1"/>
            </p:cNvPicPr>
            <p:nvPr/>
          </p:nvPicPr>
          <p:blipFill>
            <a:blip r:embed="rId4"/>
            <a:srcRect l="40768" b="-5092"/>
            <a:stretch>
              <a:fillRect/>
            </a:stretch>
          </p:blipFill>
          <p:spPr bwMode="auto">
            <a:xfrm>
              <a:off x="4332" y="3158"/>
              <a:ext cx="725" cy="454"/>
            </a:xfrm>
            <a:prstGeom prst="rect">
              <a:avLst/>
            </a:prstGeom>
            <a:noFill/>
          </p:spPr>
        </p:pic>
      </p:grpSp>
      <p:sp>
        <p:nvSpPr>
          <p:cNvPr id="21" name="AutoShape 5"/>
          <p:cNvSpPr>
            <a:spLocks noGrp="1" noChangeArrowheads="1"/>
          </p:cNvSpPr>
          <p:nvPr>
            <p:ph type="title"/>
          </p:nvPr>
        </p:nvSpPr>
        <p:spPr bwMode="auto">
          <a:xfrm>
            <a:off x="1115616" y="152400"/>
            <a:ext cx="7571184" cy="563562"/>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3200" kern="1200" dirty="0" smtClean="0">
                <a:solidFill>
                  <a:schemeClr val="tx1"/>
                </a:solidFill>
              </a:rPr>
              <a:t>Factores de Riesgo y Confusión</a:t>
            </a:r>
            <a:endParaRPr lang="es-ES" sz="3200" kern="1200" dirty="0">
              <a:solidFill>
                <a:schemeClr val="tx1"/>
              </a:solidFill>
            </a:endParaRPr>
          </a:p>
        </p:txBody>
      </p:sp>
      <p:pic>
        <p:nvPicPr>
          <p:cNvPr id="18" name="4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AutoShape 21"/>
          <p:cNvSpPr>
            <a:spLocks noChangeArrowheads="1"/>
          </p:cNvSpPr>
          <p:nvPr/>
        </p:nvSpPr>
        <p:spPr bwMode="auto">
          <a:xfrm>
            <a:off x="304800" y="1600200"/>
            <a:ext cx="3581399" cy="1114427"/>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smtClean="0">
                <a:solidFill>
                  <a:schemeClr val="accent6">
                    <a:lumMod val="50000"/>
                  </a:schemeClr>
                </a:solidFill>
              </a:rPr>
              <a:t>En este ejemplo vamos a comprobar si el tabaco es un factor de riesgo para presentar bronquitis crónica (EPOC)</a:t>
            </a:r>
            <a:endParaRPr lang="es-ES" sz="1600" dirty="0">
              <a:solidFill>
                <a:schemeClr val="accent6">
                  <a:lumMod val="50000"/>
                </a:schemeClr>
              </a:solidFill>
            </a:endParaRPr>
          </a:p>
        </p:txBody>
      </p:sp>
      <p:pic>
        <p:nvPicPr>
          <p:cNvPr id="22" name="Picture 4"/>
          <p:cNvPicPr>
            <a:picLocks noChangeAspect="1" noChangeArrowheads="1"/>
          </p:cNvPicPr>
          <p:nvPr/>
        </p:nvPicPr>
        <p:blipFill>
          <a:blip r:embed="rId2"/>
          <a:srcRect l="20078" t="22151" r="41524" b="26448"/>
          <a:stretch>
            <a:fillRect/>
          </a:stretch>
        </p:blipFill>
        <p:spPr bwMode="auto">
          <a:xfrm>
            <a:off x="423862" y="1311275"/>
            <a:ext cx="4681538" cy="5013325"/>
          </a:xfrm>
          <a:prstGeom prst="rect">
            <a:avLst/>
          </a:prstGeom>
          <a:noFill/>
          <a:ln w="9525">
            <a:noFill/>
            <a:miter lim="800000"/>
            <a:headEnd/>
            <a:tailEnd/>
          </a:ln>
          <a:effectLst/>
        </p:spPr>
      </p:pic>
      <p:sp>
        <p:nvSpPr>
          <p:cNvPr id="5132" name="AutoShape 12"/>
          <p:cNvSpPr>
            <a:spLocks noChangeArrowheads="1"/>
          </p:cNvSpPr>
          <p:nvPr/>
        </p:nvSpPr>
        <p:spPr bwMode="auto">
          <a:xfrm>
            <a:off x="250825" y="1700213"/>
            <a:ext cx="2513806" cy="45720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smtClean="0">
                <a:solidFill>
                  <a:schemeClr val="accent6">
                    <a:lumMod val="50000"/>
                  </a:schemeClr>
                </a:solidFill>
              </a:rPr>
              <a:t>Hacer </a:t>
            </a:r>
            <a:r>
              <a:rPr lang="es-ES" sz="1600" dirty="0" err="1" smtClean="0">
                <a:solidFill>
                  <a:schemeClr val="accent6">
                    <a:lumMod val="50000"/>
                  </a:schemeClr>
                </a:solidFill>
              </a:rPr>
              <a:t>click</a:t>
            </a:r>
            <a:r>
              <a:rPr lang="es-ES" sz="1600" dirty="0" smtClean="0">
                <a:solidFill>
                  <a:schemeClr val="accent6">
                    <a:lumMod val="50000"/>
                  </a:schemeClr>
                </a:solidFill>
              </a:rPr>
              <a:t>  en </a:t>
            </a:r>
            <a:r>
              <a:rPr lang="es-ES" sz="1600" dirty="0">
                <a:solidFill>
                  <a:schemeClr val="accent6">
                    <a:lumMod val="50000"/>
                  </a:schemeClr>
                </a:solidFill>
              </a:rPr>
              <a:t>Analizar</a:t>
            </a:r>
          </a:p>
        </p:txBody>
      </p:sp>
      <p:grpSp>
        <p:nvGrpSpPr>
          <p:cNvPr id="26" name="Group 25"/>
          <p:cNvGrpSpPr/>
          <p:nvPr/>
        </p:nvGrpSpPr>
        <p:grpSpPr>
          <a:xfrm>
            <a:off x="250824" y="1455738"/>
            <a:ext cx="4486276" cy="4321175"/>
            <a:chOff x="250824" y="1455738"/>
            <a:chExt cx="4486276" cy="4321175"/>
          </a:xfrm>
        </p:grpSpPr>
        <p:pic>
          <p:nvPicPr>
            <p:cNvPr id="23" name="Picture 5"/>
            <p:cNvPicPr>
              <a:picLocks noChangeAspect="1" noChangeArrowheads="1"/>
            </p:cNvPicPr>
            <p:nvPr/>
          </p:nvPicPr>
          <p:blipFill>
            <a:blip r:embed="rId3"/>
            <a:srcRect l="41379" t="24348" r="42709" b="28448"/>
            <a:stretch>
              <a:fillRect/>
            </a:stretch>
          </p:blipFill>
          <p:spPr bwMode="auto">
            <a:xfrm>
              <a:off x="2916238" y="1455738"/>
              <a:ext cx="1820862" cy="4321175"/>
            </a:xfrm>
            <a:prstGeom prst="rect">
              <a:avLst/>
            </a:prstGeom>
            <a:noFill/>
            <a:ln w="9525">
              <a:noFill/>
              <a:miter lim="800000"/>
              <a:headEnd/>
              <a:tailEnd/>
            </a:ln>
            <a:effectLst/>
          </p:spPr>
        </p:pic>
        <p:sp>
          <p:nvSpPr>
            <p:cNvPr id="5133" name="AutoShape 13"/>
            <p:cNvSpPr>
              <a:spLocks noChangeArrowheads="1"/>
            </p:cNvSpPr>
            <p:nvPr/>
          </p:nvSpPr>
          <p:spPr bwMode="auto">
            <a:xfrm>
              <a:off x="250824" y="2636838"/>
              <a:ext cx="2111375" cy="63976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a:solidFill>
                    <a:schemeClr val="accent6">
                      <a:lumMod val="50000"/>
                    </a:schemeClr>
                  </a:solidFill>
                </a:rPr>
                <a:t>…en Estadísticos descriptivos</a:t>
              </a:r>
            </a:p>
          </p:txBody>
        </p:sp>
      </p:grpSp>
      <p:grpSp>
        <p:nvGrpSpPr>
          <p:cNvPr id="28" name="Group 27"/>
          <p:cNvGrpSpPr/>
          <p:nvPr/>
        </p:nvGrpSpPr>
        <p:grpSpPr>
          <a:xfrm>
            <a:off x="250825" y="1671638"/>
            <a:ext cx="6049963" cy="2519361"/>
            <a:chOff x="250825" y="1671638"/>
            <a:chExt cx="6049963" cy="2519361"/>
          </a:xfrm>
        </p:grpSpPr>
        <p:pic>
          <p:nvPicPr>
            <p:cNvPr id="24" name="Picture 6"/>
            <p:cNvPicPr>
              <a:picLocks noChangeAspect="1" noChangeArrowheads="1"/>
            </p:cNvPicPr>
            <p:nvPr/>
          </p:nvPicPr>
          <p:blipFill>
            <a:blip r:embed="rId3"/>
            <a:srcRect l="57890" t="26579" r="27943" b="57193"/>
            <a:stretch>
              <a:fillRect/>
            </a:stretch>
          </p:blipFill>
          <p:spPr bwMode="auto">
            <a:xfrm>
              <a:off x="4716463" y="1671638"/>
              <a:ext cx="1584325" cy="1452562"/>
            </a:xfrm>
            <a:prstGeom prst="rect">
              <a:avLst/>
            </a:prstGeom>
            <a:noFill/>
            <a:ln w="9525">
              <a:noFill/>
              <a:miter lim="800000"/>
              <a:headEnd/>
              <a:tailEnd/>
            </a:ln>
            <a:effectLst/>
          </p:spPr>
        </p:pic>
        <p:sp>
          <p:nvSpPr>
            <p:cNvPr id="5134" name="AutoShape 14"/>
            <p:cNvSpPr>
              <a:spLocks noChangeArrowheads="1"/>
            </p:cNvSpPr>
            <p:nvPr/>
          </p:nvSpPr>
          <p:spPr bwMode="auto">
            <a:xfrm>
              <a:off x="250825" y="3573462"/>
              <a:ext cx="1944688" cy="617537"/>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a:solidFill>
                    <a:schemeClr val="accent6">
                      <a:lumMod val="50000"/>
                    </a:schemeClr>
                  </a:solidFill>
                </a:rPr>
                <a:t>…en Tablas de contingencia</a:t>
              </a:r>
            </a:p>
          </p:txBody>
        </p:sp>
      </p:grpSp>
      <p:sp>
        <p:nvSpPr>
          <p:cNvPr id="30" name="AutoShape 5"/>
          <p:cNvSpPr>
            <a:spLocks noGrp="1" noChangeArrowheads="1"/>
          </p:cNvSpPr>
          <p:nvPr>
            <p:ph type="title"/>
          </p:nvPr>
        </p:nvSpPr>
        <p:spPr bwMode="auto">
          <a:xfrm>
            <a:off x="1115616" y="76200"/>
            <a:ext cx="7571184" cy="639762"/>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3200" kern="1200" dirty="0" smtClean="0">
                <a:solidFill>
                  <a:schemeClr val="tx1"/>
                </a:solidFill>
              </a:rPr>
              <a:t>Factores de Riesgo. Ejemplo con SPSS</a:t>
            </a:r>
            <a:endParaRPr lang="es-ES" sz="3200" kern="1200" dirty="0">
              <a:solidFill>
                <a:schemeClr val="tx1"/>
              </a:solidFill>
            </a:endParaRPr>
          </a:p>
        </p:txBody>
      </p:sp>
      <p:pic>
        <p:nvPicPr>
          <p:cNvPr id="12"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P spid="513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7"/>
          <p:cNvPicPr>
            <a:picLocks noChangeAspect="1" noChangeArrowheads="1"/>
          </p:cNvPicPr>
          <p:nvPr/>
        </p:nvPicPr>
        <p:blipFill>
          <a:blip r:embed="rId2"/>
          <a:srcRect l="32487" t="27327" r="23216" b="32210"/>
          <a:stretch>
            <a:fillRect/>
          </a:stretch>
        </p:blipFill>
        <p:spPr bwMode="auto">
          <a:xfrm>
            <a:off x="5181600" y="1524000"/>
            <a:ext cx="3744912" cy="2736850"/>
          </a:xfrm>
          <a:prstGeom prst="rect">
            <a:avLst/>
          </a:prstGeom>
          <a:noFill/>
          <a:ln w="9525">
            <a:noFill/>
            <a:miter lim="800000"/>
            <a:headEnd/>
            <a:tailEnd/>
          </a:ln>
          <a:effectLst/>
        </p:spPr>
      </p:pic>
      <p:pic>
        <p:nvPicPr>
          <p:cNvPr id="22" name="Picture 4"/>
          <p:cNvPicPr>
            <a:picLocks noChangeAspect="1" noChangeArrowheads="1"/>
          </p:cNvPicPr>
          <p:nvPr/>
        </p:nvPicPr>
        <p:blipFill>
          <a:blip r:embed="rId3"/>
          <a:srcRect l="20078" t="22151" r="41524" b="26448"/>
          <a:stretch>
            <a:fillRect/>
          </a:stretch>
        </p:blipFill>
        <p:spPr bwMode="auto">
          <a:xfrm>
            <a:off x="228600" y="1311275"/>
            <a:ext cx="4681538" cy="5013325"/>
          </a:xfrm>
          <a:prstGeom prst="rect">
            <a:avLst/>
          </a:prstGeom>
          <a:noFill/>
          <a:ln w="9525">
            <a:noFill/>
            <a:miter lim="800000"/>
            <a:headEnd/>
            <a:tailEnd/>
          </a:ln>
          <a:effectLst/>
        </p:spPr>
      </p:pic>
      <p:sp>
        <p:nvSpPr>
          <p:cNvPr id="30" name="AutoShape 5"/>
          <p:cNvSpPr>
            <a:spLocks noGrp="1" noChangeArrowheads="1"/>
          </p:cNvSpPr>
          <p:nvPr>
            <p:ph type="title"/>
          </p:nvPr>
        </p:nvSpPr>
        <p:spPr bwMode="auto">
          <a:xfrm>
            <a:off x="1043608" y="76200"/>
            <a:ext cx="7643192" cy="639762"/>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3200" kern="1200" dirty="0" smtClean="0">
                <a:solidFill>
                  <a:schemeClr val="tx1"/>
                </a:solidFill>
              </a:rPr>
              <a:t>Factores de Riesgo. Ejemplo con SPSS</a:t>
            </a:r>
            <a:endParaRPr lang="es-ES" sz="3200" kern="1200" dirty="0">
              <a:solidFill>
                <a:schemeClr val="tx1"/>
              </a:solidFill>
            </a:endParaRPr>
          </a:p>
        </p:txBody>
      </p:sp>
      <p:grpSp>
        <p:nvGrpSpPr>
          <p:cNvPr id="16" name="Group 15"/>
          <p:cNvGrpSpPr/>
          <p:nvPr/>
        </p:nvGrpSpPr>
        <p:grpSpPr>
          <a:xfrm>
            <a:off x="6300788" y="762000"/>
            <a:ext cx="2016125" cy="1298575"/>
            <a:chOff x="6300788" y="762000"/>
            <a:chExt cx="2016125" cy="1298575"/>
          </a:xfrm>
        </p:grpSpPr>
        <p:sp>
          <p:nvSpPr>
            <p:cNvPr id="5137" name="AutoShape 17"/>
            <p:cNvSpPr>
              <a:spLocks noChangeArrowheads="1"/>
            </p:cNvSpPr>
            <p:nvPr/>
          </p:nvSpPr>
          <p:spPr bwMode="auto">
            <a:xfrm>
              <a:off x="6300788" y="762000"/>
              <a:ext cx="2016125" cy="79375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Introducir aquí el/los factores de riesgo, por ejemplo el tabaco</a:t>
              </a:r>
            </a:p>
          </p:txBody>
        </p:sp>
        <p:sp>
          <p:nvSpPr>
            <p:cNvPr id="5138" name="Line 18"/>
            <p:cNvSpPr>
              <a:spLocks noChangeShapeType="1"/>
            </p:cNvSpPr>
            <p:nvPr/>
          </p:nvSpPr>
          <p:spPr bwMode="auto">
            <a:xfrm flipH="1">
              <a:off x="7235825" y="1557338"/>
              <a:ext cx="73025" cy="503237"/>
            </a:xfrm>
            <a:prstGeom prst="line">
              <a:avLst/>
            </a:prstGeom>
            <a:noFill/>
            <a:ln w="38100" cap="flat" cmpd="sng" algn="ctr">
              <a:solidFill>
                <a:srgbClr val="222268"/>
              </a:solidFill>
              <a:prstDash val="solid"/>
              <a:round/>
              <a:headEnd type="none" w="med" len="med"/>
              <a:tailEnd type="triangle" w="med" len="med"/>
            </a:ln>
            <a:effectLst/>
          </p:spPr>
          <p:txBody>
            <a:bodyPr>
              <a:prstTxWarp prst="textNoShape">
                <a:avLst/>
              </a:prstTxWarp>
            </a:bodyPr>
            <a:lstStyle/>
            <a:p>
              <a:endParaRPr lang="en-US"/>
            </a:p>
          </p:txBody>
        </p:sp>
      </p:grpSp>
      <p:grpSp>
        <p:nvGrpSpPr>
          <p:cNvPr id="17" name="Group 16"/>
          <p:cNvGrpSpPr/>
          <p:nvPr/>
        </p:nvGrpSpPr>
        <p:grpSpPr>
          <a:xfrm>
            <a:off x="6172200" y="2743200"/>
            <a:ext cx="2230437" cy="1556544"/>
            <a:chOff x="6172200" y="2743200"/>
            <a:chExt cx="2230437" cy="1556544"/>
          </a:xfrm>
        </p:grpSpPr>
        <p:sp>
          <p:nvSpPr>
            <p:cNvPr id="27" name="AutoShape 15"/>
            <p:cNvSpPr>
              <a:spLocks noChangeArrowheads="1"/>
            </p:cNvSpPr>
            <p:nvPr/>
          </p:nvSpPr>
          <p:spPr bwMode="auto">
            <a:xfrm>
              <a:off x="6172200" y="3123406"/>
              <a:ext cx="2230437" cy="1176338"/>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Introducir aquí la variable de enfermedad, por ejemplo padecer EPOC (Bronquitis crónica)</a:t>
              </a:r>
            </a:p>
          </p:txBody>
        </p:sp>
        <p:cxnSp>
          <p:nvCxnSpPr>
            <p:cNvPr id="29" name="Straight Arrow Connector 28"/>
            <p:cNvCxnSpPr/>
            <p:nvPr/>
          </p:nvCxnSpPr>
          <p:spPr>
            <a:xfrm rot="5400000" flipH="1" flipV="1">
              <a:off x="6972300" y="2932906"/>
              <a:ext cx="381000" cy="1588"/>
            </a:xfrm>
            <a:prstGeom prst="straightConnector1">
              <a:avLst/>
            </a:prstGeom>
            <a:ln>
              <a:solidFill>
                <a:schemeClr val="accent6">
                  <a:lumMod val="75000"/>
                </a:schemeClr>
              </a:solidFill>
              <a:tailEnd type="arrow" w="sm" len="lg"/>
            </a:ln>
          </p:spPr>
          <p:style>
            <a:lnRef idx="2">
              <a:schemeClr val="accent1"/>
            </a:lnRef>
            <a:fillRef idx="0">
              <a:schemeClr val="accent1"/>
            </a:fillRef>
            <a:effectRef idx="1">
              <a:schemeClr val="accent1"/>
            </a:effectRef>
            <a:fontRef idx="minor">
              <a:schemeClr val="tx1"/>
            </a:fontRef>
          </p:style>
        </p:cxnSp>
      </p:grpSp>
      <p:sp>
        <p:nvSpPr>
          <p:cNvPr id="32" name="AutoShape 19"/>
          <p:cNvSpPr>
            <a:spLocks noChangeArrowheads="1"/>
          </p:cNvSpPr>
          <p:nvPr/>
        </p:nvSpPr>
        <p:spPr bwMode="auto">
          <a:xfrm>
            <a:off x="3886200" y="2133600"/>
            <a:ext cx="2017712" cy="542925"/>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err="1" smtClean="0">
                <a:solidFill>
                  <a:schemeClr val="accent6">
                    <a:lumMod val="50000"/>
                  </a:schemeClr>
                </a:solidFill>
              </a:rPr>
              <a:t>Click</a:t>
            </a:r>
            <a:r>
              <a:rPr lang="es-ES" sz="1400" dirty="0" smtClean="0">
                <a:solidFill>
                  <a:schemeClr val="accent6">
                    <a:lumMod val="50000"/>
                  </a:schemeClr>
                </a:solidFill>
              </a:rPr>
              <a:t> ahora </a:t>
            </a:r>
            <a:r>
              <a:rPr lang="es-ES" sz="1400" dirty="0">
                <a:solidFill>
                  <a:schemeClr val="accent6">
                    <a:lumMod val="50000"/>
                  </a:schemeClr>
                </a:solidFill>
              </a:rPr>
              <a:t>en Casillas</a:t>
            </a:r>
          </a:p>
        </p:txBody>
      </p:sp>
      <p:pic>
        <p:nvPicPr>
          <p:cNvPr id="12"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4"/>
          <p:cNvPicPr>
            <a:picLocks noChangeAspect="1" noChangeArrowheads="1"/>
          </p:cNvPicPr>
          <p:nvPr/>
        </p:nvPicPr>
        <p:blipFill>
          <a:blip r:embed="rId2"/>
          <a:srcRect l="20078" t="22151" r="41524" b="26448"/>
          <a:stretch>
            <a:fillRect/>
          </a:stretch>
        </p:blipFill>
        <p:spPr bwMode="auto">
          <a:xfrm>
            <a:off x="228600" y="1311275"/>
            <a:ext cx="4681538" cy="5013325"/>
          </a:xfrm>
          <a:prstGeom prst="rect">
            <a:avLst/>
          </a:prstGeom>
          <a:noFill/>
          <a:ln w="9525">
            <a:noFill/>
            <a:miter lim="800000"/>
            <a:headEnd/>
            <a:tailEnd/>
          </a:ln>
          <a:effectLst/>
        </p:spPr>
      </p:pic>
      <p:sp>
        <p:nvSpPr>
          <p:cNvPr id="30" name="AutoShape 5"/>
          <p:cNvSpPr>
            <a:spLocks noGrp="1" noChangeArrowheads="1"/>
          </p:cNvSpPr>
          <p:nvPr>
            <p:ph type="title"/>
          </p:nvPr>
        </p:nvSpPr>
        <p:spPr bwMode="auto">
          <a:xfrm>
            <a:off x="827584" y="76200"/>
            <a:ext cx="7859216" cy="639762"/>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3200" kern="1200" dirty="0" smtClean="0">
                <a:solidFill>
                  <a:schemeClr val="tx1"/>
                </a:solidFill>
              </a:rPr>
              <a:t>Factores de Riesgo. Ejemplo con SPSS</a:t>
            </a:r>
            <a:endParaRPr lang="es-ES" sz="3200" kern="1200" dirty="0">
              <a:solidFill>
                <a:schemeClr val="tx1"/>
              </a:solidFill>
            </a:endParaRPr>
          </a:p>
        </p:txBody>
      </p:sp>
      <p:pic>
        <p:nvPicPr>
          <p:cNvPr id="23" name="Picture 8"/>
          <p:cNvPicPr>
            <a:picLocks noChangeAspect="1" noChangeArrowheads="1"/>
          </p:cNvPicPr>
          <p:nvPr/>
        </p:nvPicPr>
        <p:blipFill>
          <a:blip r:embed="rId3"/>
          <a:srcRect l="37799" t="28777" r="28542" b="33855"/>
          <a:stretch>
            <a:fillRect/>
          </a:stretch>
        </p:blipFill>
        <p:spPr bwMode="auto">
          <a:xfrm>
            <a:off x="5105400" y="1981200"/>
            <a:ext cx="3647781" cy="3240088"/>
          </a:xfrm>
          <a:prstGeom prst="rect">
            <a:avLst/>
          </a:prstGeom>
          <a:noFill/>
          <a:ln w="9525">
            <a:noFill/>
            <a:miter lim="800000"/>
            <a:headEnd/>
            <a:tailEnd/>
          </a:ln>
          <a:effectLst/>
        </p:spPr>
      </p:pic>
      <p:grpSp>
        <p:nvGrpSpPr>
          <p:cNvPr id="25" name="Group 24"/>
          <p:cNvGrpSpPr/>
          <p:nvPr/>
        </p:nvGrpSpPr>
        <p:grpSpPr>
          <a:xfrm>
            <a:off x="2760663" y="2828925"/>
            <a:ext cx="2344737" cy="1438275"/>
            <a:chOff x="2743200" y="2590800"/>
            <a:chExt cx="2344737" cy="1438275"/>
          </a:xfrm>
        </p:grpSpPr>
        <p:sp>
          <p:nvSpPr>
            <p:cNvPr id="5141" name="AutoShape 21"/>
            <p:cNvSpPr>
              <a:spLocks noChangeArrowheads="1"/>
            </p:cNvSpPr>
            <p:nvPr/>
          </p:nvSpPr>
          <p:spPr bwMode="auto">
            <a:xfrm>
              <a:off x="2743200" y="2590800"/>
              <a:ext cx="2128838" cy="1438275"/>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Indicar por ejemplo que los porcentajes aparezcan en las Columnas y clicar en Continuar</a:t>
              </a:r>
            </a:p>
          </p:txBody>
        </p:sp>
        <p:sp>
          <p:nvSpPr>
            <p:cNvPr id="5142" name="Line 22"/>
            <p:cNvSpPr>
              <a:spLocks noChangeShapeType="1"/>
            </p:cNvSpPr>
            <p:nvPr/>
          </p:nvSpPr>
          <p:spPr bwMode="auto">
            <a:xfrm>
              <a:off x="4872037" y="3500438"/>
              <a:ext cx="215900" cy="0"/>
            </a:xfrm>
            <a:prstGeom prst="line">
              <a:avLst/>
            </a:prstGeom>
            <a:noFill/>
            <a:ln w="38100" cap="flat" cmpd="sng" algn="ctr">
              <a:solidFill>
                <a:srgbClr val="222268"/>
              </a:solidFill>
              <a:prstDash val="solid"/>
              <a:round/>
              <a:headEnd type="none" w="med" len="med"/>
              <a:tailEnd type="triangle" w="med" len="med"/>
            </a:ln>
            <a:effectLst/>
          </p:spPr>
          <p:txBody>
            <a:bodyPr>
              <a:prstTxWarp prst="textNoShape">
                <a:avLst/>
              </a:prstTxWarp>
            </a:bodyPr>
            <a:lstStyle/>
            <a:p>
              <a:endParaRPr lang="en-US"/>
            </a:p>
          </p:txBody>
        </p:sp>
      </p:grpSp>
      <p:pic>
        <p:nvPicPr>
          <p:cNvPr id="8"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9"/>
          <p:cNvPicPr>
            <a:picLocks noChangeAspect="1" noChangeArrowheads="1"/>
          </p:cNvPicPr>
          <p:nvPr/>
        </p:nvPicPr>
        <p:blipFill>
          <a:blip r:embed="rId2"/>
          <a:srcRect l="32384" t="27312" r="22720" b="32080"/>
          <a:stretch>
            <a:fillRect/>
          </a:stretch>
        </p:blipFill>
        <p:spPr bwMode="auto">
          <a:xfrm>
            <a:off x="4953000" y="1295400"/>
            <a:ext cx="3729037" cy="2698820"/>
          </a:xfrm>
          <a:prstGeom prst="rect">
            <a:avLst/>
          </a:prstGeom>
          <a:noFill/>
          <a:ln w="9525">
            <a:noFill/>
            <a:miter lim="800000"/>
            <a:headEnd/>
            <a:tailEnd/>
          </a:ln>
          <a:effectLst/>
        </p:spPr>
      </p:pic>
      <p:sp>
        <p:nvSpPr>
          <p:cNvPr id="30" name="AutoShape 5"/>
          <p:cNvSpPr>
            <a:spLocks noGrp="1" noChangeArrowheads="1"/>
          </p:cNvSpPr>
          <p:nvPr>
            <p:ph type="title"/>
          </p:nvPr>
        </p:nvSpPr>
        <p:spPr bwMode="auto">
          <a:xfrm>
            <a:off x="827584" y="124942"/>
            <a:ext cx="7859216" cy="639762"/>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3200" kern="1200" dirty="0" smtClean="0">
                <a:solidFill>
                  <a:schemeClr val="tx1"/>
                </a:solidFill>
              </a:rPr>
              <a:t>Factores de Riesgo. Ejemplo con SPSS</a:t>
            </a:r>
            <a:endParaRPr lang="es-ES" sz="3200" kern="1200" dirty="0">
              <a:solidFill>
                <a:schemeClr val="tx1"/>
              </a:solidFill>
            </a:endParaRPr>
          </a:p>
        </p:txBody>
      </p:sp>
      <p:pic>
        <p:nvPicPr>
          <p:cNvPr id="13" name="Picture 4"/>
          <p:cNvPicPr>
            <a:picLocks noChangeAspect="1" noChangeArrowheads="1"/>
          </p:cNvPicPr>
          <p:nvPr/>
        </p:nvPicPr>
        <p:blipFill>
          <a:blip r:embed="rId3"/>
          <a:srcRect l="20078" t="22151" r="41524" b="26448"/>
          <a:stretch>
            <a:fillRect/>
          </a:stretch>
        </p:blipFill>
        <p:spPr bwMode="auto">
          <a:xfrm>
            <a:off x="228600" y="1311275"/>
            <a:ext cx="4396910" cy="4708525"/>
          </a:xfrm>
          <a:prstGeom prst="rect">
            <a:avLst/>
          </a:prstGeom>
          <a:noFill/>
          <a:ln w="9525">
            <a:noFill/>
            <a:miter lim="800000"/>
            <a:headEnd/>
            <a:tailEnd/>
          </a:ln>
          <a:effectLst/>
        </p:spPr>
      </p:pic>
      <p:sp>
        <p:nvSpPr>
          <p:cNvPr id="5144" name="AutoShape 24"/>
          <p:cNvSpPr>
            <a:spLocks noChangeArrowheads="1"/>
          </p:cNvSpPr>
          <p:nvPr/>
        </p:nvSpPr>
        <p:spPr bwMode="auto">
          <a:xfrm>
            <a:off x="5292080" y="1447800"/>
            <a:ext cx="2629545" cy="554037"/>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smtClean="0">
                <a:solidFill>
                  <a:schemeClr val="accent6">
                    <a:lumMod val="50000"/>
                  </a:schemeClr>
                </a:solidFill>
              </a:rPr>
              <a:t>Hacer </a:t>
            </a:r>
            <a:r>
              <a:rPr lang="es-ES" sz="1600" dirty="0" err="1" smtClean="0">
                <a:solidFill>
                  <a:schemeClr val="accent6">
                    <a:lumMod val="50000"/>
                  </a:schemeClr>
                </a:solidFill>
              </a:rPr>
              <a:t>click</a:t>
            </a:r>
            <a:r>
              <a:rPr lang="es-ES" sz="1600" dirty="0" smtClean="0">
                <a:solidFill>
                  <a:schemeClr val="accent6">
                    <a:lumMod val="50000"/>
                  </a:schemeClr>
                </a:solidFill>
              </a:rPr>
              <a:t> ahora </a:t>
            </a:r>
            <a:r>
              <a:rPr lang="es-ES" sz="1600" dirty="0">
                <a:solidFill>
                  <a:schemeClr val="accent6">
                    <a:lumMod val="50000"/>
                  </a:schemeClr>
                </a:solidFill>
              </a:rPr>
              <a:t>en Estadísticos</a:t>
            </a:r>
          </a:p>
        </p:txBody>
      </p:sp>
      <p:pic>
        <p:nvPicPr>
          <p:cNvPr id="15" name="Picture 4"/>
          <p:cNvPicPr>
            <a:picLocks noChangeAspect="1" noChangeArrowheads="1"/>
          </p:cNvPicPr>
          <p:nvPr/>
        </p:nvPicPr>
        <p:blipFill>
          <a:blip r:embed="rId4"/>
          <a:srcRect l="41927" t="31006" r="32384" b="35774"/>
          <a:stretch>
            <a:fillRect/>
          </a:stretch>
        </p:blipFill>
        <p:spPr bwMode="auto">
          <a:xfrm>
            <a:off x="4953000" y="2286000"/>
            <a:ext cx="3132138" cy="3240087"/>
          </a:xfrm>
          <a:prstGeom prst="rect">
            <a:avLst/>
          </a:prstGeom>
          <a:noFill/>
          <a:ln w="9525">
            <a:noFill/>
            <a:miter lim="800000"/>
            <a:headEnd/>
            <a:tailEnd/>
          </a:ln>
          <a:effectLst/>
        </p:spPr>
      </p:pic>
      <p:grpSp>
        <p:nvGrpSpPr>
          <p:cNvPr id="16" name="Group 15"/>
          <p:cNvGrpSpPr/>
          <p:nvPr/>
        </p:nvGrpSpPr>
        <p:grpSpPr>
          <a:xfrm>
            <a:off x="5029200" y="3048000"/>
            <a:ext cx="2016125" cy="1143000"/>
            <a:chOff x="5029200" y="3048000"/>
            <a:chExt cx="2016125" cy="1143000"/>
          </a:xfrm>
        </p:grpSpPr>
        <p:sp>
          <p:nvSpPr>
            <p:cNvPr id="5146" name="AutoShape 26"/>
            <p:cNvSpPr>
              <a:spLocks noChangeArrowheads="1"/>
            </p:cNvSpPr>
            <p:nvPr/>
          </p:nvSpPr>
          <p:spPr bwMode="auto">
            <a:xfrm>
              <a:off x="5029200" y="3048000"/>
              <a:ext cx="2016125" cy="781051"/>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a:solidFill>
                    <a:schemeClr val="accent6">
                      <a:lumMod val="50000"/>
                    </a:schemeClr>
                  </a:solidFill>
                </a:rPr>
                <a:t>Señalar la pestaña de </a:t>
              </a:r>
              <a:r>
                <a:rPr lang="es-ES" sz="1600" dirty="0" smtClean="0">
                  <a:solidFill>
                    <a:schemeClr val="accent6">
                      <a:lumMod val="50000"/>
                    </a:schemeClr>
                  </a:solidFill>
                </a:rPr>
                <a:t>Riesgo y </a:t>
              </a:r>
              <a:r>
                <a:rPr lang="es-ES" sz="1600" dirty="0" smtClean="0">
                  <a:solidFill>
                    <a:schemeClr val="accent6">
                      <a:lumMod val="50000"/>
                    </a:schemeClr>
                  </a:solidFill>
                </a:rPr>
                <a:t>hacer </a:t>
              </a:r>
              <a:r>
                <a:rPr lang="es-ES" sz="1600" dirty="0" err="1" smtClean="0">
                  <a:solidFill>
                    <a:schemeClr val="accent6">
                      <a:lumMod val="50000"/>
                    </a:schemeClr>
                  </a:solidFill>
                </a:rPr>
                <a:t>click</a:t>
              </a:r>
              <a:r>
                <a:rPr lang="es-ES" sz="1600" dirty="0" smtClean="0">
                  <a:solidFill>
                    <a:schemeClr val="accent6">
                      <a:lumMod val="50000"/>
                    </a:schemeClr>
                  </a:solidFill>
                </a:rPr>
                <a:t> </a:t>
              </a:r>
              <a:r>
                <a:rPr lang="es-ES" sz="1600" dirty="0" smtClean="0">
                  <a:solidFill>
                    <a:schemeClr val="accent6">
                      <a:lumMod val="50000"/>
                    </a:schemeClr>
                  </a:solidFill>
                </a:rPr>
                <a:t>en Continuar</a:t>
              </a:r>
              <a:endParaRPr lang="es-ES" sz="1600" dirty="0">
                <a:solidFill>
                  <a:schemeClr val="accent6">
                    <a:lumMod val="50000"/>
                  </a:schemeClr>
                </a:solidFill>
              </a:endParaRPr>
            </a:p>
          </p:txBody>
        </p:sp>
        <p:sp>
          <p:nvSpPr>
            <p:cNvPr id="5147" name="Line 27"/>
            <p:cNvSpPr>
              <a:spLocks noChangeShapeType="1"/>
            </p:cNvSpPr>
            <p:nvPr/>
          </p:nvSpPr>
          <p:spPr bwMode="auto">
            <a:xfrm>
              <a:off x="6397625" y="3830638"/>
              <a:ext cx="360362" cy="360362"/>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grpSp>
      <p:pic>
        <p:nvPicPr>
          <p:cNvPr id="10" name="4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4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9"/>
          <p:cNvPicPr>
            <a:picLocks noChangeAspect="1" noChangeArrowheads="1"/>
          </p:cNvPicPr>
          <p:nvPr/>
        </p:nvPicPr>
        <p:blipFill>
          <a:blip r:embed="rId2"/>
          <a:srcRect l="32384" t="27312" r="22720" b="32080"/>
          <a:stretch>
            <a:fillRect/>
          </a:stretch>
        </p:blipFill>
        <p:spPr bwMode="auto">
          <a:xfrm>
            <a:off x="4953000" y="1295400"/>
            <a:ext cx="3729037" cy="2698820"/>
          </a:xfrm>
          <a:prstGeom prst="rect">
            <a:avLst/>
          </a:prstGeom>
          <a:noFill/>
          <a:ln w="9525">
            <a:noFill/>
            <a:miter lim="800000"/>
            <a:headEnd/>
            <a:tailEnd/>
          </a:ln>
          <a:effectLst/>
        </p:spPr>
      </p:pic>
      <p:sp>
        <p:nvSpPr>
          <p:cNvPr id="30" name="AutoShape 5"/>
          <p:cNvSpPr>
            <a:spLocks noGrp="1" noChangeArrowheads="1"/>
          </p:cNvSpPr>
          <p:nvPr>
            <p:ph type="title"/>
          </p:nvPr>
        </p:nvSpPr>
        <p:spPr bwMode="auto">
          <a:xfrm>
            <a:off x="827584" y="76200"/>
            <a:ext cx="7859216" cy="639762"/>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3200" kern="1200" dirty="0" smtClean="0">
                <a:solidFill>
                  <a:schemeClr val="tx1"/>
                </a:solidFill>
              </a:rPr>
              <a:t>Factores de Riesgo. Ejemplo con SPSS</a:t>
            </a:r>
            <a:endParaRPr lang="es-ES" sz="3200" kern="1200" dirty="0">
              <a:solidFill>
                <a:schemeClr val="tx1"/>
              </a:solidFill>
            </a:endParaRPr>
          </a:p>
        </p:txBody>
      </p:sp>
      <p:pic>
        <p:nvPicPr>
          <p:cNvPr id="13" name="Picture 4"/>
          <p:cNvPicPr>
            <a:picLocks noChangeAspect="1" noChangeArrowheads="1"/>
          </p:cNvPicPr>
          <p:nvPr/>
        </p:nvPicPr>
        <p:blipFill>
          <a:blip r:embed="rId3"/>
          <a:srcRect l="20078" t="22151" r="41524" b="26448"/>
          <a:stretch>
            <a:fillRect/>
          </a:stretch>
        </p:blipFill>
        <p:spPr bwMode="auto">
          <a:xfrm>
            <a:off x="228600" y="1311275"/>
            <a:ext cx="4396910" cy="4708525"/>
          </a:xfrm>
          <a:prstGeom prst="rect">
            <a:avLst/>
          </a:prstGeom>
          <a:noFill/>
          <a:ln w="9525">
            <a:noFill/>
            <a:miter lim="800000"/>
            <a:headEnd/>
            <a:tailEnd/>
          </a:ln>
          <a:effectLst/>
        </p:spPr>
      </p:pic>
      <p:sp>
        <p:nvSpPr>
          <p:cNvPr id="5144" name="AutoShape 24"/>
          <p:cNvSpPr>
            <a:spLocks noChangeArrowheads="1"/>
          </p:cNvSpPr>
          <p:nvPr/>
        </p:nvSpPr>
        <p:spPr bwMode="auto">
          <a:xfrm>
            <a:off x="5181600" y="3124200"/>
            <a:ext cx="1978025" cy="554037"/>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smtClean="0">
                <a:solidFill>
                  <a:schemeClr val="accent6">
                    <a:lumMod val="50000"/>
                  </a:schemeClr>
                </a:solidFill>
              </a:rPr>
              <a:t>Clicar en Aceptar</a:t>
            </a:r>
            <a:endParaRPr lang="es-ES" sz="1600" dirty="0">
              <a:solidFill>
                <a:schemeClr val="accent6">
                  <a:lumMod val="50000"/>
                </a:schemeClr>
              </a:solidFill>
            </a:endParaRPr>
          </a:p>
        </p:txBody>
      </p:sp>
      <p:pic>
        <p:nvPicPr>
          <p:cNvPr id="6"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4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a:srcRect/>
          <a:stretch>
            <a:fillRect/>
          </a:stretch>
        </p:blipFill>
        <p:spPr bwMode="auto">
          <a:xfrm>
            <a:off x="395288" y="733425"/>
            <a:ext cx="4968875" cy="1066800"/>
          </a:xfrm>
          <a:prstGeom prst="rect">
            <a:avLst/>
          </a:prstGeom>
          <a:noFill/>
          <a:ln w="9525">
            <a:noFill/>
            <a:miter lim="800000"/>
            <a:headEnd/>
            <a:tailEnd/>
          </a:ln>
          <a:effectLst/>
        </p:spPr>
      </p:pic>
      <p:pic>
        <p:nvPicPr>
          <p:cNvPr id="7172" name="Picture 4"/>
          <p:cNvPicPr>
            <a:picLocks noChangeAspect="1" noChangeArrowheads="1"/>
          </p:cNvPicPr>
          <p:nvPr/>
        </p:nvPicPr>
        <p:blipFill>
          <a:blip r:embed="rId3"/>
          <a:srcRect/>
          <a:stretch>
            <a:fillRect/>
          </a:stretch>
        </p:blipFill>
        <p:spPr bwMode="auto">
          <a:xfrm>
            <a:off x="468314" y="3859213"/>
            <a:ext cx="3499996" cy="1703388"/>
          </a:xfrm>
          <a:prstGeom prst="rect">
            <a:avLst/>
          </a:prstGeom>
          <a:noFill/>
          <a:ln w="9525">
            <a:noFill/>
            <a:miter lim="800000"/>
            <a:headEnd/>
            <a:tailEnd/>
          </a:ln>
          <a:effectLst/>
        </p:spPr>
      </p:pic>
      <p:grpSp>
        <p:nvGrpSpPr>
          <p:cNvPr id="7202" name="Group 34"/>
          <p:cNvGrpSpPr>
            <a:grpSpLocks/>
          </p:cNvGrpSpPr>
          <p:nvPr/>
        </p:nvGrpSpPr>
        <p:grpSpPr bwMode="auto">
          <a:xfrm>
            <a:off x="395288" y="1871662"/>
            <a:ext cx="4914900" cy="1885950"/>
            <a:chOff x="249" y="1108"/>
            <a:chExt cx="3096" cy="1188"/>
          </a:xfrm>
          <a:solidFill>
            <a:srgbClr val="333399"/>
          </a:solidFill>
        </p:grpSpPr>
        <p:pic>
          <p:nvPicPr>
            <p:cNvPr id="7173" name="Picture 5"/>
            <p:cNvPicPr>
              <a:picLocks noChangeAspect="1" noChangeArrowheads="1"/>
            </p:cNvPicPr>
            <p:nvPr/>
          </p:nvPicPr>
          <p:blipFill>
            <a:blip r:embed="rId4"/>
            <a:srcRect/>
            <a:stretch>
              <a:fillRect/>
            </a:stretch>
          </p:blipFill>
          <p:spPr bwMode="auto">
            <a:xfrm>
              <a:off x="249" y="1108"/>
              <a:ext cx="3096" cy="1188"/>
            </a:xfrm>
            <a:prstGeom prst="rect">
              <a:avLst/>
            </a:prstGeom>
            <a:grpFill/>
            <a:ln w="9525">
              <a:noFill/>
              <a:miter lim="800000"/>
              <a:headEnd/>
              <a:tailEnd/>
            </a:ln>
            <a:effectLst/>
          </p:spPr>
        </p:pic>
        <p:sp>
          <p:nvSpPr>
            <p:cNvPr id="7174" name="Text Box 6"/>
            <p:cNvSpPr txBox="1">
              <a:spLocks noChangeArrowheads="1"/>
            </p:cNvSpPr>
            <p:nvPr/>
          </p:nvSpPr>
          <p:spPr bwMode="auto">
            <a:xfrm>
              <a:off x="2336" y="1334"/>
              <a:ext cx="181" cy="231"/>
            </a:xfrm>
            <a:prstGeom prst="rect">
              <a:avLst/>
            </a:prstGeom>
            <a:noFill/>
            <a:ln>
              <a:noFill/>
              <a:headEnd/>
              <a:tailEnd/>
            </a:ln>
          </p:spPr>
          <p:style>
            <a:lnRef idx="1">
              <a:schemeClr val="accent2"/>
            </a:lnRef>
            <a:fillRef idx="3">
              <a:schemeClr val="accent2"/>
            </a:fillRef>
            <a:effectRef idx="2">
              <a:schemeClr val="accent2"/>
            </a:effectRef>
            <a:fontRef idx="minor">
              <a:schemeClr val="lt1"/>
            </a:fontRef>
          </p:style>
          <p:txBody>
            <a:bodyPr>
              <a:prstTxWarp prst="textNoShape">
                <a:avLst/>
              </a:prstTxWarp>
              <a:spAutoFit/>
            </a:bodyPr>
            <a:lstStyle/>
            <a:p>
              <a:pPr>
                <a:spcBef>
                  <a:spcPct val="50000"/>
                </a:spcBef>
              </a:pPr>
              <a:r>
                <a:rPr lang="es-ES" b="1" dirty="0">
                  <a:solidFill>
                    <a:schemeClr val="accent6">
                      <a:lumMod val="75000"/>
                    </a:schemeClr>
                  </a:solidFill>
                </a:rPr>
                <a:t>1</a:t>
              </a:r>
            </a:p>
          </p:txBody>
        </p:sp>
        <p:sp>
          <p:nvSpPr>
            <p:cNvPr id="7175" name="Text Box 7"/>
            <p:cNvSpPr txBox="1">
              <a:spLocks noChangeArrowheads="1"/>
            </p:cNvSpPr>
            <p:nvPr/>
          </p:nvSpPr>
          <p:spPr bwMode="auto">
            <a:xfrm>
              <a:off x="2790" y="1334"/>
              <a:ext cx="181" cy="231"/>
            </a:xfrm>
            <a:prstGeom prst="rect">
              <a:avLst/>
            </a:prstGeom>
            <a:noFill/>
            <a:ln>
              <a:noFill/>
              <a:headEnd/>
              <a:tailEnd/>
            </a:ln>
          </p:spPr>
          <p:style>
            <a:lnRef idx="1">
              <a:schemeClr val="accent2"/>
            </a:lnRef>
            <a:fillRef idx="3">
              <a:schemeClr val="accent2"/>
            </a:fillRef>
            <a:effectRef idx="2">
              <a:schemeClr val="accent2"/>
            </a:effectRef>
            <a:fontRef idx="minor">
              <a:schemeClr val="lt1"/>
            </a:fontRef>
          </p:style>
          <p:txBody>
            <a:bodyPr>
              <a:prstTxWarp prst="textNoShape">
                <a:avLst/>
              </a:prstTxWarp>
              <a:spAutoFit/>
            </a:bodyPr>
            <a:lstStyle/>
            <a:p>
              <a:pPr>
                <a:spcBef>
                  <a:spcPct val="50000"/>
                </a:spcBef>
              </a:pPr>
              <a:r>
                <a:rPr lang="es-ES" b="1">
                  <a:solidFill>
                    <a:schemeClr val="accent6">
                      <a:lumMod val="75000"/>
                    </a:schemeClr>
                  </a:solidFill>
                </a:rPr>
                <a:t>2</a:t>
              </a:r>
            </a:p>
          </p:txBody>
        </p:sp>
        <p:sp>
          <p:nvSpPr>
            <p:cNvPr id="7176" name="AutoShape 8"/>
            <p:cNvSpPr>
              <a:spLocks noChangeArrowheads="1"/>
            </p:cNvSpPr>
            <p:nvPr/>
          </p:nvSpPr>
          <p:spPr bwMode="auto">
            <a:xfrm>
              <a:off x="476" y="1561"/>
              <a:ext cx="227" cy="318"/>
            </a:xfrm>
            <a:prstGeom prst="curvedRightArrow">
              <a:avLst>
                <a:gd name="adj1" fmla="val 28018"/>
                <a:gd name="adj2" fmla="val 56035"/>
                <a:gd name="adj3" fmla="val 33333"/>
              </a:avLst>
            </a:prstGeom>
            <a:grpFill/>
            <a:ln w="9525">
              <a:solidFill>
                <a:schemeClr val="tx1"/>
              </a:solidFill>
              <a:miter lim="800000"/>
              <a:headEnd/>
              <a:tailEnd/>
            </a:ln>
            <a:effectLst/>
          </p:spPr>
          <p:txBody>
            <a:bodyPr wrap="none" anchor="ctr">
              <a:prstTxWarp prst="textNoShape">
                <a:avLst/>
              </a:prstTxWarp>
            </a:bodyPr>
            <a:lstStyle/>
            <a:p>
              <a:endParaRPr lang="en-US"/>
            </a:p>
          </p:txBody>
        </p:sp>
      </p:grpSp>
      <p:sp>
        <p:nvSpPr>
          <p:cNvPr id="7178" name="AutoShape 10"/>
          <p:cNvSpPr>
            <a:spLocks noChangeArrowheads="1"/>
          </p:cNvSpPr>
          <p:nvPr/>
        </p:nvSpPr>
        <p:spPr bwMode="auto">
          <a:xfrm>
            <a:off x="4038600" y="4722812"/>
            <a:ext cx="288925" cy="287338"/>
          </a:xfrm>
          <a:prstGeom prst="rightArrow">
            <a:avLst>
              <a:gd name="adj1" fmla="val 50000"/>
              <a:gd name="adj2" fmla="val 25138"/>
            </a:avLst>
          </a:prstGeom>
          <a:solidFill>
            <a:srgbClr val="333399"/>
          </a:solidFill>
          <a:ln w="9525">
            <a:solidFill>
              <a:schemeClr val="tx1"/>
            </a:solidFill>
            <a:miter lim="800000"/>
            <a:headEnd/>
            <a:tailEnd/>
          </a:ln>
          <a:effectLst/>
        </p:spPr>
        <p:txBody>
          <a:bodyPr wrap="none" anchor="ctr">
            <a:prstTxWarp prst="textNoShape">
              <a:avLst/>
            </a:prstTxWarp>
          </a:bodyPr>
          <a:lstStyle/>
          <a:p>
            <a:endParaRPr lang="en-US"/>
          </a:p>
        </p:txBody>
      </p:sp>
      <p:sp>
        <p:nvSpPr>
          <p:cNvPr id="7181" name="AutoShape 13"/>
          <p:cNvSpPr>
            <a:spLocks noChangeArrowheads="1"/>
          </p:cNvSpPr>
          <p:nvPr/>
        </p:nvSpPr>
        <p:spPr bwMode="auto">
          <a:xfrm>
            <a:off x="5435600" y="2057400"/>
            <a:ext cx="3403600" cy="1676399"/>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200" b="1" dirty="0" smtClean="0">
                <a:solidFill>
                  <a:schemeClr val="accent6">
                    <a:lumMod val="50000"/>
                  </a:schemeClr>
                </a:solidFill>
              </a:rPr>
              <a:t>Tabla </a:t>
            </a:r>
            <a:r>
              <a:rPr lang="es-ES" sz="1200" b="1" dirty="0">
                <a:solidFill>
                  <a:schemeClr val="accent6">
                    <a:lumMod val="50000"/>
                  </a:schemeClr>
                </a:solidFill>
              </a:rPr>
              <a:t>de contingencia </a:t>
            </a:r>
            <a:r>
              <a:rPr lang="es-ES" sz="1200" dirty="0">
                <a:solidFill>
                  <a:schemeClr val="accent6">
                    <a:lumMod val="50000"/>
                  </a:schemeClr>
                </a:solidFill>
              </a:rPr>
              <a:t>en la que se representa en las columnas a los pacientes con y sin enfermedad (EPOC) y en las filas los que han estado expuestos al factor de riesgo (tabaco). Así podemos decir que el </a:t>
            </a:r>
            <a:r>
              <a:rPr lang="es-ES" sz="1200" dirty="0" smtClean="0">
                <a:solidFill>
                  <a:schemeClr val="accent6">
                    <a:lumMod val="50000"/>
                  </a:schemeClr>
                </a:solidFill>
              </a:rPr>
              <a:t>78,3% </a:t>
            </a:r>
            <a:r>
              <a:rPr lang="es-ES" sz="1200" dirty="0">
                <a:solidFill>
                  <a:schemeClr val="accent6">
                    <a:lumMod val="50000"/>
                  </a:schemeClr>
                </a:solidFill>
              </a:rPr>
              <a:t>de los EPOC habían estado expuestos al tabaco comparado con el 27,3% de los NO EPOC</a:t>
            </a:r>
          </a:p>
        </p:txBody>
      </p:sp>
      <p:pic>
        <p:nvPicPr>
          <p:cNvPr id="7182" name="Picture 14"/>
          <p:cNvPicPr>
            <a:picLocks noChangeAspect="1" noChangeArrowheads="1"/>
          </p:cNvPicPr>
          <p:nvPr/>
        </p:nvPicPr>
        <p:blipFill>
          <a:blip r:embed="rId5"/>
          <a:srcRect l="45468" t="28059" r="34453" b="59392"/>
          <a:stretch>
            <a:fillRect/>
          </a:stretch>
        </p:blipFill>
        <p:spPr bwMode="auto">
          <a:xfrm>
            <a:off x="5715000" y="762000"/>
            <a:ext cx="2447925" cy="1116013"/>
          </a:xfrm>
          <a:prstGeom prst="rect">
            <a:avLst/>
          </a:prstGeom>
          <a:noFill/>
          <a:ln w="9525">
            <a:noFill/>
            <a:miter lim="800000"/>
            <a:headEnd/>
            <a:tailEnd/>
          </a:ln>
          <a:effectLst/>
        </p:spPr>
      </p:pic>
      <p:sp>
        <p:nvSpPr>
          <p:cNvPr id="7184" name="AutoShape 16"/>
          <p:cNvSpPr>
            <a:spLocks noChangeArrowheads="1"/>
          </p:cNvSpPr>
          <p:nvPr/>
        </p:nvSpPr>
        <p:spPr bwMode="auto">
          <a:xfrm>
            <a:off x="4419600" y="4038600"/>
            <a:ext cx="2146300" cy="1447799"/>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200" dirty="0">
                <a:solidFill>
                  <a:schemeClr val="accent6">
                    <a:lumMod val="50000"/>
                  </a:schemeClr>
                </a:solidFill>
              </a:rPr>
              <a:t>Esta tabla se representa la Odds Ratio (primera fila) y los Riesgo relativos (segunda y tercera fila</a:t>
            </a:r>
            <a:r>
              <a:rPr lang="es-ES" sz="1200" dirty="0" smtClean="0">
                <a:solidFill>
                  <a:schemeClr val="accent6">
                    <a:lumMod val="50000"/>
                  </a:schemeClr>
                </a:solidFill>
              </a:rPr>
              <a:t>) de los fumadores frente a los no fumadores para padecer EPOC</a:t>
            </a:r>
            <a:endParaRPr lang="es-ES" sz="1200" dirty="0">
              <a:solidFill>
                <a:schemeClr val="accent6">
                  <a:lumMod val="50000"/>
                </a:schemeClr>
              </a:solidFill>
            </a:endParaRPr>
          </a:p>
        </p:txBody>
      </p:sp>
      <p:grpSp>
        <p:nvGrpSpPr>
          <p:cNvPr id="7199" name="Group 31"/>
          <p:cNvGrpSpPr>
            <a:grpSpLocks/>
          </p:cNvGrpSpPr>
          <p:nvPr/>
        </p:nvGrpSpPr>
        <p:grpSpPr bwMode="auto">
          <a:xfrm>
            <a:off x="6615113" y="4090987"/>
            <a:ext cx="2159000" cy="633413"/>
            <a:chOff x="4105" y="2669"/>
            <a:chExt cx="1360" cy="399"/>
          </a:xfrm>
        </p:grpSpPr>
        <p:pic>
          <p:nvPicPr>
            <p:cNvPr id="7185" name="Picture 17" descr=" OR = \frac {a . d}{b . c}"/>
            <p:cNvPicPr>
              <a:picLocks noChangeAspect="1" noChangeArrowheads="1"/>
            </p:cNvPicPr>
            <p:nvPr/>
          </p:nvPicPr>
          <p:blipFill>
            <a:blip r:embed="rId6"/>
            <a:srcRect/>
            <a:stretch>
              <a:fillRect/>
            </a:stretch>
          </p:blipFill>
          <p:spPr bwMode="auto">
            <a:xfrm>
              <a:off x="4105" y="2714"/>
              <a:ext cx="590" cy="285"/>
            </a:xfrm>
            <a:prstGeom prst="rect">
              <a:avLst/>
            </a:prstGeom>
            <a:noFill/>
          </p:spPr>
        </p:pic>
        <p:sp>
          <p:nvSpPr>
            <p:cNvPr id="7186" name="Text Box 18"/>
            <p:cNvSpPr txBox="1">
              <a:spLocks noChangeArrowheads="1"/>
            </p:cNvSpPr>
            <p:nvPr/>
          </p:nvSpPr>
          <p:spPr bwMode="auto">
            <a:xfrm>
              <a:off x="4649" y="2755"/>
              <a:ext cx="181" cy="212"/>
            </a:xfrm>
            <a:prstGeom prst="rect">
              <a:avLst/>
            </a:prstGeom>
            <a:noFill/>
            <a:ln w="9525">
              <a:noFill/>
              <a:miter lim="800000"/>
              <a:headEnd/>
              <a:tailEnd/>
            </a:ln>
            <a:effectLst/>
          </p:spPr>
          <p:txBody>
            <a:bodyPr>
              <a:prstTxWarp prst="textNoShape">
                <a:avLst/>
              </a:prstTxWarp>
              <a:spAutoFit/>
            </a:bodyPr>
            <a:lstStyle/>
            <a:p>
              <a:pPr>
                <a:spcBef>
                  <a:spcPct val="50000"/>
                </a:spcBef>
              </a:pPr>
              <a:r>
                <a:rPr lang="es-ES" sz="1600"/>
                <a:t>=</a:t>
              </a:r>
            </a:p>
          </p:txBody>
        </p:sp>
        <p:sp>
          <p:nvSpPr>
            <p:cNvPr id="7187" name="Line 19"/>
            <p:cNvSpPr>
              <a:spLocks noChangeShapeType="1"/>
            </p:cNvSpPr>
            <p:nvPr/>
          </p:nvSpPr>
          <p:spPr bwMode="auto">
            <a:xfrm>
              <a:off x="4785" y="2850"/>
              <a:ext cx="272" cy="0"/>
            </a:xfrm>
            <a:prstGeom prst="line">
              <a:avLst/>
            </a:prstGeom>
            <a:noFill/>
            <a:ln w="9525">
              <a:solidFill>
                <a:schemeClr val="tx1"/>
              </a:solidFill>
              <a:round/>
              <a:headEnd/>
              <a:tailEnd/>
            </a:ln>
            <a:effectLst/>
          </p:spPr>
          <p:txBody>
            <a:bodyPr>
              <a:prstTxWarp prst="textNoShape">
                <a:avLst/>
              </a:prstTxWarp>
            </a:bodyPr>
            <a:lstStyle/>
            <a:p>
              <a:endParaRPr lang="en-US"/>
            </a:p>
          </p:txBody>
        </p:sp>
        <p:sp>
          <p:nvSpPr>
            <p:cNvPr id="7188" name="Text Box 20"/>
            <p:cNvSpPr txBox="1">
              <a:spLocks noChangeArrowheads="1"/>
            </p:cNvSpPr>
            <p:nvPr/>
          </p:nvSpPr>
          <p:spPr bwMode="auto">
            <a:xfrm>
              <a:off x="4740" y="2669"/>
              <a:ext cx="317" cy="173"/>
            </a:xfrm>
            <a:prstGeom prst="rect">
              <a:avLst/>
            </a:prstGeom>
            <a:noFill/>
            <a:ln w="9525">
              <a:noFill/>
              <a:miter lim="800000"/>
              <a:headEnd/>
              <a:tailEnd/>
            </a:ln>
            <a:effectLst/>
          </p:spPr>
          <p:txBody>
            <a:bodyPr>
              <a:prstTxWarp prst="textNoShape">
                <a:avLst/>
              </a:prstTxWarp>
              <a:spAutoFit/>
            </a:bodyPr>
            <a:lstStyle/>
            <a:p>
              <a:pPr>
                <a:spcBef>
                  <a:spcPct val="50000"/>
                </a:spcBef>
              </a:pPr>
              <a:r>
                <a:rPr lang="es-ES" sz="1200" b="1"/>
                <a:t>18*8</a:t>
              </a:r>
            </a:p>
          </p:txBody>
        </p:sp>
        <p:sp>
          <p:nvSpPr>
            <p:cNvPr id="7189" name="Text Box 21"/>
            <p:cNvSpPr txBox="1">
              <a:spLocks noChangeArrowheads="1"/>
            </p:cNvSpPr>
            <p:nvPr/>
          </p:nvSpPr>
          <p:spPr bwMode="auto">
            <a:xfrm>
              <a:off x="4785" y="2895"/>
              <a:ext cx="272" cy="173"/>
            </a:xfrm>
            <a:prstGeom prst="rect">
              <a:avLst/>
            </a:prstGeom>
            <a:noFill/>
            <a:ln w="9525">
              <a:noFill/>
              <a:miter lim="800000"/>
              <a:headEnd/>
              <a:tailEnd/>
            </a:ln>
            <a:effectLst/>
          </p:spPr>
          <p:txBody>
            <a:bodyPr>
              <a:prstTxWarp prst="textNoShape">
                <a:avLst/>
              </a:prstTxWarp>
              <a:spAutoFit/>
            </a:bodyPr>
            <a:lstStyle/>
            <a:p>
              <a:pPr>
                <a:spcBef>
                  <a:spcPct val="50000"/>
                </a:spcBef>
              </a:pPr>
              <a:r>
                <a:rPr lang="es-ES" sz="1200" b="1"/>
                <a:t>3*5</a:t>
              </a:r>
            </a:p>
          </p:txBody>
        </p:sp>
        <p:sp>
          <p:nvSpPr>
            <p:cNvPr id="7190" name="Text Box 22"/>
            <p:cNvSpPr txBox="1">
              <a:spLocks noChangeArrowheads="1"/>
            </p:cNvSpPr>
            <p:nvPr/>
          </p:nvSpPr>
          <p:spPr bwMode="auto">
            <a:xfrm>
              <a:off x="5012" y="2729"/>
              <a:ext cx="181" cy="212"/>
            </a:xfrm>
            <a:prstGeom prst="rect">
              <a:avLst/>
            </a:prstGeom>
            <a:noFill/>
            <a:ln w="9525">
              <a:noFill/>
              <a:miter lim="800000"/>
              <a:headEnd/>
              <a:tailEnd/>
            </a:ln>
            <a:effectLst/>
          </p:spPr>
          <p:txBody>
            <a:bodyPr>
              <a:prstTxWarp prst="textNoShape">
                <a:avLst/>
              </a:prstTxWarp>
              <a:spAutoFit/>
            </a:bodyPr>
            <a:lstStyle/>
            <a:p>
              <a:pPr>
                <a:spcBef>
                  <a:spcPct val="50000"/>
                </a:spcBef>
              </a:pPr>
              <a:r>
                <a:rPr lang="es-ES" sz="1600"/>
                <a:t>=</a:t>
              </a:r>
            </a:p>
          </p:txBody>
        </p:sp>
        <p:sp>
          <p:nvSpPr>
            <p:cNvPr id="7191" name="Text Box 23"/>
            <p:cNvSpPr txBox="1">
              <a:spLocks noChangeArrowheads="1"/>
            </p:cNvSpPr>
            <p:nvPr/>
          </p:nvSpPr>
          <p:spPr bwMode="auto">
            <a:xfrm>
              <a:off x="5148" y="2759"/>
              <a:ext cx="317" cy="173"/>
            </a:xfrm>
            <a:prstGeom prst="rect">
              <a:avLst/>
            </a:prstGeom>
            <a:noFill/>
            <a:ln w="9525">
              <a:noFill/>
              <a:miter lim="800000"/>
              <a:headEnd/>
              <a:tailEnd/>
            </a:ln>
            <a:effectLst/>
          </p:spPr>
          <p:txBody>
            <a:bodyPr>
              <a:prstTxWarp prst="textNoShape">
                <a:avLst/>
              </a:prstTxWarp>
              <a:spAutoFit/>
            </a:bodyPr>
            <a:lstStyle/>
            <a:p>
              <a:pPr>
                <a:spcBef>
                  <a:spcPct val="50000"/>
                </a:spcBef>
              </a:pPr>
              <a:r>
                <a:rPr lang="es-ES" sz="1200" b="1"/>
                <a:t>9,6</a:t>
              </a:r>
            </a:p>
          </p:txBody>
        </p:sp>
      </p:grpSp>
      <p:grpSp>
        <p:nvGrpSpPr>
          <p:cNvPr id="7200" name="Group 32"/>
          <p:cNvGrpSpPr>
            <a:grpSpLocks/>
          </p:cNvGrpSpPr>
          <p:nvPr/>
        </p:nvGrpSpPr>
        <p:grpSpPr bwMode="auto">
          <a:xfrm>
            <a:off x="6615113" y="4810125"/>
            <a:ext cx="2376487" cy="633412"/>
            <a:chOff x="4105" y="3122"/>
            <a:chExt cx="1497" cy="399"/>
          </a:xfrm>
        </p:grpSpPr>
        <p:pic>
          <p:nvPicPr>
            <p:cNvPr id="7192" name="Picture 24" descr="RR = \frac{a/(a+b)}{c/(c+d)}"/>
            <p:cNvPicPr>
              <a:picLocks noChangeAspect="1" noChangeArrowheads="1"/>
            </p:cNvPicPr>
            <p:nvPr/>
          </p:nvPicPr>
          <p:blipFill>
            <a:blip r:embed="rId7"/>
            <a:srcRect/>
            <a:stretch>
              <a:fillRect/>
            </a:stretch>
          </p:blipFill>
          <p:spPr bwMode="auto">
            <a:xfrm>
              <a:off x="4105" y="3167"/>
              <a:ext cx="725" cy="256"/>
            </a:xfrm>
            <a:prstGeom prst="rect">
              <a:avLst/>
            </a:prstGeom>
            <a:noFill/>
          </p:spPr>
        </p:pic>
        <p:sp>
          <p:nvSpPr>
            <p:cNvPr id="7193" name="Line 25"/>
            <p:cNvSpPr>
              <a:spLocks noChangeShapeType="1"/>
            </p:cNvSpPr>
            <p:nvPr/>
          </p:nvSpPr>
          <p:spPr bwMode="auto">
            <a:xfrm>
              <a:off x="4922" y="3303"/>
              <a:ext cx="272" cy="0"/>
            </a:xfrm>
            <a:prstGeom prst="line">
              <a:avLst/>
            </a:prstGeom>
            <a:noFill/>
            <a:ln w="9525">
              <a:solidFill>
                <a:schemeClr val="tx1"/>
              </a:solidFill>
              <a:round/>
              <a:headEnd/>
              <a:tailEnd/>
            </a:ln>
            <a:effectLst/>
          </p:spPr>
          <p:txBody>
            <a:bodyPr>
              <a:prstTxWarp prst="textNoShape">
                <a:avLst/>
              </a:prstTxWarp>
            </a:bodyPr>
            <a:lstStyle/>
            <a:p>
              <a:endParaRPr lang="en-US"/>
            </a:p>
          </p:txBody>
        </p:sp>
        <p:sp>
          <p:nvSpPr>
            <p:cNvPr id="7194" name="Text Box 26"/>
            <p:cNvSpPr txBox="1">
              <a:spLocks noChangeArrowheads="1"/>
            </p:cNvSpPr>
            <p:nvPr/>
          </p:nvSpPr>
          <p:spPr bwMode="auto">
            <a:xfrm>
              <a:off x="4877" y="3122"/>
              <a:ext cx="407" cy="173"/>
            </a:xfrm>
            <a:prstGeom prst="rect">
              <a:avLst/>
            </a:prstGeom>
            <a:noFill/>
            <a:ln w="9525">
              <a:noFill/>
              <a:miter lim="800000"/>
              <a:headEnd/>
              <a:tailEnd/>
            </a:ln>
            <a:effectLst/>
          </p:spPr>
          <p:txBody>
            <a:bodyPr>
              <a:prstTxWarp prst="textNoShape">
                <a:avLst/>
              </a:prstTxWarp>
              <a:spAutoFit/>
            </a:bodyPr>
            <a:lstStyle/>
            <a:p>
              <a:pPr>
                <a:spcBef>
                  <a:spcPct val="50000"/>
                </a:spcBef>
              </a:pPr>
              <a:r>
                <a:rPr lang="es-ES" sz="1200" b="1"/>
                <a:t>18/21</a:t>
              </a:r>
            </a:p>
          </p:txBody>
        </p:sp>
        <p:sp>
          <p:nvSpPr>
            <p:cNvPr id="7195" name="Text Box 27"/>
            <p:cNvSpPr txBox="1">
              <a:spLocks noChangeArrowheads="1"/>
            </p:cNvSpPr>
            <p:nvPr/>
          </p:nvSpPr>
          <p:spPr bwMode="auto">
            <a:xfrm>
              <a:off x="4922" y="3348"/>
              <a:ext cx="317" cy="173"/>
            </a:xfrm>
            <a:prstGeom prst="rect">
              <a:avLst/>
            </a:prstGeom>
            <a:noFill/>
            <a:ln w="9525">
              <a:noFill/>
              <a:miter lim="800000"/>
              <a:headEnd/>
              <a:tailEnd/>
            </a:ln>
            <a:effectLst/>
          </p:spPr>
          <p:txBody>
            <a:bodyPr>
              <a:prstTxWarp prst="textNoShape">
                <a:avLst/>
              </a:prstTxWarp>
              <a:spAutoFit/>
            </a:bodyPr>
            <a:lstStyle/>
            <a:p>
              <a:pPr>
                <a:spcBef>
                  <a:spcPct val="50000"/>
                </a:spcBef>
              </a:pPr>
              <a:r>
                <a:rPr lang="es-ES" sz="1200" b="1"/>
                <a:t>5/13</a:t>
              </a:r>
            </a:p>
          </p:txBody>
        </p:sp>
        <p:sp>
          <p:nvSpPr>
            <p:cNvPr id="7196" name="Text Box 28"/>
            <p:cNvSpPr txBox="1">
              <a:spLocks noChangeArrowheads="1"/>
            </p:cNvSpPr>
            <p:nvPr/>
          </p:nvSpPr>
          <p:spPr bwMode="auto">
            <a:xfrm>
              <a:off x="5149" y="3182"/>
              <a:ext cx="181" cy="212"/>
            </a:xfrm>
            <a:prstGeom prst="rect">
              <a:avLst/>
            </a:prstGeom>
            <a:noFill/>
            <a:ln w="9525">
              <a:noFill/>
              <a:miter lim="800000"/>
              <a:headEnd/>
              <a:tailEnd/>
            </a:ln>
            <a:effectLst/>
          </p:spPr>
          <p:txBody>
            <a:bodyPr>
              <a:prstTxWarp prst="textNoShape">
                <a:avLst/>
              </a:prstTxWarp>
              <a:spAutoFit/>
            </a:bodyPr>
            <a:lstStyle/>
            <a:p>
              <a:pPr>
                <a:spcBef>
                  <a:spcPct val="50000"/>
                </a:spcBef>
              </a:pPr>
              <a:r>
                <a:rPr lang="es-ES" sz="1600"/>
                <a:t>=</a:t>
              </a:r>
            </a:p>
          </p:txBody>
        </p:sp>
        <p:sp>
          <p:nvSpPr>
            <p:cNvPr id="7197" name="Text Box 29"/>
            <p:cNvSpPr txBox="1">
              <a:spLocks noChangeArrowheads="1"/>
            </p:cNvSpPr>
            <p:nvPr/>
          </p:nvSpPr>
          <p:spPr bwMode="auto">
            <a:xfrm>
              <a:off x="5285" y="3212"/>
              <a:ext cx="317" cy="173"/>
            </a:xfrm>
            <a:prstGeom prst="rect">
              <a:avLst/>
            </a:prstGeom>
            <a:noFill/>
            <a:ln w="9525">
              <a:noFill/>
              <a:miter lim="800000"/>
              <a:headEnd/>
              <a:tailEnd/>
            </a:ln>
            <a:effectLst/>
          </p:spPr>
          <p:txBody>
            <a:bodyPr>
              <a:prstTxWarp prst="textNoShape">
                <a:avLst/>
              </a:prstTxWarp>
              <a:spAutoFit/>
            </a:bodyPr>
            <a:lstStyle/>
            <a:p>
              <a:pPr>
                <a:spcBef>
                  <a:spcPct val="50000"/>
                </a:spcBef>
              </a:pPr>
              <a:r>
                <a:rPr lang="es-ES" sz="1200" b="1"/>
                <a:t>2,23</a:t>
              </a:r>
            </a:p>
          </p:txBody>
        </p:sp>
        <p:sp>
          <p:nvSpPr>
            <p:cNvPr id="7198" name="Text Box 30"/>
            <p:cNvSpPr txBox="1">
              <a:spLocks noChangeArrowheads="1"/>
            </p:cNvSpPr>
            <p:nvPr/>
          </p:nvSpPr>
          <p:spPr bwMode="auto">
            <a:xfrm>
              <a:off x="4785" y="3182"/>
              <a:ext cx="181" cy="212"/>
            </a:xfrm>
            <a:prstGeom prst="rect">
              <a:avLst/>
            </a:prstGeom>
            <a:noFill/>
            <a:ln w="9525">
              <a:noFill/>
              <a:miter lim="800000"/>
              <a:headEnd/>
              <a:tailEnd/>
            </a:ln>
            <a:effectLst/>
          </p:spPr>
          <p:txBody>
            <a:bodyPr>
              <a:prstTxWarp prst="textNoShape">
                <a:avLst/>
              </a:prstTxWarp>
              <a:spAutoFit/>
            </a:bodyPr>
            <a:lstStyle/>
            <a:p>
              <a:pPr>
                <a:spcBef>
                  <a:spcPct val="50000"/>
                </a:spcBef>
              </a:pPr>
              <a:r>
                <a:rPr lang="es-ES" sz="1600"/>
                <a:t>=</a:t>
              </a:r>
            </a:p>
          </p:txBody>
        </p:sp>
      </p:grpSp>
      <p:sp>
        <p:nvSpPr>
          <p:cNvPr id="7201" name="AutoShape 33"/>
          <p:cNvSpPr>
            <a:spLocks noChangeArrowheads="1"/>
          </p:cNvSpPr>
          <p:nvPr/>
        </p:nvSpPr>
        <p:spPr bwMode="auto">
          <a:xfrm>
            <a:off x="3929058" y="5562601"/>
            <a:ext cx="4675192" cy="121920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200" b="1" u="sng" dirty="0">
                <a:solidFill>
                  <a:schemeClr val="accent6">
                    <a:lumMod val="50000"/>
                  </a:schemeClr>
                </a:solidFill>
              </a:rPr>
              <a:t>INTERPRETACION</a:t>
            </a:r>
            <a:r>
              <a:rPr lang="es-ES" sz="1200" dirty="0">
                <a:solidFill>
                  <a:schemeClr val="accent6">
                    <a:lumMod val="50000"/>
                  </a:schemeClr>
                </a:solidFill>
              </a:rPr>
              <a:t>: Para que sea significativo, el intervalo de confianza no debe contener la unidad. Se considera que es </a:t>
            </a:r>
            <a:r>
              <a:rPr lang="es-ES" sz="1200" b="1" dirty="0">
                <a:solidFill>
                  <a:schemeClr val="accent6">
                    <a:lumMod val="50000"/>
                  </a:schemeClr>
                </a:solidFill>
              </a:rPr>
              <a:t>FACTOR PROTECTOR si es menor de 1 y </a:t>
            </a:r>
            <a:r>
              <a:rPr lang="es-ES" sz="1200" b="1" dirty="0" smtClean="0">
                <a:solidFill>
                  <a:schemeClr val="accent6">
                    <a:lumMod val="50000"/>
                  </a:schemeClr>
                </a:solidFill>
              </a:rPr>
              <a:t>FACTOR DE RIESGO si </a:t>
            </a:r>
            <a:r>
              <a:rPr lang="es-ES" sz="1200" b="1" dirty="0">
                <a:solidFill>
                  <a:schemeClr val="accent6">
                    <a:lumMod val="50000"/>
                  </a:schemeClr>
                </a:solidFill>
              </a:rPr>
              <a:t>es mayor de 1</a:t>
            </a:r>
            <a:r>
              <a:rPr lang="es-ES" sz="1200" dirty="0">
                <a:solidFill>
                  <a:schemeClr val="accent6">
                    <a:lumMod val="50000"/>
                  </a:schemeClr>
                </a:solidFill>
              </a:rPr>
              <a:t>. En el ejemplo, podemos decir que el tabaco es FACTOR DE RIESGO de </a:t>
            </a:r>
            <a:r>
              <a:rPr lang="es-ES" sz="1200" dirty="0" err="1">
                <a:solidFill>
                  <a:schemeClr val="accent6">
                    <a:lumMod val="50000"/>
                  </a:schemeClr>
                </a:solidFill>
              </a:rPr>
              <a:t>paceder</a:t>
            </a:r>
            <a:r>
              <a:rPr lang="es-ES" sz="1200" dirty="0">
                <a:solidFill>
                  <a:schemeClr val="accent6">
                    <a:lumMod val="50000"/>
                  </a:schemeClr>
                </a:solidFill>
              </a:rPr>
              <a:t> </a:t>
            </a:r>
            <a:r>
              <a:rPr lang="es-ES" sz="1200" dirty="0" smtClean="0">
                <a:solidFill>
                  <a:schemeClr val="accent6">
                    <a:lumMod val="50000"/>
                  </a:schemeClr>
                </a:solidFill>
              </a:rPr>
              <a:t>EPOC con una OR=9,6 (IC95%, 1,83 -50,2)</a:t>
            </a:r>
            <a:endParaRPr lang="es-ES" sz="1200" dirty="0">
              <a:solidFill>
                <a:schemeClr val="accent6">
                  <a:lumMod val="50000"/>
                </a:schemeClr>
              </a:solidFill>
            </a:endParaRPr>
          </a:p>
        </p:txBody>
      </p:sp>
      <p:sp>
        <p:nvSpPr>
          <p:cNvPr id="32" name="AutoShape 5"/>
          <p:cNvSpPr>
            <a:spLocks noGrp="1" noChangeArrowheads="1"/>
          </p:cNvSpPr>
          <p:nvPr>
            <p:ph type="title"/>
          </p:nvPr>
        </p:nvSpPr>
        <p:spPr bwMode="auto">
          <a:xfrm>
            <a:off x="935832" y="76200"/>
            <a:ext cx="7750968" cy="533400"/>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400" kern="1200" dirty="0" smtClean="0">
                <a:solidFill>
                  <a:schemeClr val="tx1"/>
                </a:solidFill>
              </a:rPr>
              <a:t>Factores de Riesgo. Ejemplo con SPSS. Resultados</a:t>
            </a:r>
            <a:endParaRPr lang="es-ES" sz="2400" kern="1200" dirty="0">
              <a:solidFill>
                <a:schemeClr val="tx1"/>
              </a:solidFill>
            </a:endParaRPr>
          </a:p>
        </p:txBody>
      </p:sp>
      <p:pic>
        <p:nvPicPr>
          <p:cNvPr id="31" name="4 Imagen"/>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20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8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18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17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17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18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19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20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2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8" grpId="0" animBg="1"/>
      <p:bldP spid="7181" grpId="0" animBg="1"/>
      <p:bldP spid="7184" grpId="0" animBg="1"/>
      <p:bldP spid="720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AutoShape 4"/>
          <p:cNvSpPr>
            <a:spLocks noChangeArrowheads="1"/>
          </p:cNvSpPr>
          <p:nvPr/>
        </p:nvSpPr>
        <p:spPr bwMode="auto">
          <a:xfrm>
            <a:off x="468313" y="1630363"/>
            <a:ext cx="8351837" cy="655637"/>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dirty="0">
                <a:solidFill>
                  <a:schemeClr val="accent6">
                    <a:lumMod val="50000"/>
                  </a:schemeClr>
                </a:solidFill>
              </a:rPr>
              <a:t>Un factor de confusión es el que se asocia con la enfermedad y con la exposición</a:t>
            </a:r>
          </a:p>
        </p:txBody>
      </p:sp>
      <p:sp>
        <p:nvSpPr>
          <p:cNvPr id="8197" name="AutoShape 5"/>
          <p:cNvSpPr>
            <a:spLocks noChangeArrowheads="1"/>
          </p:cNvSpPr>
          <p:nvPr/>
        </p:nvSpPr>
        <p:spPr bwMode="auto">
          <a:xfrm>
            <a:off x="468313" y="2390775"/>
            <a:ext cx="8351837" cy="733425"/>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dirty="0">
                <a:solidFill>
                  <a:schemeClr val="accent6">
                    <a:lumMod val="50000"/>
                  </a:schemeClr>
                </a:solidFill>
              </a:rPr>
              <a:t>La asociación entre la enfermedad y la exposición puede ser omitida o falsamente detectada en caso de que exista un factor de confusión</a:t>
            </a:r>
          </a:p>
        </p:txBody>
      </p:sp>
      <p:sp>
        <p:nvSpPr>
          <p:cNvPr id="8198" name="AutoShape 6"/>
          <p:cNvSpPr>
            <a:spLocks noChangeArrowheads="1"/>
          </p:cNvSpPr>
          <p:nvPr/>
        </p:nvSpPr>
        <p:spPr bwMode="auto">
          <a:xfrm>
            <a:off x="468313" y="3313112"/>
            <a:ext cx="8351837" cy="877888"/>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dirty="0">
                <a:solidFill>
                  <a:schemeClr val="accent6">
                    <a:lumMod val="50000"/>
                  </a:schemeClr>
                </a:solidFill>
              </a:rPr>
              <a:t>P. ejemplo: Factores de riesgo para el EPOC, pueden ser el tabaco y el alcohol.</a:t>
            </a:r>
          </a:p>
          <a:p>
            <a:pPr>
              <a:defRPr/>
            </a:pPr>
            <a:r>
              <a:rPr lang="es-ES" dirty="0">
                <a:solidFill>
                  <a:schemeClr val="accent6">
                    <a:lumMod val="50000"/>
                  </a:schemeClr>
                </a:solidFill>
              </a:rPr>
              <a:t>El tabaco puede ser un factor de confusión porque los que fuman suelen beber también.</a:t>
            </a:r>
          </a:p>
        </p:txBody>
      </p:sp>
      <p:sp>
        <p:nvSpPr>
          <p:cNvPr id="8199" name="AutoShape 7"/>
          <p:cNvSpPr>
            <a:spLocks noChangeArrowheads="1"/>
          </p:cNvSpPr>
          <p:nvPr/>
        </p:nvSpPr>
        <p:spPr bwMode="auto">
          <a:xfrm>
            <a:off x="485775" y="4305300"/>
            <a:ext cx="8353425" cy="87630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b="1" dirty="0">
                <a:solidFill>
                  <a:schemeClr val="accent6">
                    <a:lumMod val="50000"/>
                  </a:schemeClr>
                </a:solidFill>
              </a:rPr>
              <a:t>Solución: Realizar análisis por estratos</a:t>
            </a:r>
            <a:r>
              <a:rPr lang="es-ES" dirty="0">
                <a:solidFill>
                  <a:schemeClr val="accent6">
                    <a:lumMod val="50000"/>
                  </a:schemeClr>
                </a:solidFill>
              </a:rPr>
              <a:t>: Es decir calcular la odds ratio del alcohol en los que fuman y en los que no fuman.</a:t>
            </a:r>
          </a:p>
        </p:txBody>
      </p:sp>
      <p:sp>
        <p:nvSpPr>
          <p:cNvPr id="8200" name="AutoShape 8"/>
          <p:cNvSpPr>
            <a:spLocks noChangeArrowheads="1"/>
          </p:cNvSpPr>
          <p:nvPr/>
        </p:nvSpPr>
        <p:spPr bwMode="auto">
          <a:xfrm>
            <a:off x="468313" y="5367337"/>
            <a:ext cx="8353425" cy="1109663"/>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dirty="0">
                <a:solidFill>
                  <a:schemeClr val="accent6">
                    <a:lumMod val="50000"/>
                  </a:schemeClr>
                </a:solidFill>
              </a:rPr>
              <a:t>Para saber que odds ratio le corresponde realmente debemos hacer </a:t>
            </a:r>
            <a:r>
              <a:rPr lang="es-ES" b="1" dirty="0">
                <a:solidFill>
                  <a:schemeClr val="accent6">
                    <a:lumMod val="50000"/>
                  </a:schemeClr>
                </a:solidFill>
              </a:rPr>
              <a:t>la prueba de Mantel-</a:t>
            </a:r>
            <a:r>
              <a:rPr lang="es-ES" b="1" dirty="0" err="1" smtClean="0">
                <a:solidFill>
                  <a:schemeClr val="accent6">
                    <a:lumMod val="50000"/>
                  </a:schemeClr>
                </a:solidFill>
              </a:rPr>
              <a:t>Haenzel</a:t>
            </a:r>
            <a:r>
              <a:rPr lang="es-ES" dirty="0" smtClean="0">
                <a:solidFill>
                  <a:schemeClr val="accent6">
                    <a:lumMod val="50000"/>
                  </a:schemeClr>
                </a:solidFill>
              </a:rPr>
              <a:t>, pero se debe cumplir que las </a:t>
            </a:r>
            <a:r>
              <a:rPr lang="es-ES" dirty="0">
                <a:solidFill>
                  <a:schemeClr val="accent6">
                    <a:lumMod val="50000"/>
                  </a:schemeClr>
                </a:solidFill>
              </a:rPr>
              <a:t>odds ratios en todos los estratos </a:t>
            </a:r>
            <a:r>
              <a:rPr lang="es-ES" dirty="0" smtClean="0">
                <a:solidFill>
                  <a:schemeClr val="accent6">
                    <a:lumMod val="50000"/>
                  </a:schemeClr>
                </a:solidFill>
              </a:rPr>
              <a:t>sean homogéneas</a:t>
            </a:r>
            <a:endParaRPr lang="es-ES" dirty="0">
              <a:solidFill>
                <a:schemeClr val="accent6">
                  <a:lumMod val="50000"/>
                </a:schemeClr>
              </a:solidFill>
            </a:endParaRPr>
          </a:p>
        </p:txBody>
      </p:sp>
      <p:sp>
        <p:nvSpPr>
          <p:cNvPr id="9" name="AutoShape 5"/>
          <p:cNvSpPr>
            <a:spLocks noGrp="1" noChangeArrowheads="1"/>
          </p:cNvSpPr>
          <p:nvPr>
            <p:ph type="title"/>
          </p:nvPr>
        </p:nvSpPr>
        <p:spPr bwMode="auto">
          <a:xfrm>
            <a:off x="899592" y="274638"/>
            <a:ext cx="7787208" cy="1143000"/>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3200" kern="1200" dirty="0" smtClean="0">
                <a:solidFill>
                  <a:schemeClr val="tx1"/>
                </a:solidFill>
              </a:rPr>
              <a:t>Factores de Confusión</a:t>
            </a:r>
            <a:endParaRPr lang="es-ES" sz="3200" kern="1200" dirty="0">
              <a:solidFill>
                <a:schemeClr val="tx1"/>
              </a:solidFill>
            </a:endParaRPr>
          </a:p>
        </p:txBody>
      </p:sp>
      <p:pic>
        <p:nvPicPr>
          <p:cNvPr id="8" name="4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242</TotalTime>
  <Words>1136</Words>
  <Application>Microsoft Office PowerPoint</Application>
  <PresentationFormat>Presentación en pantalla (4:3)</PresentationFormat>
  <Paragraphs>89</Paragraphs>
  <Slides>16</Slides>
  <Notes>2</Notes>
  <HiddenSlides>0</HiddenSlides>
  <MMClips>0</MMClips>
  <ScaleCrop>false</ScaleCrop>
  <HeadingPairs>
    <vt:vector size="4" baseType="variant">
      <vt:variant>
        <vt:lpstr>Tema</vt:lpstr>
      </vt:variant>
      <vt:variant>
        <vt:i4>1</vt:i4>
      </vt:variant>
      <vt:variant>
        <vt:lpstr>Títulos de diapositiva</vt:lpstr>
      </vt:variant>
      <vt:variant>
        <vt:i4>16</vt:i4>
      </vt:variant>
    </vt:vector>
  </HeadingPairs>
  <TitlesOfParts>
    <vt:vector size="17" baseType="lpstr">
      <vt:lpstr>Diseño predeterminado</vt:lpstr>
      <vt:lpstr>Factores de Riesgo y Confusión</vt:lpstr>
      <vt:lpstr>Factores de Riesgo y Confusión</vt:lpstr>
      <vt:lpstr>Factores de Riesgo. Ejemplo con SPSS</vt:lpstr>
      <vt:lpstr>Factores de Riesgo. Ejemplo con SPSS</vt:lpstr>
      <vt:lpstr>Factores de Riesgo. Ejemplo con SPSS</vt:lpstr>
      <vt:lpstr>Factores de Riesgo. Ejemplo con SPSS</vt:lpstr>
      <vt:lpstr>Factores de Riesgo. Ejemplo con SPSS</vt:lpstr>
      <vt:lpstr>Factores de Riesgo. Ejemplo con SPSS. Resultados</vt:lpstr>
      <vt:lpstr>Factores de Confusión</vt:lpstr>
      <vt:lpstr>Factores de confusión. Ejemplo con SPSS.  Como sucede en este ejemplo, puede ocurrir que el Alcohol y el Tabaco sean factores de riesgo para EPOC. Uno de ellos puede actuar como factor de confusión. </vt:lpstr>
      <vt:lpstr>Factor de confusión. Análisis por estratos con SPSS para evitar el factor de confusión</vt:lpstr>
      <vt:lpstr>Factor de confusión. Análisis por estratos con SPSS para evitar el factor de confusión</vt:lpstr>
      <vt:lpstr>Factor de confusión. Análisis por estratos con SPSS para evitar el factor de confusión</vt:lpstr>
      <vt:lpstr>Factor de confusión. Análisis por estratos con SPSS para evitar el factor de confusión</vt:lpstr>
      <vt:lpstr>Factor de confusión. Análisis por estratos con SPSS. Resultados</vt:lpstr>
      <vt:lpstr>Factor de confusión. Análisis por estratos con SPSS. Resultados</vt:lpstr>
    </vt:vector>
  </TitlesOfParts>
  <Company>HGRS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Factores de riesgo y de confusión</dc:title>
  <dc:creator>Informatica</dc:creator>
  <cp:lastModifiedBy>localnt</cp:lastModifiedBy>
  <cp:revision>51</cp:revision>
  <dcterms:created xsi:type="dcterms:W3CDTF">2012-12-25T06:41:33Z</dcterms:created>
  <dcterms:modified xsi:type="dcterms:W3CDTF">2014-09-26T18:55:29Z</dcterms:modified>
</cp:coreProperties>
</file>