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7" r:id="rId12"/>
    <p:sldId id="266" r:id="rId13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45" autoAdjust="0"/>
  </p:normalViewPr>
  <p:slideViewPr>
    <p:cSldViewPr>
      <p:cViewPr varScale="1">
        <p:scale>
          <a:sx n="70" d="100"/>
          <a:sy n="70" d="100"/>
        </p:scale>
        <p:origin x="-5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_tradnl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219F6035-4569-4342-ADE9-77C38D275985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9F4846DC-5967-414F-8100-6532EBFA782E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A3C956FB-3664-E548-B71E-6A49492B8753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10872ECE-3185-374C-B8AE-164D1D8BBD25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7FD8A9DA-F844-A848-84EA-C6F0E7DC2D6F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C3301E52-6CBA-A94F-8F4A-A9F42127576D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30F0A7B2-E4A5-6741-85E0-659DE4F46AD0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8F4DD6FB-885E-E043-B9DF-7E2A0537E0C7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FD26B97C-131E-8541-A182-007B71771156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B22FB7D5-AA8A-AA47-9190-6EF2905CB581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D53F4B48-356B-BB41-9229-57AF2AE51DA1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0D4656B-188A-6A45-992D-EA072B533C89}" type="slidenum">
              <a:rPr lang="es-ES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ヒラギノ角ゴ Pro W3" charset="-128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ヒラギノ角ゴ Pro W3" charset="-128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ヒラギノ角ゴ Pro W3" charset="-128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ヒラギノ角ゴ Pro W3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ヒラギノ角ゴ Pro W3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ヒラギノ角ゴ Pro W3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ヒラギノ角ゴ Pro W3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ヒラギノ角ゴ Pro W3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9.png"/><Relationship Id="rId4" Type="http://schemas.openxmlformats.org/officeDocument/2006/relationships/image" Target="../media/image28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auto">
          <a:xfrm>
            <a:off x="714348" y="2500306"/>
            <a:ext cx="8064500" cy="1293814"/>
          </a:xfrm>
          <a:prstGeom prst="flowChartAlternateProcess">
            <a:avLst/>
          </a:prstGeom>
          <a:solidFill>
            <a:srgbClr val="6DB6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3200" dirty="0" smtClean="0">
                <a:solidFill>
                  <a:schemeClr val="tx1"/>
                </a:solidFill>
              </a:rPr>
              <a:t>Estadística Descriptiva</a:t>
            </a:r>
            <a:endParaRPr lang="es-ES" sz="3200" dirty="0">
              <a:solidFill>
                <a:schemeClr val="tx1"/>
              </a:solidFill>
            </a:endParaRPr>
          </a:p>
        </p:txBody>
      </p:sp>
      <p:grpSp>
        <p:nvGrpSpPr>
          <p:cNvPr id="6" name="5 Grupo"/>
          <p:cNvGrpSpPr/>
          <p:nvPr/>
        </p:nvGrpSpPr>
        <p:grpSpPr>
          <a:xfrm>
            <a:off x="173679" y="5373216"/>
            <a:ext cx="2571721" cy="1249706"/>
            <a:chOff x="128071" y="119472"/>
            <a:chExt cx="2571721" cy="1249706"/>
          </a:xfrm>
        </p:grpSpPr>
        <p:pic>
          <p:nvPicPr>
            <p:cNvPr id="5" name="4 Imagen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071" y="119472"/>
              <a:ext cx="843529" cy="861255"/>
            </a:xfrm>
            <a:prstGeom prst="rect">
              <a:avLst/>
            </a:prstGeom>
          </p:spPr>
        </p:pic>
        <p:sp>
          <p:nvSpPr>
            <p:cNvPr id="8" name="7 CuadroTexto"/>
            <p:cNvSpPr txBox="1"/>
            <p:nvPr/>
          </p:nvSpPr>
          <p:spPr>
            <a:xfrm>
              <a:off x="128071" y="938291"/>
              <a:ext cx="257172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100" b="1" dirty="0" smtClean="0">
                  <a:solidFill>
                    <a:schemeClr val="accent2">
                      <a:lumMod val="75000"/>
                    </a:schemeClr>
                  </a:solidFill>
                </a:rPr>
                <a:t>App4stats</a:t>
              </a:r>
            </a:p>
            <a:p>
              <a:r>
                <a:rPr lang="es-ES" sz="1100" b="1" dirty="0" smtClean="0">
                  <a:solidFill>
                    <a:schemeClr val="accent2">
                      <a:lumMod val="75000"/>
                    </a:schemeClr>
                  </a:solidFill>
                </a:rPr>
                <a:t>© Todos los derechos reservados</a:t>
              </a:r>
              <a:endParaRPr lang="es-ES" sz="1100" b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AutoShape 4"/>
          <p:cNvSpPr>
            <a:spLocks noChangeArrowheads="1"/>
          </p:cNvSpPr>
          <p:nvPr/>
        </p:nvSpPr>
        <p:spPr bwMode="auto">
          <a:xfrm>
            <a:off x="179388" y="1268413"/>
            <a:ext cx="3892546" cy="1517645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En el siguiente ejemplo vamos a realizar La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estadística descriptiva con 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 la opción  “Explorar” del 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apartado de Estadísticos 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descriptivos. Esta opción permite hacer estratificaciones, por ejemplo distribuir la edad por el sexo (hombre/mujer)</a:t>
            </a:r>
            <a:endParaRPr lang="es-ES" sz="14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1500174"/>
            <a:ext cx="3646790" cy="2433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307521"/>
            <a:ext cx="4439159" cy="4857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/>
          <a:srcRect l="34505" t="21701" r="45313" b="16667"/>
          <a:stretch>
            <a:fillRect/>
          </a:stretch>
        </p:blipFill>
        <p:spPr bwMode="auto">
          <a:xfrm>
            <a:off x="2857488" y="1285860"/>
            <a:ext cx="1746718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rcRect l="55209" t="24826" r="27864" b="55209"/>
          <a:stretch>
            <a:fillRect/>
          </a:stretch>
        </p:blipFill>
        <p:spPr bwMode="auto">
          <a:xfrm>
            <a:off x="4572000" y="1500174"/>
            <a:ext cx="1500198" cy="1327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341" name="AutoShape 5"/>
          <p:cNvSpPr>
            <a:spLocks noChangeArrowheads="1"/>
          </p:cNvSpPr>
          <p:nvPr/>
        </p:nvSpPr>
        <p:spPr bwMode="auto">
          <a:xfrm>
            <a:off x="892119" y="1857364"/>
            <a:ext cx="2036807" cy="428628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Hacer </a:t>
            </a:r>
            <a:r>
              <a:rPr lang="es-ES" sz="1400" dirty="0" err="1" smtClean="0">
                <a:solidFill>
                  <a:schemeClr val="accent6">
                    <a:lumMod val="50000"/>
                  </a:schemeClr>
                </a:solidFill>
              </a:rPr>
              <a:t>click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 en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Analizar</a:t>
            </a:r>
          </a:p>
        </p:txBody>
      </p:sp>
      <p:sp>
        <p:nvSpPr>
          <p:cNvPr id="14342" name="AutoShape 6"/>
          <p:cNvSpPr>
            <a:spLocks noChangeArrowheads="1"/>
          </p:cNvSpPr>
          <p:nvPr/>
        </p:nvSpPr>
        <p:spPr bwMode="auto">
          <a:xfrm>
            <a:off x="857224" y="2505064"/>
            <a:ext cx="1871663" cy="647700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Estadísticos descriptivos…</a:t>
            </a:r>
          </a:p>
        </p:txBody>
      </p:sp>
      <p:sp>
        <p:nvSpPr>
          <p:cNvPr id="14343" name="AutoShape 7"/>
          <p:cNvSpPr>
            <a:spLocks noChangeArrowheads="1"/>
          </p:cNvSpPr>
          <p:nvPr/>
        </p:nvSpPr>
        <p:spPr bwMode="auto">
          <a:xfrm>
            <a:off x="930250" y="3500438"/>
            <a:ext cx="1733550" cy="647700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…y Explorar</a:t>
            </a:r>
          </a:p>
        </p:txBody>
      </p:sp>
      <p:sp>
        <p:nvSpPr>
          <p:cNvPr id="14356" name="Line 20"/>
          <p:cNvSpPr>
            <a:spLocks noChangeShapeType="1"/>
          </p:cNvSpPr>
          <p:nvPr/>
        </p:nvSpPr>
        <p:spPr bwMode="auto">
          <a:xfrm flipH="1">
            <a:off x="7596188" y="1485900"/>
            <a:ext cx="288925" cy="5762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57" name="AutoShape 21"/>
          <p:cNvSpPr>
            <a:spLocks noChangeArrowheads="1"/>
          </p:cNvSpPr>
          <p:nvPr/>
        </p:nvSpPr>
        <p:spPr bwMode="auto">
          <a:xfrm>
            <a:off x="3743343" y="1714488"/>
            <a:ext cx="2536825" cy="1447799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Aquí se puede introducir el factor por el que se quiere distribuir la variable dependiente, por ejemplo distribución de las edades por el sexo</a:t>
            </a:r>
          </a:p>
        </p:txBody>
      </p:sp>
      <p:sp>
        <p:nvSpPr>
          <p:cNvPr id="14360" name="AutoShape 24"/>
          <p:cNvSpPr>
            <a:spLocks noChangeArrowheads="1"/>
          </p:cNvSpPr>
          <p:nvPr/>
        </p:nvSpPr>
        <p:spPr bwMode="auto">
          <a:xfrm>
            <a:off x="6643702" y="1714488"/>
            <a:ext cx="1285884" cy="525463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200" dirty="0">
                <a:solidFill>
                  <a:schemeClr val="accent6">
                    <a:lumMod val="50000"/>
                  </a:schemeClr>
                </a:solidFill>
              </a:rPr>
              <a:t>Clicar en Estadísticos</a:t>
            </a:r>
          </a:p>
        </p:txBody>
      </p:sp>
      <p:sp>
        <p:nvSpPr>
          <p:cNvPr id="14362" name="AutoShape 26"/>
          <p:cNvSpPr>
            <a:spLocks noChangeArrowheads="1"/>
          </p:cNvSpPr>
          <p:nvPr/>
        </p:nvSpPr>
        <p:spPr bwMode="auto">
          <a:xfrm>
            <a:off x="3000364" y="3286124"/>
            <a:ext cx="2616201" cy="2720975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Aquí puedes </a:t>
            </a: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</a:rPr>
              <a:t>elegir los estadísticos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 que quieres que te calcule. </a:t>
            </a:r>
          </a:p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Los Descriptivos son la media, mediana, desv. Típica, máximo, minimo, rango, amplitud intercuartílico, asimetría y curtosis. </a:t>
            </a:r>
          </a:p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Los percentiles son P5, P10, P25, P50, P75, P90 y P95</a:t>
            </a:r>
          </a:p>
        </p:txBody>
      </p:sp>
      <p:sp>
        <p:nvSpPr>
          <p:cNvPr id="14364" name="AutoShape 28"/>
          <p:cNvSpPr>
            <a:spLocks noChangeArrowheads="1"/>
          </p:cNvSpPr>
          <p:nvPr/>
        </p:nvSpPr>
        <p:spPr bwMode="auto">
          <a:xfrm>
            <a:off x="6643702" y="2285992"/>
            <a:ext cx="1214446" cy="571504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200" dirty="0">
                <a:solidFill>
                  <a:schemeClr val="accent6">
                    <a:lumMod val="50000"/>
                  </a:schemeClr>
                </a:solidFill>
              </a:rPr>
              <a:t>Clicar en Gráficos…</a:t>
            </a:r>
          </a:p>
        </p:txBody>
      </p:sp>
      <p:sp>
        <p:nvSpPr>
          <p:cNvPr id="14367" name="AutoShape 31"/>
          <p:cNvSpPr>
            <a:spLocks noChangeArrowheads="1"/>
          </p:cNvSpPr>
          <p:nvPr/>
        </p:nvSpPr>
        <p:spPr bwMode="auto">
          <a:xfrm>
            <a:off x="2928926" y="4143380"/>
            <a:ext cx="2743200" cy="2500330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Aquí puedes </a:t>
            </a: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</a:rPr>
              <a:t>elegir los </a:t>
            </a:r>
            <a:r>
              <a:rPr lang="es-ES" sz="1400" b="1" dirty="0" smtClean="0">
                <a:solidFill>
                  <a:schemeClr val="accent6">
                    <a:lumMod val="50000"/>
                  </a:schemeClr>
                </a:solidFill>
              </a:rPr>
              <a:t>gráficos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: </a:t>
            </a:r>
          </a:p>
          <a:p>
            <a:pPr>
              <a:defRPr/>
            </a:pPr>
            <a:r>
              <a:rPr lang="es-ES" sz="1400" b="1" dirty="0" smtClean="0">
                <a:solidFill>
                  <a:schemeClr val="accent6">
                    <a:lumMod val="50000"/>
                  </a:schemeClr>
                </a:solidFill>
              </a:rPr>
              <a:t>Diagramas </a:t>
            </a: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</a:rPr>
              <a:t>de caja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(factores juntos o dependientes juntos), </a:t>
            </a: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</a:rPr>
              <a:t>descriptivos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 (tallo y hojas e histograma) y </a:t>
            </a: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</a:rPr>
              <a:t>dispersión por nivel con prueba de </a:t>
            </a:r>
            <a:r>
              <a:rPr lang="es-ES" sz="1400" b="1" dirty="0" err="1" smtClean="0">
                <a:solidFill>
                  <a:schemeClr val="accent6">
                    <a:lumMod val="50000"/>
                  </a:schemeClr>
                </a:solidFill>
              </a:rPr>
              <a:t>Levane</a:t>
            </a:r>
            <a:endParaRPr lang="es-ES" sz="14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defRPr/>
            </a:pP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Además, se pueden obtener los </a:t>
            </a:r>
            <a:r>
              <a:rPr lang="es-ES" sz="1400" b="1" dirty="0" smtClean="0">
                <a:solidFill>
                  <a:schemeClr val="accent6">
                    <a:lumMod val="50000"/>
                  </a:schemeClr>
                </a:solidFill>
              </a:rPr>
              <a:t>Gráficos con pruebas de normalidad</a:t>
            </a:r>
            <a:endParaRPr lang="es-ES" sz="1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6" name="AutoShape 2"/>
          <p:cNvSpPr>
            <a:spLocks noGrp="1" noChangeArrowheads="1"/>
          </p:cNvSpPr>
          <p:nvPr>
            <p:ph type="title"/>
          </p:nvPr>
        </p:nvSpPr>
        <p:spPr bwMode="auto">
          <a:xfrm>
            <a:off x="1115616" y="76200"/>
            <a:ext cx="7494983" cy="685800"/>
          </a:xfrm>
          <a:prstGeom prst="roundRect">
            <a:avLst>
              <a:gd name="adj" fmla="val 16667"/>
            </a:avLst>
          </a:prstGeom>
          <a:solidFill>
            <a:srgbClr val="6DB6FF"/>
          </a:solidFill>
          <a:ln w="9525">
            <a:noFill/>
            <a:miter lim="800000"/>
            <a:headEnd/>
            <a:tailEnd/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sz="2400" kern="1200" dirty="0" smtClean="0">
                <a:solidFill>
                  <a:schemeClr val="tx1"/>
                </a:solidFill>
              </a:rPr>
              <a:t>Estadística Descriptiva. Ejemplo con SPSS. Explorar</a:t>
            </a:r>
            <a:endParaRPr lang="es-ES" sz="2400" kern="1200" dirty="0">
              <a:solidFill>
                <a:schemeClr val="tx1"/>
              </a:solidFill>
            </a:endParaRPr>
          </a:p>
        </p:txBody>
      </p:sp>
      <p:sp>
        <p:nvSpPr>
          <p:cNvPr id="14355" name="AutoShape 19"/>
          <p:cNvSpPr>
            <a:spLocks noChangeArrowheads="1"/>
          </p:cNvSpPr>
          <p:nvPr/>
        </p:nvSpPr>
        <p:spPr bwMode="auto">
          <a:xfrm>
            <a:off x="6019800" y="549275"/>
            <a:ext cx="2584450" cy="936625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Introducir aquí las variables dependientes (cuantitativas continuas) a analizar, por ejemplo la edad</a:t>
            </a:r>
          </a:p>
        </p:txBody>
      </p:sp>
      <p:cxnSp>
        <p:nvCxnSpPr>
          <p:cNvPr id="28" name="27 Conector recto de flecha"/>
          <p:cNvCxnSpPr/>
          <p:nvPr/>
        </p:nvCxnSpPr>
        <p:spPr>
          <a:xfrm>
            <a:off x="6286512" y="2643182"/>
            <a:ext cx="428628" cy="1588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43570" y="3929066"/>
            <a:ext cx="2862272" cy="1790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857884" y="3500438"/>
            <a:ext cx="3090672" cy="2805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" name="AutoShape 28"/>
          <p:cNvSpPr>
            <a:spLocks noChangeArrowheads="1"/>
          </p:cNvSpPr>
          <p:nvPr/>
        </p:nvSpPr>
        <p:spPr bwMode="auto">
          <a:xfrm>
            <a:off x="5143504" y="3143248"/>
            <a:ext cx="1776426" cy="428628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200" dirty="0" err="1" smtClean="0">
                <a:solidFill>
                  <a:schemeClr val="accent6">
                    <a:lumMod val="50000"/>
                  </a:schemeClr>
                </a:solidFill>
              </a:rPr>
              <a:t>Click</a:t>
            </a:r>
            <a:r>
              <a:rPr lang="es-ES" sz="1200" dirty="0" smtClean="0">
                <a:solidFill>
                  <a:schemeClr val="accent6">
                    <a:lumMod val="50000"/>
                  </a:schemeClr>
                </a:solidFill>
              </a:rPr>
              <a:t> en Aceptar</a:t>
            </a:r>
            <a:endParaRPr lang="es-ES" sz="12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7" name="4 Image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7" y="189363"/>
            <a:ext cx="612031" cy="6592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5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8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4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14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14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14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8" dur="500"/>
                                        <p:tgtEl>
                                          <p:spTgt spid="143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1" dur="500"/>
                                        <p:tgtEl>
                                          <p:spTgt spid="143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7" dur="500"/>
                                        <p:tgtEl>
                                          <p:spTgt spid="143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3" dur="500"/>
                                        <p:tgtEl>
                                          <p:spTgt spid="14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8" dur="500"/>
                                        <p:tgtEl>
                                          <p:spTgt spid="14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1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5" dur="500"/>
                                        <p:tgtEl>
                                          <p:spTgt spid="143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8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1" dur="500"/>
                                        <p:tgtEl>
                                          <p:spTgt spid="143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7" dur="500"/>
                                        <p:tgtEl>
                                          <p:spTgt spid="14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2" dur="500"/>
                                        <p:tgtEl>
                                          <p:spTgt spid="14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5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9" dur="500"/>
                                        <p:tgtEl>
                                          <p:spTgt spid="143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4" dur="500"/>
                                        <p:tgtEl>
                                          <p:spTgt spid="143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7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 animBg="1"/>
      <p:bldP spid="14340" grpId="1" animBg="1"/>
      <p:bldP spid="14341" grpId="0" animBg="1"/>
      <p:bldP spid="14341" grpId="1" animBg="1"/>
      <p:bldP spid="14342" grpId="0" animBg="1"/>
      <p:bldP spid="14342" grpId="1" animBg="1"/>
      <p:bldP spid="14343" grpId="0" animBg="1"/>
      <p:bldP spid="14343" grpId="1" animBg="1"/>
      <p:bldP spid="14356" grpId="0" animBg="1"/>
      <p:bldP spid="14356" grpId="1" animBg="1"/>
      <p:bldP spid="14357" grpId="0" animBg="1"/>
      <p:bldP spid="14357" grpId="1" animBg="1"/>
      <p:bldP spid="14360" grpId="0" animBg="1"/>
      <p:bldP spid="14360" grpId="1" animBg="1"/>
      <p:bldP spid="14362" grpId="0" animBg="1"/>
      <p:bldP spid="14362" grpId="1" animBg="1"/>
      <p:bldP spid="14364" grpId="0" animBg="1"/>
      <p:bldP spid="14364" grpId="1" animBg="1"/>
      <p:bldP spid="14367" grpId="0" animBg="1"/>
      <p:bldP spid="14367" grpId="1" animBg="1"/>
      <p:bldP spid="14355" grpId="0" animBg="1"/>
      <p:bldP spid="14355" grpId="1" animBg="1"/>
      <p:bldP spid="3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1275" y="2349500"/>
            <a:ext cx="4672013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4300" y="1196975"/>
            <a:ext cx="4959350" cy="511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367" name="AutoShape 7"/>
          <p:cNvSpPr>
            <a:spLocks noChangeArrowheads="1"/>
          </p:cNvSpPr>
          <p:nvPr/>
        </p:nvSpPr>
        <p:spPr bwMode="auto">
          <a:xfrm>
            <a:off x="395288" y="1440136"/>
            <a:ext cx="2881312" cy="620712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Obtenemos las siguientes tablas y figuras</a:t>
            </a:r>
          </a:p>
        </p:txBody>
      </p:sp>
      <p:sp>
        <p:nvSpPr>
          <p:cNvPr id="15368" name="AutoShape 8"/>
          <p:cNvSpPr>
            <a:spLocks noChangeArrowheads="1"/>
          </p:cNvSpPr>
          <p:nvPr/>
        </p:nvSpPr>
        <p:spPr bwMode="auto">
          <a:xfrm>
            <a:off x="304800" y="2362200"/>
            <a:ext cx="2970213" cy="852488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En esta tabla se representan el número de casos válidos por cada factor</a:t>
            </a:r>
          </a:p>
        </p:txBody>
      </p:sp>
      <p:sp>
        <p:nvSpPr>
          <p:cNvPr id="15369" name="AutoShape 9"/>
          <p:cNvSpPr>
            <a:spLocks noChangeArrowheads="1"/>
          </p:cNvSpPr>
          <p:nvPr/>
        </p:nvSpPr>
        <p:spPr bwMode="auto">
          <a:xfrm>
            <a:off x="323850" y="3873500"/>
            <a:ext cx="2952750" cy="1460500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En esta tabla se representan cada uno de los estadísticos de la variable por cada factor. Por ejemplo edades medias, mediana, desv. Tip, etc de cada varón y mujer</a:t>
            </a:r>
          </a:p>
        </p:txBody>
      </p:sp>
      <p:pic>
        <p:nvPicPr>
          <p:cNvPr id="15370" name="Pictur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48038" y="2276475"/>
            <a:ext cx="5626100" cy="112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371" name="AutoShape 11"/>
          <p:cNvSpPr>
            <a:spLocks noChangeArrowheads="1"/>
          </p:cNvSpPr>
          <p:nvPr/>
        </p:nvSpPr>
        <p:spPr bwMode="auto">
          <a:xfrm>
            <a:off x="381000" y="2514600"/>
            <a:ext cx="2894013" cy="842963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En esta tabla se representan los percentiles de cada factor</a:t>
            </a:r>
          </a:p>
        </p:txBody>
      </p:sp>
      <p:pic>
        <p:nvPicPr>
          <p:cNvPr id="15372" name="Picture 1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40200" y="1557338"/>
            <a:ext cx="4416425" cy="3532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373" name="AutoShape 13"/>
          <p:cNvSpPr>
            <a:spLocks noChangeArrowheads="1"/>
          </p:cNvSpPr>
          <p:nvPr/>
        </p:nvSpPr>
        <p:spPr bwMode="auto">
          <a:xfrm>
            <a:off x="457200" y="2743200"/>
            <a:ext cx="2746375" cy="901700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Si hemos dado a la opción del histograma, nos aparecerá un histograma por cada factor</a:t>
            </a:r>
          </a:p>
        </p:txBody>
      </p:sp>
      <p:sp>
        <p:nvSpPr>
          <p:cNvPr id="18" name="AutoShape 2"/>
          <p:cNvSpPr txBox="1">
            <a:spLocks noChangeArrowheads="1"/>
          </p:cNvSpPr>
          <p:nvPr/>
        </p:nvSpPr>
        <p:spPr bwMode="auto">
          <a:xfrm>
            <a:off x="899592" y="76200"/>
            <a:ext cx="7711008" cy="685800"/>
          </a:xfrm>
          <a:prstGeom prst="roundRect">
            <a:avLst>
              <a:gd name="adj" fmla="val 16667"/>
            </a:avLst>
          </a:prstGeom>
          <a:solidFill>
            <a:srgbClr val="6DB6FF"/>
          </a:solidFill>
          <a:ln w="9525">
            <a:noFill/>
            <a:miter lim="800000"/>
            <a:headEnd/>
            <a:tailEnd/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es-ES" sz="2000" dirty="0" smtClean="0">
                <a:solidFill>
                  <a:schemeClr val="tx1"/>
                </a:solidFill>
              </a:rPr>
              <a:t>Estadística Descriptiva. Ejemplo con SPSS. Explorar. Resultados</a:t>
            </a:r>
          </a:p>
        </p:txBody>
      </p:sp>
      <p:pic>
        <p:nvPicPr>
          <p:cNvPr id="15" name="4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7" y="189363"/>
            <a:ext cx="612031" cy="6592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" dur="5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" dur="5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3" dur="5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4" dur="500"/>
                                        <p:tgtEl>
                                          <p:spTgt spid="15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7" dur="5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8" grpId="0" animBg="1"/>
      <p:bldP spid="15368" grpId="1" animBg="1"/>
      <p:bldP spid="15369" grpId="0" animBg="1"/>
      <p:bldP spid="15369" grpId="1" animBg="1"/>
      <p:bldP spid="15371" grpId="0" animBg="1"/>
      <p:bldP spid="15371" grpId="1" animBg="1"/>
      <p:bldP spid="15373" grpId="0" animBg="1"/>
      <p:bldP spid="15373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7" name="AutoShape 7"/>
          <p:cNvSpPr>
            <a:spLocks noChangeArrowheads="1"/>
          </p:cNvSpPr>
          <p:nvPr/>
        </p:nvSpPr>
        <p:spPr bwMode="auto">
          <a:xfrm>
            <a:off x="466552" y="1368128"/>
            <a:ext cx="2881312" cy="620712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Obtenemos las siguientes tablas y figuras</a:t>
            </a:r>
          </a:p>
        </p:txBody>
      </p:sp>
      <p:pic>
        <p:nvPicPr>
          <p:cNvPr id="15374" name="Picture 14"/>
          <p:cNvPicPr>
            <a:picLocks noChangeAspect="1" noChangeArrowheads="1"/>
          </p:cNvPicPr>
          <p:nvPr/>
        </p:nvPicPr>
        <p:blipFill>
          <a:blip r:embed="rId2"/>
          <a:srcRect l="15352" t="27327" r="63385" b="38998"/>
          <a:stretch>
            <a:fillRect/>
          </a:stretch>
        </p:blipFill>
        <p:spPr bwMode="auto">
          <a:xfrm>
            <a:off x="4286248" y="1357298"/>
            <a:ext cx="2857520" cy="3620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375" name="AutoShape 15"/>
          <p:cNvSpPr>
            <a:spLocks noChangeArrowheads="1"/>
          </p:cNvSpPr>
          <p:nvPr/>
        </p:nvSpPr>
        <p:spPr bwMode="auto">
          <a:xfrm>
            <a:off x="428596" y="2160052"/>
            <a:ext cx="2857520" cy="928694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Si hemos dado a la opción del gráfico de tallo y hojas, aparecerá uno por cada 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factor</a:t>
            </a:r>
          </a:p>
        </p:txBody>
      </p:sp>
      <p:sp>
        <p:nvSpPr>
          <p:cNvPr id="18" name="AutoShape 2"/>
          <p:cNvSpPr txBox="1">
            <a:spLocks noChangeArrowheads="1"/>
          </p:cNvSpPr>
          <p:nvPr/>
        </p:nvSpPr>
        <p:spPr bwMode="auto">
          <a:xfrm>
            <a:off x="827584" y="76200"/>
            <a:ext cx="8064896" cy="685800"/>
          </a:xfrm>
          <a:prstGeom prst="roundRect">
            <a:avLst>
              <a:gd name="adj" fmla="val 16667"/>
            </a:avLst>
          </a:prstGeom>
          <a:solidFill>
            <a:srgbClr val="6DB6FF"/>
          </a:solidFill>
          <a:ln w="9525">
            <a:noFill/>
            <a:miter lim="800000"/>
            <a:headEnd/>
            <a:tailEnd/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es-ES" sz="2000" dirty="0" smtClean="0">
                <a:solidFill>
                  <a:schemeClr val="tx1"/>
                </a:solidFill>
              </a:rPr>
              <a:t>Estadística Descriptiva. Ejemplo con SPSS. Explorar Resultados</a:t>
            </a:r>
          </a:p>
        </p:txBody>
      </p:sp>
      <p:sp>
        <p:nvSpPr>
          <p:cNvPr id="16" name="AutoShape 15"/>
          <p:cNvSpPr>
            <a:spLocks noChangeArrowheads="1"/>
          </p:cNvSpPr>
          <p:nvPr/>
        </p:nvSpPr>
        <p:spPr bwMode="auto">
          <a:xfrm>
            <a:off x="428596" y="3611665"/>
            <a:ext cx="2786082" cy="1366090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b="1" dirty="0" smtClean="0">
                <a:solidFill>
                  <a:schemeClr val="accent6">
                    <a:lumMod val="50000"/>
                  </a:schemeClr>
                </a:solidFill>
              </a:rPr>
              <a:t>Explicación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: En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 el ejemplo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hay 4 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mujeres (cuadrado azul)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que tienen 11, 12, 13 y 17 años; 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3 (cuadrado rojo)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que tienen 72, 74 y 79 años</a:t>
            </a:r>
          </a:p>
        </p:txBody>
      </p:sp>
      <p:sp>
        <p:nvSpPr>
          <p:cNvPr id="17" name="16 Rectángulo"/>
          <p:cNvSpPr/>
          <p:nvPr/>
        </p:nvSpPr>
        <p:spPr>
          <a:xfrm>
            <a:off x="4714876" y="2786058"/>
            <a:ext cx="2071702" cy="285752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18 Rectángulo"/>
          <p:cNvSpPr/>
          <p:nvPr/>
        </p:nvSpPr>
        <p:spPr>
          <a:xfrm>
            <a:off x="4714876" y="3857628"/>
            <a:ext cx="2071702" cy="28575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377" name="AutoShape 17"/>
          <p:cNvSpPr>
            <a:spLocks noChangeArrowheads="1"/>
          </p:cNvSpPr>
          <p:nvPr/>
        </p:nvSpPr>
        <p:spPr bwMode="auto">
          <a:xfrm>
            <a:off x="428596" y="2160051"/>
            <a:ext cx="2505075" cy="1416587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Si hemos dado a la opción del gráfico cajas, aparecerá uno por cada factor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. En este caso, gráfico de cajas y bigotes de la edad distribuida por el sexo.</a:t>
            </a:r>
            <a:endParaRPr lang="es-ES" sz="14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5376" name="Picture 1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86182" y="1285860"/>
            <a:ext cx="4416425" cy="353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4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7" y="189363"/>
            <a:ext cx="612031" cy="6592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5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4" dur="500"/>
                                        <p:tgtEl>
                                          <p:spTgt spid="15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7" dur="500"/>
                                        <p:tgtEl>
                                          <p:spTgt spid="15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5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15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5" grpId="0" animBg="1"/>
      <p:bldP spid="15375" grpId="1" animBg="1"/>
      <p:bldP spid="16" grpId="0" animBg="1"/>
      <p:bldP spid="16" grpId="1" animBg="1"/>
      <p:bldP spid="17" grpId="0" animBg="1"/>
      <p:bldP spid="17" grpId="1" animBg="1"/>
      <p:bldP spid="19" grpId="0" animBg="1"/>
      <p:bldP spid="19" grpId="1" animBg="1"/>
      <p:bldP spid="1537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AutoShape 4"/>
          <p:cNvSpPr>
            <a:spLocks noChangeArrowheads="1"/>
          </p:cNvSpPr>
          <p:nvPr/>
        </p:nvSpPr>
        <p:spPr bwMode="auto">
          <a:xfrm>
            <a:off x="755650" y="700063"/>
            <a:ext cx="2736850" cy="1008063"/>
          </a:xfrm>
          <a:prstGeom prst="roundRect">
            <a:avLst>
              <a:gd name="adj" fmla="val 16667"/>
            </a:avLst>
          </a:prstGeom>
          <a:solidFill>
            <a:srgbClr val="6DB6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dirty="0">
                <a:solidFill>
                  <a:schemeClr val="tx1"/>
                </a:solidFill>
              </a:rPr>
              <a:t>MEDIDAS DE TENDENCIA CENTRAL</a:t>
            </a:r>
          </a:p>
        </p:txBody>
      </p:sp>
      <p:sp>
        <p:nvSpPr>
          <p:cNvPr id="5125" name="AutoShape 5"/>
          <p:cNvSpPr>
            <a:spLocks noChangeArrowheads="1"/>
          </p:cNvSpPr>
          <p:nvPr/>
        </p:nvSpPr>
        <p:spPr bwMode="auto">
          <a:xfrm>
            <a:off x="755650" y="2068216"/>
            <a:ext cx="2736850" cy="1008062"/>
          </a:xfrm>
          <a:prstGeom prst="roundRect">
            <a:avLst>
              <a:gd name="adj" fmla="val 16667"/>
            </a:avLst>
          </a:prstGeom>
          <a:solidFill>
            <a:srgbClr val="6DB6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dirty="0">
                <a:solidFill>
                  <a:schemeClr val="tx1"/>
                </a:solidFill>
              </a:rPr>
              <a:t>MEDIDAS DE DISPERSIÓN</a:t>
            </a:r>
          </a:p>
        </p:txBody>
      </p:sp>
      <p:sp>
        <p:nvSpPr>
          <p:cNvPr id="5126" name="AutoShape 6"/>
          <p:cNvSpPr>
            <a:spLocks noChangeArrowheads="1"/>
          </p:cNvSpPr>
          <p:nvPr/>
        </p:nvSpPr>
        <p:spPr bwMode="auto">
          <a:xfrm>
            <a:off x="762000" y="3436367"/>
            <a:ext cx="2736850" cy="1008063"/>
          </a:xfrm>
          <a:prstGeom prst="roundRect">
            <a:avLst>
              <a:gd name="adj" fmla="val 16667"/>
            </a:avLst>
          </a:prstGeom>
          <a:solidFill>
            <a:srgbClr val="6DB6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dirty="0">
                <a:solidFill>
                  <a:schemeClr val="tx1"/>
                </a:solidFill>
              </a:rPr>
              <a:t>MEDIDAS DISTRIBUCIÓN</a:t>
            </a: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3810000" y="548680"/>
            <a:ext cx="5105400" cy="1087438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600" dirty="0">
                <a:solidFill>
                  <a:schemeClr val="accent6">
                    <a:lumMod val="50000"/>
                  </a:schemeClr>
                </a:solidFill>
              </a:rPr>
              <a:t>Nos permiten identificar los valores más representativos de los datos, de acuerdo a la manera como se tienden a concentrar. Son </a:t>
            </a:r>
            <a:r>
              <a:rPr lang="es-ES" sz="1600" b="1" dirty="0">
                <a:solidFill>
                  <a:schemeClr val="accent6">
                    <a:lumMod val="50000"/>
                  </a:schemeClr>
                </a:solidFill>
              </a:rPr>
              <a:t>la Media, Mediana y Moda</a:t>
            </a:r>
          </a:p>
        </p:txBody>
      </p:sp>
      <p:sp>
        <p:nvSpPr>
          <p:cNvPr id="5128" name="AutoShape 8"/>
          <p:cNvSpPr>
            <a:spLocks noChangeArrowheads="1"/>
          </p:cNvSpPr>
          <p:nvPr/>
        </p:nvSpPr>
        <p:spPr bwMode="auto">
          <a:xfrm>
            <a:off x="3779838" y="1780134"/>
            <a:ext cx="5135562" cy="1368425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600" dirty="0">
                <a:solidFill>
                  <a:schemeClr val="accent6">
                    <a:lumMod val="50000"/>
                  </a:schemeClr>
                </a:solidFill>
              </a:rPr>
              <a:t>Nos permiten reconocer que tanto se dispersan los datos alrededor del punto central; es decir, nos indican cuanto se desvían las observaciones alrededor de su promedio aritmético (Media). Son la </a:t>
            </a:r>
            <a:r>
              <a:rPr lang="es-ES" sz="1600" b="1" dirty="0">
                <a:solidFill>
                  <a:schemeClr val="accent6">
                    <a:lumMod val="50000"/>
                  </a:schemeClr>
                </a:solidFill>
              </a:rPr>
              <a:t>Varianza y desviación estándar o típica</a:t>
            </a:r>
          </a:p>
        </p:txBody>
      </p:sp>
      <p:sp>
        <p:nvSpPr>
          <p:cNvPr id="5129" name="AutoShape 9"/>
          <p:cNvSpPr>
            <a:spLocks noChangeArrowheads="1"/>
          </p:cNvSpPr>
          <p:nvPr/>
        </p:nvSpPr>
        <p:spPr bwMode="auto">
          <a:xfrm>
            <a:off x="3886200" y="3259560"/>
            <a:ext cx="5029200" cy="1008062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600" dirty="0">
                <a:solidFill>
                  <a:schemeClr val="accent6">
                    <a:lumMod val="50000"/>
                  </a:schemeClr>
                </a:solidFill>
              </a:rPr>
              <a:t>Nos permiten identificar la forma en que se separan o aglomeran los valores de acuerdo a su representación gráfica. Son </a:t>
            </a:r>
            <a:r>
              <a:rPr lang="es-ES" sz="1600" b="1" dirty="0">
                <a:solidFill>
                  <a:schemeClr val="accent6">
                    <a:lumMod val="50000"/>
                  </a:schemeClr>
                </a:solidFill>
              </a:rPr>
              <a:t>la asimetría y curtosis</a:t>
            </a:r>
            <a:r>
              <a:rPr lang="es-ES" sz="1600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5130" name="AutoShape 10"/>
          <p:cNvSpPr>
            <a:spLocks noChangeArrowheads="1"/>
          </p:cNvSpPr>
          <p:nvPr/>
        </p:nvSpPr>
        <p:spPr bwMode="auto">
          <a:xfrm>
            <a:off x="755650" y="4654278"/>
            <a:ext cx="2749550" cy="1230312"/>
          </a:xfrm>
          <a:prstGeom prst="roundRect">
            <a:avLst>
              <a:gd name="adj" fmla="val 16667"/>
            </a:avLst>
          </a:prstGeom>
          <a:solidFill>
            <a:srgbClr val="6DB6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dirty="0">
                <a:solidFill>
                  <a:schemeClr val="tx1"/>
                </a:solidFill>
              </a:rPr>
              <a:t>MEDIDAS DE TENDENCIA NO CENTRAL: CUANTILES</a:t>
            </a:r>
          </a:p>
        </p:txBody>
      </p:sp>
      <p:sp>
        <p:nvSpPr>
          <p:cNvPr id="5131" name="AutoShape 11"/>
          <p:cNvSpPr>
            <a:spLocks noChangeArrowheads="1"/>
          </p:cNvSpPr>
          <p:nvPr/>
        </p:nvSpPr>
        <p:spPr bwMode="auto">
          <a:xfrm>
            <a:off x="3851275" y="4496222"/>
            <a:ext cx="5064125" cy="1676400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Permiten conocer otros puntos característicos de la distribución que no son los valores centrales. Los cuantiles suelen usarse por grupos que dividen la distribución en partes 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iguales,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entendidas estas como intervalos que comprenden la misma proporción de valores. Los más usados son los </a:t>
            </a: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</a:rPr>
              <a:t>Cuartiles, Quinquiles, Deciles y Percentiles</a:t>
            </a:r>
          </a:p>
        </p:txBody>
      </p:sp>
      <p:pic>
        <p:nvPicPr>
          <p:cNvPr id="13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7" y="189363"/>
            <a:ext cx="612031" cy="6592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1413930" y="333376"/>
            <a:ext cx="7045857" cy="647352"/>
          </a:xfrm>
          <a:prstGeom prst="roundRect">
            <a:avLst>
              <a:gd name="adj" fmla="val 16667"/>
            </a:avLst>
          </a:prstGeom>
          <a:solidFill>
            <a:srgbClr val="6DB6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2800" dirty="0">
                <a:solidFill>
                  <a:schemeClr val="tx1"/>
                </a:solidFill>
              </a:rPr>
              <a:t>MEDIDAS DE TENDENCIA CENTRAL</a:t>
            </a:r>
          </a:p>
        </p:txBody>
      </p:sp>
      <p:sp>
        <p:nvSpPr>
          <p:cNvPr id="6152" name="AutoShape 8"/>
          <p:cNvSpPr>
            <a:spLocks noChangeArrowheads="1"/>
          </p:cNvSpPr>
          <p:nvPr/>
        </p:nvSpPr>
        <p:spPr bwMode="auto">
          <a:xfrm>
            <a:off x="827088" y="1785926"/>
            <a:ext cx="2736850" cy="1008062"/>
          </a:xfrm>
          <a:prstGeom prst="roundRect">
            <a:avLst>
              <a:gd name="adj" fmla="val 16667"/>
            </a:avLst>
          </a:prstGeom>
          <a:solidFill>
            <a:srgbClr val="6DB6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dirty="0">
                <a:solidFill>
                  <a:schemeClr val="tx1"/>
                </a:solidFill>
              </a:rPr>
              <a:t>MEDIA</a:t>
            </a:r>
          </a:p>
        </p:txBody>
      </p:sp>
      <p:sp>
        <p:nvSpPr>
          <p:cNvPr id="6153" name="AutoShape 9"/>
          <p:cNvSpPr>
            <a:spLocks noChangeArrowheads="1"/>
          </p:cNvSpPr>
          <p:nvPr/>
        </p:nvSpPr>
        <p:spPr bwMode="auto">
          <a:xfrm>
            <a:off x="827088" y="3357563"/>
            <a:ext cx="2736850" cy="1008062"/>
          </a:xfrm>
          <a:prstGeom prst="roundRect">
            <a:avLst>
              <a:gd name="adj" fmla="val 16667"/>
            </a:avLst>
          </a:prstGeom>
          <a:solidFill>
            <a:srgbClr val="6DB6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dirty="0">
                <a:solidFill>
                  <a:schemeClr val="tx1"/>
                </a:solidFill>
              </a:rPr>
              <a:t>MEDIANA</a:t>
            </a:r>
          </a:p>
        </p:txBody>
      </p:sp>
      <p:sp>
        <p:nvSpPr>
          <p:cNvPr id="6154" name="AutoShape 10"/>
          <p:cNvSpPr>
            <a:spLocks noChangeArrowheads="1"/>
          </p:cNvSpPr>
          <p:nvPr/>
        </p:nvSpPr>
        <p:spPr bwMode="auto">
          <a:xfrm>
            <a:off x="827088" y="5064143"/>
            <a:ext cx="2736850" cy="1008063"/>
          </a:xfrm>
          <a:prstGeom prst="roundRect">
            <a:avLst>
              <a:gd name="adj" fmla="val 16667"/>
            </a:avLst>
          </a:prstGeom>
          <a:solidFill>
            <a:srgbClr val="6DB6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dirty="0">
                <a:solidFill>
                  <a:schemeClr val="tx1"/>
                </a:solidFill>
              </a:rPr>
              <a:t>MODA</a:t>
            </a:r>
          </a:p>
        </p:txBody>
      </p:sp>
      <p:sp>
        <p:nvSpPr>
          <p:cNvPr id="6155" name="AutoShape 11"/>
          <p:cNvSpPr>
            <a:spLocks noChangeArrowheads="1"/>
          </p:cNvSpPr>
          <p:nvPr/>
        </p:nvSpPr>
        <p:spPr bwMode="auto">
          <a:xfrm>
            <a:off x="3779838" y="1571612"/>
            <a:ext cx="4968875" cy="1425588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</a:rPr>
              <a:t>Es la suma de todos los valores observados, dividido por el número total de observaciones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: ej: 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4, 3, 5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, 9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, 8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: Media = (4+3+5+9+8)/5= 5,8</a:t>
            </a:r>
          </a:p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Nos indica </a:t>
            </a: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</a:rPr>
              <a:t>el promedio de los datos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; es decir, nos informa el valor que obtendría cada uno de los individuos si se distribuyeran los valores en partes iguales</a:t>
            </a:r>
          </a:p>
        </p:txBody>
      </p:sp>
      <p:sp>
        <p:nvSpPr>
          <p:cNvPr id="6156" name="AutoShape 12"/>
          <p:cNvSpPr>
            <a:spLocks noChangeArrowheads="1"/>
          </p:cNvSpPr>
          <p:nvPr/>
        </p:nvSpPr>
        <p:spPr bwMode="auto">
          <a:xfrm>
            <a:off x="3779838" y="3141663"/>
            <a:ext cx="4968875" cy="1644659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Nos permite conocer </a:t>
            </a: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</a:rPr>
              <a:t>el valor que se encuentra exactamente en la mitad del conjunto de datos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después que las observaciones se han ubicado en serie ordenada: ej: 2,3,5,7,8, Mediana =5</a:t>
            </a:r>
          </a:p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Nos informa el valor que separa los datos en dos partes iguales, cada una de las cuales cuenta con el cincuenta por ciento de los datos</a:t>
            </a:r>
          </a:p>
        </p:txBody>
      </p:sp>
      <p:sp>
        <p:nvSpPr>
          <p:cNvPr id="6157" name="AutoShape 13"/>
          <p:cNvSpPr>
            <a:spLocks noChangeArrowheads="1"/>
          </p:cNvSpPr>
          <p:nvPr/>
        </p:nvSpPr>
        <p:spPr bwMode="auto">
          <a:xfrm>
            <a:off x="3779838" y="5064143"/>
            <a:ext cx="5040312" cy="1008063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Indica </a:t>
            </a: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</a:rPr>
              <a:t>el valor que más veces se repite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dentro de los datos; es decir, si tenemos la serie ordenada (2, 2, 5 y 7), el valor que más veces se repite es el número 2</a:t>
            </a:r>
          </a:p>
        </p:txBody>
      </p:sp>
      <p:pic>
        <p:nvPicPr>
          <p:cNvPr id="12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7" y="189363"/>
            <a:ext cx="612031" cy="6592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/>
        </p:nvSpPr>
        <p:spPr bwMode="auto">
          <a:xfrm>
            <a:off x="1331912" y="333376"/>
            <a:ext cx="7127875" cy="647352"/>
          </a:xfrm>
          <a:prstGeom prst="roundRect">
            <a:avLst>
              <a:gd name="adj" fmla="val 16667"/>
            </a:avLst>
          </a:prstGeom>
          <a:solidFill>
            <a:srgbClr val="6DB6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2400" dirty="0">
                <a:solidFill>
                  <a:schemeClr val="tx1"/>
                </a:solidFill>
              </a:rPr>
              <a:t>MEDIDAS DE DISPERSIÓN</a:t>
            </a:r>
          </a:p>
        </p:txBody>
      </p:sp>
      <p:sp>
        <p:nvSpPr>
          <p:cNvPr id="7171" name="AutoShape 3"/>
          <p:cNvSpPr>
            <a:spLocks noChangeArrowheads="1"/>
          </p:cNvSpPr>
          <p:nvPr/>
        </p:nvSpPr>
        <p:spPr bwMode="auto">
          <a:xfrm>
            <a:off x="827088" y="1989138"/>
            <a:ext cx="2736850" cy="1008062"/>
          </a:xfrm>
          <a:prstGeom prst="roundRect">
            <a:avLst>
              <a:gd name="adj" fmla="val 16667"/>
            </a:avLst>
          </a:prstGeom>
          <a:solidFill>
            <a:srgbClr val="6DB6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dirty="0">
                <a:solidFill>
                  <a:schemeClr val="tx1"/>
                </a:solidFill>
              </a:rPr>
              <a:t>VARIANZA</a:t>
            </a:r>
          </a:p>
        </p:txBody>
      </p:sp>
      <p:sp>
        <p:nvSpPr>
          <p:cNvPr id="7172" name="AutoShape 4"/>
          <p:cNvSpPr>
            <a:spLocks noChangeArrowheads="1"/>
          </p:cNvSpPr>
          <p:nvPr/>
        </p:nvSpPr>
        <p:spPr bwMode="auto">
          <a:xfrm>
            <a:off x="755650" y="4508500"/>
            <a:ext cx="2736850" cy="1008063"/>
          </a:xfrm>
          <a:prstGeom prst="roundRect">
            <a:avLst>
              <a:gd name="adj" fmla="val 16667"/>
            </a:avLst>
          </a:prstGeom>
          <a:solidFill>
            <a:srgbClr val="6DB6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dirty="0">
                <a:solidFill>
                  <a:schemeClr val="tx1"/>
                </a:solidFill>
              </a:rPr>
              <a:t>DESVIACIÓN TIPICA</a:t>
            </a:r>
          </a:p>
        </p:txBody>
      </p:sp>
      <p:sp>
        <p:nvSpPr>
          <p:cNvPr id="7174" name="AutoShape 6"/>
          <p:cNvSpPr>
            <a:spLocks noChangeArrowheads="1"/>
          </p:cNvSpPr>
          <p:nvPr/>
        </p:nvSpPr>
        <p:spPr bwMode="auto">
          <a:xfrm>
            <a:off x="3779838" y="1773238"/>
            <a:ext cx="5113337" cy="1439862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200" dirty="0">
                <a:solidFill>
                  <a:schemeClr val="accent6">
                    <a:lumMod val="50000"/>
                  </a:schemeClr>
                </a:solidFill>
              </a:rPr>
              <a:t>Esta medida nos </a:t>
            </a:r>
            <a:r>
              <a:rPr lang="es-ES" sz="1200" b="1" dirty="0">
                <a:solidFill>
                  <a:schemeClr val="accent6">
                    <a:lumMod val="50000"/>
                  </a:schemeClr>
                </a:solidFill>
              </a:rPr>
              <a:t>permite identificar la diferencia promedio que hay entre cada uno de los valores respecto a su punto central</a:t>
            </a:r>
            <a:r>
              <a:rPr lang="es-ES" sz="1200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pPr>
              <a:defRPr/>
            </a:pPr>
            <a:r>
              <a:rPr lang="es-ES" sz="1200" dirty="0">
                <a:solidFill>
                  <a:schemeClr val="accent6">
                    <a:lumMod val="50000"/>
                  </a:schemeClr>
                </a:solidFill>
              </a:rPr>
              <a:t>Este promedio es calculado, elevando cada una de las diferencias al cuadrado (con el fin de eliminar los signos negativos), y calculando su promedio o media; es decir, sumado todos los cuadrados de las diferencias de cada valor respecto a la media y dividiendo este resultado por el número de observaciones que se tengan.</a:t>
            </a:r>
          </a:p>
        </p:txBody>
      </p:sp>
      <p:sp>
        <p:nvSpPr>
          <p:cNvPr id="7175" name="AutoShape 7"/>
          <p:cNvSpPr>
            <a:spLocks noChangeArrowheads="1"/>
          </p:cNvSpPr>
          <p:nvPr/>
        </p:nvSpPr>
        <p:spPr bwMode="auto">
          <a:xfrm>
            <a:off x="3779838" y="4365625"/>
            <a:ext cx="4968875" cy="1368425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200" dirty="0">
                <a:solidFill>
                  <a:schemeClr val="accent6">
                    <a:lumMod val="50000"/>
                  </a:schemeClr>
                </a:solidFill>
              </a:rPr>
              <a:t>Esta medida nos permite determinar </a:t>
            </a:r>
            <a:r>
              <a:rPr lang="es-ES" sz="1200" b="1" dirty="0">
                <a:solidFill>
                  <a:schemeClr val="accent6">
                    <a:lumMod val="50000"/>
                  </a:schemeClr>
                </a:solidFill>
              </a:rPr>
              <a:t>el promedio aritmético de fluctuación de los datos respecto a su punto central o media</a:t>
            </a:r>
            <a:r>
              <a:rPr lang="es-ES" sz="1200" dirty="0">
                <a:solidFill>
                  <a:schemeClr val="accent6">
                    <a:lumMod val="50000"/>
                  </a:schemeClr>
                </a:solidFill>
              </a:rPr>
              <a:t>. </a:t>
            </a:r>
          </a:p>
          <a:p>
            <a:pPr>
              <a:defRPr/>
            </a:pPr>
            <a:r>
              <a:rPr lang="es-ES" sz="1200" dirty="0">
                <a:solidFill>
                  <a:schemeClr val="accent6">
                    <a:lumMod val="50000"/>
                  </a:schemeClr>
                </a:solidFill>
              </a:rPr>
              <a:t>La desviación estándar nos da como resultado un valor numérico que </a:t>
            </a:r>
            <a:r>
              <a:rPr lang="es-ES" sz="1200" b="1" dirty="0">
                <a:solidFill>
                  <a:schemeClr val="accent6">
                    <a:lumMod val="50000"/>
                  </a:schemeClr>
                </a:solidFill>
              </a:rPr>
              <a:t>representa el promedio de diferencia que hay entre los datos y la media</a:t>
            </a:r>
            <a:r>
              <a:rPr lang="es-ES" sz="1200" dirty="0">
                <a:solidFill>
                  <a:schemeClr val="accent6">
                    <a:lumMod val="50000"/>
                  </a:schemeClr>
                </a:solidFill>
              </a:rPr>
              <a:t>. Para calcular la desviación estándar basta con hallar la raíz cuadrada de la varianza</a:t>
            </a:r>
          </a:p>
        </p:txBody>
      </p:sp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2"/>
          <a:srcRect l="28346" t="48730" r="33855" b="46111"/>
          <a:stretch>
            <a:fillRect/>
          </a:stretch>
        </p:blipFill>
        <p:spPr bwMode="auto">
          <a:xfrm>
            <a:off x="468313" y="3500438"/>
            <a:ext cx="4321175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9" name="Picture 11" descr="Ecuacion de la Desviación Estándar o Típica - Medidas de Dispersi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31913" y="6021388"/>
            <a:ext cx="720725" cy="249237"/>
          </a:xfrm>
          <a:prstGeom prst="rect">
            <a:avLst/>
          </a:prstGeom>
          <a:noFill/>
        </p:spPr>
      </p:pic>
      <p:grpSp>
        <p:nvGrpSpPr>
          <p:cNvPr id="7181" name="Group 13"/>
          <p:cNvGrpSpPr>
            <a:grpSpLocks/>
          </p:cNvGrpSpPr>
          <p:nvPr/>
        </p:nvGrpSpPr>
        <p:grpSpPr bwMode="auto">
          <a:xfrm>
            <a:off x="4859338" y="3357563"/>
            <a:ext cx="1800225" cy="930275"/>
            <a:chOff x="3061" y="2115"/>
            <a:chExt cx="1134" cy="586"/>
          </a:xfrm>
        </p:grpSpPr>
        <p:sp>
          <p:nvSpPr>
            <p:cNvPr id="7178" name="Text Box 10"/>
            <p:cNvSpPr txBox="1">
              <a:spLocks noChangeArrowheads="1"/>
            </p:cNvSpPr>
            <p:nvPr/>
          </p:nvSpPr>
          <p:spPr bwMode="auto">
            <a:xfrm>
              <a:off x="3061" y="2115"/>
              <a:ext cx="1134" cy="5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" sz="1000"/>
                <a:t>S</a:t>
              </a:r>
              <a:r>
                <a:rPr lang="es-ES" sz="1000" baseline="30000"/>
                <a:t>2</a:t>
              </a:r>
              <a:r>
                <a:rPr lang="es-ES" sz="1000"/>
                <a:t> = Varianza.</a:t>
              </a:r>
            </a:p>
            <a:p>
              <a:pPr>
                <a:spcBef>
                  <a:spcPct val="50000"/>
                </a:spcBef>
              </a:pPr>
              <a:r>
                <a:rPr lang="es-ES" sz="1000"/>
                <a:t>X</a:t>
              </a:r>
              <a:r>
                <a:rPr lang="es-ES" sz="1000" baseline="-25000"/>
                <a:t>1</a:t>
              </a:r>
              <a:r>
                <a:rPr lang="es-ES" sz="1000"/>
                <a:t> = uno de los valores.</a:t>
              </a:r>
            </a:p>
            <a:p>
              <a:pPr>
                <a:spcBef>
                  <a:spcPct val="50000"/>
                </a:spcBef>
              </a:pPr>
              <a:r>
                <a:rPr lang="es-ES" sz="1000"/>
                <a:t>X = Media de la muestra</a:t>
              </a:r>
            </a:p>
            <a:p>
              <a:pPr>
                <a:spcBef>
                  <a:spcPct val="50000"/>
                </a:spcBef>
              </a:pPr>
              <a:r>
                <a:rPr lang="es-ES" sz="1000"/>
                <a:t>n = Tamaño de la muestra</a:t>
              </a:r>
            </a:p>
          </p:txBody>
        </p:sp>
        <p:sp>
          <p:nvSpPr>
            <p:cNvPr id="7180" name="Line 12"/>
            <p:cNvSpPr>
              <a:spLocks noChangeShapeType="1"/>
            </p:cNvSpPr>
            <p:nvPr/>
          </p:nvSpPr>
          <p:spPr bwMode="auto">
            <a:xfrm>
              <a:off x="3107" y="2432"/>
              <a:ext cx="9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15" name="4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7" y="189363"/>
            <a:ext cx="612031" cy="6592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0" name="AutoShape 18"/>
          <p:cNvSpPr>
            <a:spLocks noChangeArrowheads="1"/>
          </p:cNvSpPr>
          <p:nvPr/>
        </p:nvSpPr>
        <p:spPr bwMode="auto">
          <a:xfrm>
            <a:off x="3708400" y="2667000"/>
            <a:ext cx="5054600" cy="2667001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200" dirty="0">
                <a:solidFill>
                  <a:schemeClr val="accent6">
                    <a:lumMod val="50000"/>
                  </a:schemeClr>
                </a:solidFill>
              </a:rPr>
              <a:t>Donde (g1) representa </a:t>
            </a:r>
            <a:r>
              <a:rPr lang="es-ES" sz="1200" b="1" dirty="0">
                <a:solidFill>
                  <a:schemeClr val="accent6">
                    <a:lumMod val="50000"/>
                  </a:schemeClr>
                </a:solidFill>
              </a:rPr>
              <a:t>el coeficiente de asimetría de Fisher</a:t>
            </a:r>
            <a:r>
              <a:rPr lang="es-ES" sz="1200" dirty="0">
                <a:solidFill>
                  <a:schemeClr val="accent6">
                    <a:lumMod val="50000"/>
                  </a:schemeClr>
                </a:solidFill>
              </a:rPr>
              <a:t>, (Xi) cada uno de los valores, (X) la media de la muestra y (ni) la frecuencia de cada valor. Los resultados de esta ecuación se interpretan:</a:t>
            </a:r>
          </a:p>
          <a:p>
            <a:pPr>
              <a:defRPr/>
            </a:pPr>
            <a:r>
              <a:rPr lang="es-ES" sz="1200" b="1" dirty="0">
                <a:solidFill>
                  <a:schemeClr val="accent6">
                    <a:lumMod val="50000"/>
                  </a:schemeClr>
                </a:solidFill>
              </a:rPr>
              <a:t>(g1 = 0)</a:t>
            </a:r>
            <a:r>
              <a:rPr lang="es-ES" sz="1200" dirty="0">
                <a:solidFill>
                  <a:schemeClr val="accent6">
                    <a:lumMod val="50000"/>
                  </a:schemeClr>
                </a:solidFill>
              </a:rPr>
              <a:t>: Se acepta que </a:t>
            </a:r>
            <a:r>
              <a:rPr lang="es-ES" sz="1200" b="1" dirty="0">
                <a:solidFill>
                  <a:schemeClr val="accent6">
                    <a:lumMod val="50000"/>
                  </a:schemeClr>
                </a:solidFill>
              </a:rPr>
              <a:t>la distribución es Simétrica</a:t>
            </a:r>
            <a:r>
              <a:rPr lang="es-ES" sz="1200" dirty="0">
                <a:solidFill>
                  <a:schemeClr val="accent6">
                    <a:lumMod val="50000"/>
                  </a:schemeClr>
                </a:solidFill>
              </a:rPr>
              <a:t>, es decir, existe aproximadamente la misma cantidad de valores a los dos lados de la media. Este valor es difícil de conseguir por lo que se tiende a tomar los valores que son cercanos ya sean positivos o negativos (± 0.5). </a:t>
            </a:r>
          </a:p>
          <a:p>
            <a:pPr>
              <a:defRPr/>
            </a:pPr>
            <a:r>
              <a:rPr lang="es-ES" sz="1200" b="1" dirty="0">
                <a:solidFill>
                  <a:schemeClr val="accent6">
                    <a:lumMod val="50000"/>
                  </a:schemeClr>
                </a:solidFill>
              </a:rPr>
              <a:t>(g1 &gt; 0)</a:t>
            </a:r>
            <a:r>
              <a:rPr lang="es-ES" sz="1200" dirty="0">
                <a:solidFill>
                  <a:schemeClr val="accent6">
                    <a:lumMod val="50000"/>
                  </a:schemeClr>
                </a:solidFill>
              </a:rPr>
              <a:t>: La curva es </a:t>
            </a:r>
            <a:r>
              <a:rPr lang="es-ES" sz="1200" b="1" dirty="0">
                <a:solidFill>
                  <a:schemeClr val="accent6">
                    <a:lumMod val="50000"/>
                  </a:schemeClr>
                </a:solidFill>
              </a:rPr>
              <a:t>asimétricamente positiva </a:t>
            </a:r>
            <a:r>
              <a:rPr lang="es-ES" sz="1200" dirty="0">
                <a:solidFill>
                  <a:schemeClr val="accent6">
                    <a:lumMod val="50000"/>
                  </a:schemeClr>
                </a:solidFill>
              </a:rPr>
              <a:t>por lo que los valores se tienden a reunir más en la parte izquierda que en la derecha de la media. </a:t>
            </a:r>
          </a:p>
          <a:p>
            <a:pPr>
              <a:defRPr/>
            </a:pPr>
            <a:r>
              <a:rPr lang="es-ES" sz="1200" b="1" dirty="0">
                <a:solidFill>
                  <a:schemeClr val="accent6">
                    <a:lumMod val="50000"/>
                  </a:schemeClr>
                </a:solidFill>
              </a:rPr>
              <a:t>(g1 &lt; 0)</a:t>
            </a:r>
            <a:r>
              <a:rPr lang="es-ES" sz="1200" dirty="0">
                <a:solidFill>
                  <a:schemeClr val="accent6">
                    <a:lumMod val="50000"/>
                  </a:schemeClr>
                </a:solidFill>
              </a:rPr>
              <a:t>: La curva es </a:t>
            </a:r>
            <a:r>
              <a:rPr lang="es-ES" sz="1200" b="1" dirty="0">
                <a:solidFill>
                  <a:schemeClr val="accent6">
                    <a:lumMod val="50000"/>
                  </a:schemeClr>
                </a:solidFill>
              </a:rPr>
              <a:t>asimétricamente negativa </a:t>
            </a:r>
            <a:r>
              <a:rPr lang="es-ES" sz="1200" dirty="0">
                <a:solidFill>
                  <a:schemeClr val="accent6">
                    <a:lumMod val="50000"/>
                  </a:schemeClr>
                </a:solidFill>
              </a:rPr>
              <a:t>por lo que los valores se tienden a reunir más en la parte derecha de la media. </a:t>
            </a:r>
          </a:p>
        </p:txBody>
      </p:sp>
      <p:sp>
        <p:nvSpPr>
          <p:cNvPr id="8194" name="AutoShape 2"/>
          <p:cNvSpPr>
            <a:spLocks noChangeArrowheads="1"/>
          </p:cNvSpPr>
          <p:nvPr/>
        </p:nvSpPr>
        <p:spPr bwMode="auto">
          <a:xfrm>
            <a:off x="1368424" y="333376"/>
            <a:ext cx="7091363" cy="604916"/>
          </a:xfrm>
          <a:prstGeom prst="roundRect">
            <a:avLst>
              <a:gd name="adj" fmla="val 16667"/>
            </a:avLst>
          </a:prstGeom>
          <a:solidFill>
            <a:srgbClr val="6DB6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2400" dirty="0">
                <a:solidFill>
                  <a:schemeClr val="tx1"/>
                </a:solidFill>
              </a:rPr>
              <a:t>MEDIDAS DE DISPERSIÓN</a:t>
            </a:r>
          </a:p>
        </p:txBody>
      </p:sp>
      <p:sp>
        <p:nvSpPr>
          <p:cNvPr id="8195" name="AutoShape 3"/>
          <p:cNvSpPr>
            <a:spLocks noChangeArrowheads="1"/>
          </p:cNvSpPr>
          <p:nvPr/>
        </p:nvSpPr>
        <p:spPr bwMode="auto">
          <a:xfrm>
            <a:off x="684213" y="1447800"/>
            <a:ext cx="2736850" cy="1008062"/>
          </a:xfrm>
          <a:prstGeom prst="roundRect">
            <a:avLst>
              <a:gd name="adj" fmla="val 16667"/>
            </a:avLst>
          </a:prstGeom>
          <a:solidFill>
            <a:srgbClr val="6DB6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dirty="0">
                <a:solidFill>
                  <a:schemeClr val="tx1"/>
                </a:solidFill>
              </a:rPr>
              <a:t>ASIMETRÍA</a:t>
            </a:r>
          </a:p>
        </p:txBody>
      </p:sp>
      <p:sp>
        <p:nvSpPr>
          <p:cNvPr id="8196" name="AutoShape 4"/>
          <p:cNvSpPr>
            <a:spLocks noChangeArrowheads="1"/>
          </p:cNvSpPr>
          <p:nvPr/>
        </p:nvSpPr>
        <p:spPr bwMode="auto">
          <a:xfrm>
            <a:off x="684213" y="5621338"/>
            <a:ext cx="2736850" cy="1008062"/>
          </a:xfrm>
          <a:prstGeom prst="roundRect">
            <a:avLst>
              <a:gd name="adj" fmla="val 16667"/>
            </a:avLst>
          </a:prstGeom>
          <a:solidFill>
            <a:srgbClr val="6DB6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dirty="0">
                <a:solidFill>
                  <a:schemeClr val="tx1"/>
                </a:solidFill>
              </a:rPr>
              <a:t>CURTOSIS</a:t>
            </a:r>
          </a:p>
        </p:txBody>
      </p:sp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3708400" y="1371600"/>
            <a:ext cx="5113338" cy="1223963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200" dirty="0">
                <a:solidFill>
                  <a:schemeClr val="accent6">
                    <a:lumMod val="50000"/>
                  </a:schemeClr>
                </a:solidFill>
              </a:rPr>
              <a:t>Esta medida nos permite identificar si los datos se distribuyen de forma uniforme alrededor del punto central (Media aritmética).</a:t>
            </a:r>
          </a:p>
          <a:p>
            <a:pPr>
              <a:defRPr/>
            </a:pPr>
            <a:r>
              <a:rPr lang="es-ES" sz="1200" dirty="0">
                <a:solidFill>
                  <a:schemeClr val="accent6">
                    <a:lumMod val="50000"/>
                  </a:schemeClr>
                </a:solidFill>
              </a:rPr>
              <a:t>Se dice que la asimetría es positiva cuando la mayoría de los datos se encuentran por encima del valor de la media aritmética y negativa cuando están por debajo.</a:t>
            </a:r>
          </a:p>
        </p:txBody>
      </p:sp>
      <p:sp>
        <p:nvSpPr>
          <p:cNvPr id="8198" name="AutoShape 6"/>
          <p:cNvSpPr>
            <a:spLocks noChangeArrowheads="1"/>
          </p:cNvSpPr>
          <p:nvPr/>
        </p:nvSpPr>
        <p:spPr bwMode="auto">
          <a:xfrm>
            <a:off x="3708400" y="5413375"/>
            <a:ext cx="4968875" cy="1368425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200" dirty="0">
                <a:solidFill>
                  <a:schemeClr val="accent6">
                    <a:lumMod val="50000"/>
                  </a:schemeClr>
                </a:solidFill>
              </a:rPr>
              <a:t>Esta medida determina </a:t>
            </a:r>
            <a:r>
              <a:rPr lang="es-ES" sz="1200" b="1" dirty="0">
                <a:solidFill>
                  <a:schemeClr val="accent6">
                    <a:lumMod val="50000"/>
                  </a:schemeClr>
                </a:solidFill>
              </a:rPr>
              <a:t>el grado de concentración </a:t>
            </a:r>
            <a:r>
              <a:rPr lang="es-ES" sz="1200" dirty="0">
                <a:solidFill>
                  <a:schemeClr val="accent6">
                    <a:lumMod val="50000"/>
                  </a:schemeClr>
                </a:solidFill>
              </a:rPr>
              <a:t>que presentan los valores en la región central de la distribución. </a:t>
            </a:r>
          </a:p>
          <a:p>
            <a:pPr>
              <a:defRPr/>
            </a:pPr>
            <a:r>
              <a:rPr lang="es-ES" sz="1200" dirty="0">
                <a:solidFill>
                  <a:schemeClr val="accent6">
                    <a:lumMod val="50000"/>
                  </a:schemeClr>
                </a:solidFill>
              </a:rPr>
              <a:t>Identifica: una gran concentración de valores (</a:t>
            </a:r>
            <a:r>
              <a:rPr lang="es-ES" sz="1200" b="1" dirty="0">
                <a:solidFill>
                  <a:schemeClr val="accent6">
                    <a:lumMod val="50000"/>
                  </a:schemeClr>
                </a:solidFill>
              </a:rPr>
              <a:t>Leptocúrtica</a:t>
            </a:r>
            <a:r>
              <a:rPr lang="es-ES" sz="1200" dirty="0">
                <a:solidFill>
                  <a:schemeClr val="accent6">
                    <a:lumMod val="50000"/>
                  </a:schemeClr>
                </a:solidFill>
              </a:rPr>
              <a:t>), una concentración normal (</a:t>
            </a:r>
            <a:r>
              <a:rPr lang="es-ES" sz="1200" b="1" dirty="0">
                <a:solidFill>
                  <a:schemeClr val="accent6">
                    <a:lumMod val="50000"/>
                  </a:schemeClr>
                </a:solidFill>
              </a:rPr>
              <a:t>Mesocúrtica</a:t>
            </a:r>
            <a:r>
              <a:rPr lang="es-ES" sz="1200" dirty="0">
                <a:solidFill>
                  <a:schemeClr val="accent6">
                    <a:lumMod val="50000"/>
                  </a:schemeClr>
                </a:solidFill>
              </a:rPr>
              <a:t>) ó una baja concentración (</a:t>
            </a:r>
            <a:r>
              <a:rPr lang="es-ES" sz="1200" b="1" dirty="0">
                <a:solidFill>
                  <a:schemeClr val="accent6">
                    <a:lumMod val="50000"/>
                  </a:schemeClr>
                </a:solidFill>
              </a:rPr>
              <a:t>Platicúrtica</a:t>
            </a:r>
            <a:r>
              <a:rPr lang="es-ES" sz="1200" dirty="0">
                <a:solidFill>
                  <a:schemeClr val="accent6">
                    <a:lumMod val="50000"/>
                  </a:schemeClr>
                </a:solidFill>
              </a:rPr>
              <a:t>).</a:t>
            </a:r>
          </a:p>
        </p:txBody>
      </p:sp>
      <p:pic>
        <p:nvPicPr>
          <p:cNvPr id="8204" name="Picture 12" descr="Estados de La Asimetria - Medidas de Distribuci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2781300"/>
            <a:ext cx="2663825" cy="1263650"/>
          </a:xfrm>
          <a:prstGeom prst="rect">
            <a:avLst/>
          </a:prstGeom>
          <a:noFill/>
        </p:spPr>
      </p:pic>
      <p:pic>
        <p:nvPicPr>
          <p:cNvPr id="8205" name="Picture 13" descr="Ecuacion de la Asimetria - Medidas de Distribuci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4149725"/>
            <a:ext cx="1368425" cy="698500"/>
          </a:xfrm>
          <a:prstGeom prst="rect">
            <a:avLst/>
          </a:prstGeom>
          <a:noFill/>
        </p:spPr>
      </p:pic>
      <p:pic>
        <p:nvPicPr>
          <p:cNvPr id="8211" name="Picture 19" descr="Estados de la Curtosis - Medidas de Distribucio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288" y="2852738"/>
            <a:ext cx="3168650" cy="922337"/>
          </a:xfrm>
          <a:prstGeom prst="rect">
            <a:avLst/>
          </a:prstGeom>
          <a:noFill/>
        </p:spPr>
      </p:pic>
      <p:pic>
        <p:nvPicPr>
          <p:cNvPr id="8212" name="Picture 20" descr="Ecuacion de la Curtosis Corregida para SPSS (-3) - Medidas de Distribucion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1188" y="4076700"/>
            <a:ext cx="1584325" cy="674688"/>
          </a:xfrm>
          <a:prstGeom prst="rect">
            <a:avLst/>
          </a:prstGeom>
          <a:noFill/>
        </p:spPr>
      </p:pic>
      <p:sp>
        <p:nvSpPr>
          <p:cNvPr id="8213" name="AutoShape 21"/>
          <p:cNvSpPr>
            <a:spLocks noChangeArrowheads="1"/>
          </p:cNvSpPr>
          <p:nvPr/>
        </p:nvSpPr>
        <p:spPr bwMode="auto">
          <a:xfrm>
            <a:off x="3717925" y="2743200"/>
            <a:ext cx="4968875" cy="1724025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200" dirty="0">
                <a:solidFill>
                  <a:schemeClr val="accent6">
                    <a:lumMod val="50000"/>
                  </a:schemeClr>
                </a:solidFill>
              </a:rPr>
              <a:t>Donde (g2) representa </a:t>
            </a:r>
            <a:r>
              <a:rPr lang="es-ES" sz="1200" b="1" dirty="0">
                <a:solidFill>
                  <a:schemeClr val="accent6">
                    <a:lumMod val="50000"/>
                  </a:schemeClr>
                </a:solidFill>
              </a:rPr>
              <a:t>el coeficiente de Curtosis</a:t>
            </a:r>
            <a:r>
              <a:rPr lang="es-ES" sz="1200" dirty="0">
                <a:solidFill>
                  <a:schemeClr val="accent6">
                    <a:lumMod val="50000"/>
                  </a:schemeClr>
                </a:solidFill>
              </a:rPr>
              <a:t>, (Xi) cada uno de los valores, (X) la media de la muestra y (ni) la frecuencia de cada valor. Los resultados de esta fórmula se interpretan:</a:t>
            </a:r>
          </a:p>
          <a:p>
            <a:pPr>
              <a:defRPr/>
            </a:pPr>
            <a:r>
              <a:rPr lang="es-ES" sz="1200" b="1" dirty="0">
                <a:solidFill>
                  <a:schemeClr val="accent6">
                    <a:lumMod val="50000"/>
                  </a:schemeClr>
                </a:solidFill>
              </a:rPr>
              <a:t>(g2 = 0) la distribución es Mesocúrtica</a:t>
            </a:r>
            <a:r>
              <a:rPr lang="es-ES" sz="1200" dirty="0">
                <a:solidFill>
                  <a:schemeClr val="accent6">
                    <a:lumMod val="50000"/>
                  </a:schemeClr>
                </a:solidFill>
              </a:rPr>
              <a:t>: Es bastante difícil  encontrar un coeficiente de Curtosis de cero (0), por lo que se suelen aceptar los valores cercanos (± 0.5 aprox.). </a:t>
            </a:r>
          </a:p>
          <a:p>
            <a:pPr>
              <a:defRPr/>
            </a:pPr>
            <a:r>
              <a:rPr lang="es-ES" sz="1200" b="1" dirty="0">
                <a:solidFill>
                  <a:schemeClr val="accent6">
                    <a:lumMod val="50000"/>
                  </a:schemeClr>
                </a:solidFill>
              </a:rPr>
              <a:t>(g2 &gt; 0) la distribución es Leptocúrtica</a:t>
            </a:r>
          </a:p>
          <a:p>
            <a:pPr>
              <a:defRPr/>
            </a:pPr>
            <a:r>
              <a:rPr lang="es-ES" sz="1200" b="1" dirty="0">
                <a:solidFill>
                  <a:schemeClr val="accent6">
                    <a:lumMod val="50000"/>
                  </a:schemeClr>
                </a:solidFill>
              </a:rPr>
              <a:t>(g2 &lt; 0) la distribución es Platicúrtica</a:t>
            </a:r>
          </a:p>
        </p:txBody>
      </p:sp>
      <p:pic>
        <p:nvPicPr>
          <p:cNvPr id="16" name="4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7" y="189363"/>
            <a:ext cx="612031" cy="6592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9" dur="5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" dur="5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5" dur="500"/>
                                        <p:tgtEl>
                                          <p:spTgt spid="82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8" dur="500"/>
                                        <p:tgtEl>
                                          <p:spTgt spid="82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" dur="5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10" grpId="0" animBg="1"/>
      <p:bldP spid="8210" grpId="1" animBg="1"/>
      <p:bldP spid="8196" grpId="0" animBg="1"/>
      <p:bldP spid="8198" grpId="0" animBg="1"/>
      <p:bldP spid="8213" grpId="0" animBg="1"/>
      <p:bldP spid="8213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ChangeArrowheads="1"/>
          </p:cNvSpPr>
          <p:nvPr/>
        </p:nvSpPr>
        <p:spPr bwMode="auto">
          <a:xfrm>
            <a:off x="971600" y="188640"/>
            <a:ext cx="7488188" cy="792088"/>
          </a:xfrm>
          <a:prstGeom prst="roundRect">
            <a:avLst>
              <a:gd name="adj" fmla="val 16667"/>
            </a:avLst>
          </a:prstGeom>
          <a:solidFill>
            <a:srgbClr val="6DB6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2400" dirty="0">
                <a:solidFill>
                  <a:schemeClr val="tx1"/>
                </a:solidFill>
              </a:rPr>
              <a:t>MEDIDAS DE TENDENCIA NO CENTRAL. CUANTILES</a:t>
            </a:r>
          </a:p>
        </p:txBody>
      </p:sp>
      <p:sp>
        <p:nvSpPr>
          <p:cNvPr id="10243" name="AutoShape 3"/>
          <p:cNvSpPr>
            <a:spLocks noChangeArrowheads="1"/>
          </p:cNvSpPr>
          <p:nvPr/>
        </p:nvSpPr>
        <p:spPr bwMode="auto">
          <a:xfrm>
            <a:off x="755650" y="1628775"/>
            <a:ext cx="2736850" cy="1008063"/>
          </a:xfrm>
          <a:prstGeom prst="roundRect">
            <a:avLst>
              <a:gd name="adj" fmla="val 16667"/>
            </a:avLst>
          </a:prstGeom>
          <a:solidFill>
            <a:srgbClr val="6DB6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dirty="0">
                <a:solidFill>
                  <a:schemeClr val="tx1"/>
                </a:solidFill>
              </a:rPr>
              <a:t>CUARTILES</a:t>
            </a:r>
          </a:p>
        </p:txBody>
      </p:sp>
      <p:sp>
        <p:nvSpPr>
          <p:cNvPr id="10244" name="AutoShape 4"/>
          <p:cNvSpPr>
            <a:spLocks noChangeArrowheads="1"/>
          </p:cNvSpPr>
          <p:nvPr/>
        </p:nvSpPr>
        <p:spPr bwMode="auto">
          <a:xfrm>
            <a:off x="755650" y="2928934"/>
            <a:ext cx="2736850" cy="1008063"/>
          </a:xfrm>
          <a:prstGeom prst="roundRect">
            <a:avLst>
              <a:gd name="adj" fmla="val 16667"/>
            </a:avLst>
          </a:prstGeom>
          <a:solidFill>
            <a:srgbClr val="6DB6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dirty="0">
                <a:solidFill>
                  <a:schemeClr val="tx1"/>
                </a:solidFill>
              </a:rPr>
              <a:t>PERCENTILES</a:t>
            </a:r>
          </a:p>
        </p:txBody>
      </p:sp>
      <p:sp>
        <p:nvSpPr>
          <p:cNvPr id="10246" name="AutoShape 6"/>
          <p:cNvSpPr>
            <a:spLocks noChangeArrowheads="1"/>
          </p:cNvSpPr>
          <p:nvPr/>
        </p:nvSpPr>
        <p:spPr bwMode="auto">
          <a:xfrm>
            <a:off x="3635375" y="1371600"/>
            <a:ext cx="5280025" cy="1409700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200" dirty="0">
                <a:solidFill>
                  <a:schemeClr val="accent6">
                    <a:lumMod val="50000"/>
                  </a:schemeClr>
                </a:solidFill>
              </a:rPr>
              <a:t>Son los tres valores (Q1, Q2 y Q3) que dividen al conjunto de datos ordenados en cuatro partes porcentualmente iguales. </a:t>
            </a:r>
          </a:p>
          <a:p>
            <a:pPr>
              <a:defRPr/>
            </a:pPr>
            <a:r>
              <a:rPr lang="es-ES" sz="1200" dirty="0">
                <a:solidFill>
                  <a:schemeClr val="accent6">
                    <a:lumMod val="50000"/>
                  </a:schemeClr>
                </a:solidFill>
              </a:rPr>
              <a:t>La diferencia entre el tercer cuartil y el primero (Q3-Q1) se conoce como </a:t>
            </a:r>
            <a:r>
              <a:rPr lang="es-ES" sz="1200" b="1" dirty="0">
                <a:solidFill>
                  <a:schemeClr val="accent6">
                    <a:lumMod val="50000"/>
                  </a:schemeClr>
                </a:solidFill>
              </a:rPr>
              <a:t>rango intercuartílico (RIC). </a:t>
            </a:r>
          </a:p>
          <a:p>
            <a:pPr>
              <a:defRPr/>
            </a:pPr>
            <a:r>
              <a:rPr lang="es-ES" sz="1200" dirty="0">
                <a:solidFill>
                  <a:schemeClr val="accent6">
                    <a:lumMod val="50000"/>
                  </a:schemeClr>
                </a:solidFill>
              </a:rPr>
              <a:t>Se representa gráficamente como la anchura de las cajas en los llamados diagramas de cajas</a:t>
            </a:r>
          </a:p>
          <a:p>
            <a:pPr>
              <a:defRPr/>
            </a:pPr>
            <a:r>
              <a:rPr lang="es-ES" sz="1200" dirty="0">
                <a:solidFill>
                  <a:schemeClr val="accent6">
                    <a:lumMod val="50000"/>
                  </a:schemeClr>
                </a:solidFill>
              </a:rPr>
              <a:t>El Q2 representa a la mediana</a:t>
            </a:r>
          </a:p>
        </p:txBody>
      </p:sp>
      <p:sp>
        <p:nvSpPr>
          <p:cNvPr id="10247" name="AutoShape 7"/>
          <p:cNvSpPr>
            <a:spLocks noChangeArrowheads="1"/>
          </p:cNvSpPr>
          <p:nvPr/>
        </p:nvSpPr>
        <p:spPr bwMode="auto">
          <a:xfrm>
            <a:off x="3708400" y="2924175"/>
            <a:ext cx="4968875" cy="1008063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200" dirty="0">
                <a:solidFill>
                  <a:schemeClr val="accent6">
                    <a:lumMod val="50000"/>
                  </a:schemeClr>
                </a:solidFill>
              </a:rPr>
              <a:t>Surgen de dividir a la distribución en 100 partes iguales. Se representan por la letra P. El P25 corresponde al Q1, el P50 al Q2 (mediana) y P75 al Q3.</a:t>
            </a:r>
          </a:p>
        </p:txBody>
      </p:sp>
      <p:grpSp>
        <p:nvGrpSpPr>
          <p:cNvPr id="10260" name="Group 20"/>
          <p:cNvGrpSpPr>
            <a:grpSpLocks/>
          </p:cNvGrpSpPr>
          <p:nvPr/>
        </p:nvGrpSpPr>
        <p:grpSpPr bwMode="auto">
          <a:xfrm>
            <a:off x="1547813" y="4005263"/>
            <a:ext cx="3240087" cy="2554287"/>
            <a:chOff x="975" y="2523"/>
            <a:chExt cx="2041" cy="1609"/>
          </a:xfrm>
        </p:grpSpPr>
        <p:pic>
          <p:nvPicPr>
            <p:cNvPr id="10249" name="Picture 9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975" y="2523"/>
              <a:ext cx="2011" cy="16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0250" name="Text Box 10"/>
            <p:cNvSpPr txBox="1">
              <a:spLocks noChangeArrowheads="1"/>
            </p:cNvSpPr>
            <p:nvPr/>
          </p:nvSpPr>
          <p:spPr bwMode="auto">
            <a:xfrm>
              <a:off x="2381" y="3203"/>
              <a:ext cx="454" cy="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" sz="900" b="1"/>
                <a:t>P75 o Q3</a:t>
              </a:r>
            </a:p>
          </p:txBody>
        </p:sp>
        <p:sp>
          <p:nvSpPr>
            <p:cNvPr id="10251" name="Text Box 11"/>
            <p:cNvSpPr txBox="1">
              <a:spLocks noChangeArrowheads="1"/>
            </p:cNvSpPr>
            <p:nvPr/>
          </p:nvSpPr>
          <p:spPr bwMode="auto">
            <a:xfrm>
              <a:off x="2426" y="3566"/>
              <a:ext cx="454" cy="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" sz="900" b="1"/>
                <a:t>P25 o Q1</a:t>
              </a:r>
            </a:p>
          </p:txBody>
        </p:sp>
        <p:sp>
          <p:nvSpPr>
            <p:cNvPr id="10252" name="Text Box 12"/>
            <p:cNvSpPr txBox="1">
              <a:spLocks noChangeArrowheads="1"/>
            </p:cNvSpPr>
            <p:nvPr/>
          </p:nvSpPr>
          <p:spPr bwMode="auto">
            <a:xfrm>
              <a:off x="2381" y="3339"/>
              <a:ext cx="635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" sz="900" b="1"/>
                <a:t>P50 o Q2 (Mediana)</a:t>
              </a:r>
            </a:p>
          </p:txBody>
        </p:sp>
        <p:sp>
          <p:nvSpPr>
            <p:cNvPr id="10253" name="Text Box 13"/>
            <p:cNvSpPr txBox="1">
              <a:spLocks noChangeArrowheads="1"/>
            </p:cNvSpPr>
            <p:nvPr/>
          </p:nvSpPr>
          <p:spPr bwMode="auto">
            <a:xfrm>
              <a:off x="2426" y="3702"/>
              <a:ext cx="227" cy="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" sz="900" b="1"/>
                <a:t>0%</a:t>
              </a:r>
            </a:p>
          </p:txBody>
        </p:sp>
        <p:sp>
          <p:nvSpPr>
            <p:cNvPr id="10254" name="Text Box 14"/>
            <p:cNvSpPr txBox="1">
              <a:spLocks noChangeArrowheads="1"/>
            </p:cNvSpPr>
            <p:nvPr/>
          </p:nvSpPr>
          <p:spPr bwMode="auto">
            <a:xfrm>
              <a:off x="2336" y="2742"/>
              <a:ext cx="363" cy="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" sz="900" b="1"/>
                <a:t>100%</a:t>
              </a:r>
            </a:p>
          </p:txBody>
        </p:sp>
        <p:sp>
          <p:nvSpPr>
            <p:cNvPr id="10255" name="Line 15"/>
            <p:cNvSpPr>
              <a:spLocks noChangeShapeType="1"/>
            </p:cNvSpPr>
            <p:nvPr/>
          </p:nvSpPr>
          <p:spPr bwMode="auto">
            <a:xfrm flipH="1">
              <a:off x="2245" y="2795"/>
              <a:ext cx="136" cy="0"/>
            </a:xfrm>
            <a:prstGeom prst="line">
              <a:avLst/>
            </a:prstGeom>
            <a:noFill/>
            <a:ln w="38100" cap="flat" cmpd="sng" algn="ctr">
              <a:solidFill>
                <a:srgbClr val="2D2D8A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56" name="Line 16"/>
            <p:cNvSpPr>
              <a:spLocks noChangeShapeType="1"/>
            </p:cNvSpPr>
            <p:nvPr/>
          </p:nvSpPr>
          <p:spPr bwMode="auto">
            <a:xfrm flipH="1">
              <a:off x="2245" y="3294"/>
              <a:ext cx="136" cy="0"/>
            </a:xfrm>
            <a:prstGeom prst="line">
              <a:avLst/>
            </a:prstGeom>
            <a:noFill/>
            <a:ln w="38100" cap="flat" cmpd="sng" algn="ctr">
              <a:solidFill>
                <a:srgbClr val="2D2D8A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57" name="Line 17"/>
            <p:cNvSpPr>
              <a:spLocks noChangeShapeType="1"/>
            </p:cNvSpPr>
            <p:nvPr/>
          </p:nvSpPr>
          <p:spPr bwMode="auto">
            <a:xfrm flipH="1">
              <a:off x="2245" y="3430"/>
              <a:ext cx="136" cy="0"/>
            </a:xfrm>
            <a:prstGeom prst="line">
              <a:avLst/>
            </a:prstGeom>
            <a:noFill/>
            <a:ln w="38100" cap="flat" cmpd="sng" algn="ctr">
              <a:solidFill>
                <a:srgbClr val="2D2D8A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58" name="Line 18"/>
            <p:cNvSpPr>
              <a:spLocks noChangeShapeType="1"/>
            </p:cNvSpPr>
            <p:nvPr/>
          </p:nvSpPr>
          <p:spPr bwMode="auto">
            <a:xfrm flipH="1">
              <a:off x="2291" y="3612"/>
              <a:ext cx="136" cy="0"/>
            </a:xfrm>
            <a:prstGeom prst="line">
              <a:avLst/>
            </a:prstGeom>
            <a:noFill/>
            <a:ln w="38100" cap="flat" cmpd="sng" algn="ctr">
              <a:solidFill>
                <a:srgbClr val="2D2D8A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59" name="Line 19"/>
            <p:cNvSpPr>
              <a:spLocks noChangeShapeType="1"/>
            </p:cNvSpPr>
            <p:nvPr/>
          </p:nvSpPr>
          <p:spPr bwMode="auto">
            <a:xfrm flipH="1">
              <a:off x="2291" y="3793"/>
              <a:ext cx="136" cy="0"/>
            </a:xfrm>
            <a:prstGeom prst="line">
              <a:avLst/>
            </a:prstGeom>
            <a:noFill/>
            <a:ln w="38100" cap="flat" cmpd="sng" algn="ctr">
              <a:solidFill>
                <a:srgbClr val="2D2D8A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0261" name="AutoShape 21"/>
          <p:cNvSpPr>
            <a:spLocks noChangeArrowheads="1"/>
          </p:cNvSpPr>
          <p:nvPr/>
        </p:nvSpPr>
        <p:spPr bwMode="auto">
          <a:xfrm>
            <a:off x="4859338" y="4437063"/>
            <a:ext cx="2305050" cy="1439862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200" b="1" dirty="0">
                <a:solidFill>
                  <a:schemeClr val="accent6">
                    <a:lumMod val="50000"/>
                  </a:schemeClr>
                </a:solidFill>
              </a:rPr>
              <a:t>Gráfico de cajas. Representación de la distribución de la variable</a:t>
            </a:r>
            <a:r>
              <a:rPr lang="es-ES" sz="1200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pPr>
              <a:defRPr/>
            </a:pPr>
            <a:r>
              <a:rPr lang="es-ES" sz="1200" b="1" dirty="0">
                <a:solidFill>
                  <a:schemeClr val="accent6">
                    <a:lumMod val="50000"/>
                  </a:schemeClr>
                </a:solidFill>
              </a:rPr>
              <a:t>Explicación</a:t>
            </a:r>
            <a:r>
              <a:rPr lang="es-ES" sz="1200" dirty="0">
                <a:solidFill>
                  <a:schemeClr val="accent6">
                    <a:lumMod val="50000"/>
                  </a:schemeClr>
                </a:solidFill>
              </a:rPr>
              <a:t>: El percentil 75 significa que el 75% de la población tiene el valor de la variable o menos. </a:t>
            </a:r>
          </a:p>
        </p:txBody>
      </p:sp>
      <p:pic>
        <p:nvPicPr>
          <p:cNvPr id="23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7" y="189363"/>
            <a:ext cx="612031" cy="6592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228600" y="1268413"/>
            <a:ext cx="4164012" cy="3787774"/>
            <a:chOff x="228600" y="1268413"/>
            <a:chExt cx="4164012" cy="3787774"/>
          </a:xfrm>
        </p:grpSpPr>
        <p:sp>
          <p:nvSpPr>
            <p:cNvPr id="9221" name="AutoShape 5"/>
            <p:cNvSpPr>
              <a:spLocks noChangeArrowheads="1"/>
            </p:cNvSpPr>
            <p:nvPr/>
          </p:nvSpPr>
          <p:spPr bwMode="auto">
            <a:xfrm>
              <a:off x="228600" y="1268413"/>
              <a:ext cx="4164012" cy="1017587"/>
            </a:xfrm>
            <a:prstGeom prst="roundRect">
              <a:avLst>
                <a:gd name="adj" fmla="val 16667"/>
              </a:avLst>
            </a:prstGeom>
            <a:solidFill>
              <a:srgbClr val="9FCFFF"/>
            </a:solidFill>
            <a:ln>
              <a:noFill/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es-ES" sz="1400" dirty="0">
                  <a:solidFill>
                    <a:schemeClr val="accent6">
                      <a:lumMod val="50000"/>
                    </a:schemeClr>
                  </a:solidFill>
                </a:rPr>
                <a:t>La estadística descriptiva se puede realizar</a:t>
              </a:r>
              <a:r>
                <a:rPr lang="es-ES" sz="1400" dirty="0" smtClean="0">
                  <a:solidFill>
                    <a:schemeClr val="accent6">
                      <a:lumMod val="50000"/>
                    </a:schemeClr>
                  </a:solidFill>
                </a:rPr>
                <a:t> mediante </a:t>
              </a:r>
              <a:r>
                <a:rPr lang="es-ES" sz="1400" dirty="0">
                  <a:solidFill>
                    <a:schemeClr val="accent6">
                      <a:lumMod val="50000"/>
                    </a:schemeClr>
                  </a:solidFill>
                </a:rPr>
                <a:t>las funciones de </a:t>
              </a:r>
              <a:r>
                <a:rPr lang="es-ES" sz="1400" dirty="0" smtClean="0">
                  <a:solidFill>
                    <a:schemeClr val="accent6">
                      <a:lumMod val="50000"/>
                    </a:schemeClr>
                  </a:solidFill>
                </a:rPr>
                <a:t> “Frecuencias”, “Descriptivos” </a:t>
              </a:r>
              <a:r>
                <a:rPr lang="es-ES" sz="1400" dirty="0">
                  <a:solidFill>
                    <a:schemeClr val="accent6">
                      <a:lumMod val="50000"/>
                    </a:schemeClr>
                  </a:solidFill>
                </a:rPr>
                <a:t>y</a:t>
              </a:r>
              <a:r>
                <a:rPr lang="es-ES" sz="1400" dirty="0" smtClean="0">
                  <a:solidFill>
                    <a:schemeClr val="accent6">
                      <a:lumMod val="50000"/>
                    </a:schemeClr>
                  </a:solidFill>
                </a:rPr>
                <a:t> “Explorar” </a:t>
              </a:r>
              <a:r>
                <a:rPr lang="es-ES" sz="1400" dirty="0">
                  <a:solidFill>
                    <a:schemeClr val="accent6">
                      <a:lumMod val="50000"/>
                    </a:schemeClr>
                  </a:solidFill>
                </a:rPr>
                <a:t>en el apartado de Estadísticos descriptivos</a:t>
              </a:r>
            </a:p>
          </p:txBody>
        </p:sp>
        <p:sp>
          <p:nvSpPr>
            <p:cNvPr id="20" name="AutoShape 5"/>
            <p:cNvSpPr>
              <a:spLocks noChangeArrowheads="1"/>
            </p:cNvSpPr>
            <p:nvPr/>
          </p:nvSpPr>
          <p:spPr bwMode="auto">
            <a:xfrm>
              <a:off x="228600" y="4038600"/>
              <a:ext cx="4164012" cy="1017587"/>
            </a:xfrm>
            <a:prstGeom prst="roundRect">
              <a:avLst>
                <a:gd name="adj" fmla="val 16667"/>
              </a:avLst>
            </a:prstGeom>
            <a:solidFill>
              <a:srgbClr val="9FCFFF"/>
            </a:solidFill>
            <a:ln>
              <a:noFill/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es-ES" sz="1400" dirty="0" smtClean="0">
                  <a:solidFill>
                    <a:schemeClr val="accent6">
                      <a:lumMod val="50000"/>
                    </a:schemeClr>
                  </a:solidFill>
                </a:rPr>
                <a:t>En el siguiente ejemplo vamos a realizar la estadística descriptiva de la variable “Edad”, primero con la opción de “Frecuencias” y luego con “Descriptivos”</a:t>
              </a:r>
              <a:endParaRPr lang="es-ES" sz="1400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21" name="AutoShape 5"/>
            <p:cNvSpPr>
              <a:spLocks noChangeArrowheads="1"/>
            </p:cNvSpPr>
            <p:nvPr/>
          </p:nvSpPr>
          <p:spPr bwMode="auto">
            <a:xfrm>
              <a:off x="228600" y="2362201"/>
              <a:ext cx="4164012" cy="914399"/>
            </a:xfrm>
            <a:prstGeom prst="roundRect">
              <a:avLst>
                <a:gd name="adj" fmla="val 16667"/>
              </a:avLst>
            </a:prstGeom>
            <a:solidFill>
              <a:srgbClr val="9FCFFF"/>
            </a:solidFill>
            <a:ln>
              <a:noFill/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es-ES" sz="1400" dirty="0" smtClean="0">
                  <a:solidFill>
                    <a:schemeClr val="accent6">
                      <a:lumMod val="50000"/>
                    </a:schemeClr>
                  </a:solidFill>
                </a:rPr>
                <a:t>En general, la opción de “Frecuencias” se utiliza tanto para variables cualitativas como cuantitativas y “Descriptivos” para las variables cuantitativas</a:t>
              </a:r>
              <a:endParaRPr lang="es-ES" sz="1400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22" name="AutoShape 5"/>
            <p:cNvSpPr>
              <a:spLocks noChangeArrowheads="1"/>
            </p:cNvSpPr>
            <p:nvPr/>
          </p:nvSpPr>
          <p:spPr bwMode="auto">
            <a:xfrm>
              <a:off x="228600" y="3352800"/>
              <a:ext cx="4164012" cy="609600"/>
            </a:xfrm>
            <a:prstGeom prst="roundRect">
              <a:avLst>
                <a:gd name="adj" fmla="val 16667"/>
              </a:avLst>
            </a:prstGeom>
            <a:solidFill>
              <a:srgbClr val="9FCFFF"/>
            </a:solidFill>
            <a:ln>
              <a:noFill/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es-ES" sz="1400" dirty="0" smtClean="0">
                  <a:solidFill>
                    <a:schemeClr val="accent6">
                      <a:lumMod val="50000"/>
                    </a:schemeClr>
                  </a:solidFill>
                </a:rPr>
                <a:t>Con “Explorar” se puede estratificar variables. Por ejemplo, distribuir la edad por el sexo</a:t>
              </a:r>
              <a:endParaRPr lang="es-ES" sz="1400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</p:grp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1857364"/>
            <a:ext cx="3804540" cy="2305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166354"/>
            <a:ext cx="4765569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 l="34375" t="21354" r="45443" b="16146"/>
          <a:stretch>
            <a:fillRect/>
          </a:stretch>
        </p:blipFill>
        <p:spPr bwMode="auto">
          <a:xfrm>
            <a:off x="3071802" y="1285860"/>
            <a:ext cx="1876240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 l="55209" t="24826" r="27213" b="55209"/>
          <a:stretch>
            <a:fillRect/>
          </a:stretch>
        </p:blipFill>
        <p:spPr bwMode="auto">
          <a:xfrm>
            <a:off x="4929190" y="1500174"/>
            <a:ext cx="1677240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222" name="AutoShape 6"/>
          <p:cNvSpPr>
            <a:spLocks noChangeArrowheads="1"/>
          </p:cNvSpPr>
          <p:nvPr/>
        </p:nvSpPr>
        <p:spPr bwMode="auto">
          <a:xfrm>
            <a:off x="769924" y="2924175"/>
            <a:ext cx="2073884" cy="540544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Hacer </a:t>
            </a:r>
            <a:r>
              <a:rPr lang="es-ES" sz="1400" dirty="0" err="1" smtClean="0">
                <a:solidFill>
                  <a:schemeClr val="accent6">
                    <a:lumMod val="50000"/>
                  </a:schemeClr>
                </a:solidFill>
              </a:rPr>
              <a:t>click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en Analizar</a:t>
            </a:r>
          </a:p>
        </p:txBody>
      </p:sp>
      <p:sp>
        <p:nvSpPr>
          <p:cNvPr id="9223" name="AutoShape 7"/>
          <p:cNvSpPr>
            <a:spLocks noChangeArrowheads="1"/>
          </p:cNvSpPr>
          <p:nvPr/>
        </p:nvSpPr>
        <p:spPr bwMode="auto">
          <a:xfrm>
            <a:off x="769924" y="3573463"/>
            <a:ext cx="1871663" cy="647700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Estadísticos descriptivos…</a:t>
            </a:r>
          </a:p>
        </p:txBody>
      </p:sp>
      <p:sp>
        <p:nvSpPr>
          <p:cNvPr id="9224" name="AutoShape 8"/>
          <p:cNvSpPr>
            <a:spLocks noChangeArrowheads="1"/>
          </p:cNvSpPr>
          <p:nvPr/>
        </p:nvSpPr>
        <p:spPr bwMode="auto">
          <a:xfrm>
            <a:off x="842949" y="4437063"/>
            <a:ext cx="1871663" cy="647700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…y Frecuencias</a:t>
            </a:r>
          </a:p>
        </p:txBody>
      </p:sp>
      <p:sp>
        <p:nvSpPr>
          <p:cNvPr id="9229" name="AutoShape 13"/>
          <p:cNvSpPr>
            <a:spLocks noChangeArrowheads="1"/>
          </p:cNvSpPr>
          <p:nvPr/>
        </p:nvSpPr>
        <p:spPr bwMode="auto">
          <a:xfrm>
            <a:off x="5257800" y="798513"/>
            <a:ext cx="3657600" cy="725487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Introducir aquí la variable que se quiere analizar, por ejemplo edad, indice de masa corporal, etc</a:t>
            </a:r>
          </a:p>
        </p:txBody>
      </p:sp>
      <p:sp>
        <p:nvSpPr>
          <p:cNvPr id="9230" name="Line 14"/>
          <p:cNvSpPr>
            <a:spLocks noChangeShapeType="1"/>
          </p:cNvSpPr>
          <p:nvPr/>
        </p:nvSpPr>
        <p:spPr bwMode="auto">
          <a:xfrm>
            <a:off x="7092950" y="1425564"/>
            <a:ext cx="71438" cy="431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31" name="AutoShape 15"/>
          <p:cNvSpPr>
            <a:spLocks noChangeArrowheads="1"/>
          </p:cNvSpPr>
          <p:nvPr/>
        </p:nvSpPr>
        <p:spPr bwMode="auto">
          <a:xfrm>
            <a:off x="3286116" y="1571612"/>
            <a:ext cx="2466975" cy="1687513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También podemos introducir variables cualitativas para calcular la frecuencia, por ejemplo sexo, presencia de neumonía, etc</a:t>
            </a:r>
          </a:p>
        </p:txBody>
      </p:sp>
      <p:sp>
        <p:nvSpPr>
          <p:cNvPr id="9233" name="AutoShape 17"/>
          <p:cNvSpPr>
            <a:spLocks noChangeArrowheads="1"/>
          </p:cNvSpPr>
          <p:nvPr/>
        </p:nvSpPr>
        <p:spPr bwMode="auto">
          <a:xfrm>
            <a:off x="6643703" y="1928802"/>
            <a:ext cx="1428759" cy="500066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Clicar en Estadísticos…</a:t>
            </a:r>
          </a:p>
        </p:txBody>
      </p:sp>
      <p:sp>
        <p:nvSpPr>
          <p:cNvPr id="9236" name="AutoShape 20"/>
          <p:cNvSpPr>
            <a:spLocks noChangeArrowheads="1"/>
          </p:cNvSpPr>
          <p:nvPr/>
        </p:nvSpPr>
        <p:spPr bwMode="auto">
          <a:xfrm>
            <a:off x="3071802" y="2714620"/>
            <a:ext cx="2100262" cy="1590675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Señalar aquí lo que nos interese calcular, por ejemplo cuartiles, Desv. Tipica, Varianza, … y 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hacer </a:t>
            </a:r>
            <a:r>
              <a:rPr lang="es-ES" sz="1400" dirty="0" err="1" smtClean="0">
                <a:solidFill>
                  <a:schemeClr val="accent6">
                    <a:lumMod val="50000"/>
                  </a:schemeClr>
                </a:solidFill>
              </a:rPr>
              <a:t>click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en Continuar</a:t>
            </a:r>
          </a:p>
        </p:txBody>
      </p:sp>
      <p:sp>
        <p:nvSpPr>
          <p:cNvPr id="9237" name="AutoShape 21"/>
          <p:cNvSpPr>
            <a:spLocks noChangeArrowheads="1"/>
          </p:cNvSpPr>
          <p:nvPr/>
        </p:nvSpPr>
        <p:spPr bwMode="auto">
          <a:xfrm>
            <a:off x="6715140" y="2500306"/>
            <a:ext cx="1071570" cy="571504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200" dirty="0" smtClean="0">
                <a:solidFill>
                  <a:schemeClr val="accent6">
                    <a:lumMod val="50000"/>
                  </a:schemeClr>
                </a:solidFill>
              </a:rPr>
              <a:t>Hacer </a:t>
            </a:r>
            <a:r>
              <a:rPr lang="es-ES" sz="1200" dirty="0" err="1" smtClean="0">
                <a:solidFill>
                  <a:schemeClr val="accent6">
                    <a:lumMod val="50000"/>
                  </a:schemeClr>
                </a:solidFill>
              </a:rPr>
              <a:t>click</a:t>
            </a:r>
            <a:r>
              <a:rPr lang="es-ES" sz="12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s-ES" sz="1200" dirty="0">
                <a:solidFill>
                  <a:schemeClr val="accent6">
                    <a:lumMod val="50000"/>
                  </a:schemeClr>
                </a:solidFill>
              </a:rPr>
              <a:t>en Gráficos</a:t>
            </a:r>
          </a:p>
        </p:txBody>
      </p:sp>
      <p:sp>
        <p:nvSpPr>
          <p:cNvPr id="9240" name="AutoShape 24"/>
          <p:cNvSpPr>
            <a:spLocks noChangeArrowheads="1"/>
          </p:cNvSpPr>
          <p:nvPr/>
        </p:nvSpPr>
        <p:spPr bwMode="auto">
          <a:xfrm>
            <a:off x="3214678" y="4357694"/>
            <a:ext cx="2647953" cy="2143140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Señalar el típo de gráfico que interese. De </a:t>
            </a: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</a:rPr>
              <a:t>barras o sectores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si la variable introducida es cualitativa o </a:t>
            </a: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</a:rPr>
              <a:t>histograma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 si es cuantitativa 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continua (se puede elegir que aparezca </a:t>
            </a:r>
            <a:r>
              <a:rPr lang="es-ES" sz="1400" b="1" dirty="0" smtClean="0">
                <a:solidFill>
                  <a:schemeClr val="accent6">
                    <a:lumMod val="50000"/>
                  </a:schemeClr>
                </a:solidFill>
              </a:rPr>
              <a:t>la curva de normalidad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) </a:t>
            </a:r>
          </a:p>
          <a:p>
            <a:pPr>
              <a:defRPr/>
            </a:pPr>
            <a:r>
              <a:rPr lang="es-ES" sz="1400" b="1" dirty="0" smtClean="0">
                <a:solidFill>
                  <a:schemeClr val="accent6">
                    <a:lumMod val="50000"/>
                  </a:schemeClr>
                </a:solidFill>
              </a:rPr>
              <a:t>Hacer </a:t>
            </a:r>
            <a:r>
              <a:rPr lang="es-ES" sz="1400" b="1" dirty="0" err="1" smtClean="0">
                <a:solidFill>
                  <a:schemeClr val="accent6">
                    <a:lumMod val="50000"/>
                  </a:schemeClr>
                </a:solidFill>
              </a:rPr>
              <a:t>click</a:t>
            </a:r>
            <a:r>
              <a:rPr lang="es-ES" sz="14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</a:rPr>
              <a:t>en Continuar</a:t>
            </a:r>
          </a:p>
        </p:txBody>
      </p:sp>
      <p:sp>
        <p:nvSpPr>
          <p:cNvPr id="26" name="AutoShape 2"/>
          <p:cNvSpPr>
            <a:spLocks noGrp="1" noChangeArrowheads="1"/>
          </p:cNvSpPr>
          <p:nvPr>
            <p:ph type="title"/>
          </p:nvPr>
        </p:nvSpPr>
        <p:spPr bwMode="auto">
          <a:xfrm>
            <a:off x="842948" y="76200"/>
            <a:ext cx="7843851" cy="715962"/>
          </a:xfrm>
          <a:prstGeom prst="roundRect">
            <a:avLst>
              <a:gd name="adj" fmla="val 16667"/>
            </a:avLst>
          </a:prstGeom>
          <a:solidFill>
            <a:srgbClr val="6DB6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2000" kern="1200" dirty="0" smtClean="0">
                <a:solidFill>
                  <a:schemeClr val="tx1"/>
                </a:solidFill>
              </a:rPr>
              <a:t>Estadística Descriptiva. Ejemplo con SPSS. Frecuencias</a:t>
            </a:r>
            <a:endParaRPr lang="es-ES" sz="2000" kern="1200" dirty="0">
              <a:solidFill>
                <a:schemeClr val="tx1"/>
              </a:solidFill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14942" y="2714620"/>
            <a:ext cx="3628045" cy="2505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29322" y="4214818"/>
            <a:ext cx="2181231" cy="2077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" name="4 Image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7" y="189363"/>
            <a:ext cx="612031" cy="6592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5" dur="500"/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8" dur="5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1" dur="5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2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500"/>
                                        <p:tgtEl>
                                          <p:spTgt spid="9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9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2" dur="500"/>
                                        <p:tgtEl>
                                          <p:spTgt spid="92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5" dur="5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1" dur="500"/>
                                        <p:tgtEl>
                                          <p:spTgt spid="9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6" dur="500"/>
                                        <p:tgtEl>
                                          <p:spTgt spid="9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9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2" grpId="0" animBg="1"/>
      <p:bldP spid="9222" grpId="1" animBg="1"/>
      <p:bldP spid="9223" grpId="0" animBg="1"/>
      <p:bldP spid="9223" grpId="1" animBg="1"/>
      <p:bldP spid="9224" grpId="0" animBg="1"/>
      <p:bldP spid="9224" grpId="1" animBg="1"/>
      <p:bldP spid="9229" grpId="0" animBg="1"/>
      <p:bldP spid="9229" grpId="1" animBg="1"/>
      <p:bldP spid="9230" grpId="0" animBg="1"/>
      <p:bldP spid="9230" grpId="1" animBg="1"/>
      <p:bldP spid="9231" grpId="0" animBg="1"/>
      <p:bldP spid="9231" grpId="1" animBg="1"/>
      <p:bldP spid="9233" grpId="0" animBg="1"/>
      <p:bldP spid="9233" grpId="1" animBg="1"/>
      <p:bldP spid="9236" grpId="0" animBg="1"/>
      <p:bldP spid="9236" grpId="1" animBg="1"/>
      <p:bldP spid="9237" grpId="0" animBg="1"/>
      <p:bldP spid="924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1125538"/>
            <a:ext cx="3240087" cy="283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72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80062" y="981075"/>
            <a:ext cx="2921027" cy="58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273" name="AutoShape 9"/>
          <p:cNvSpPr>
            <a:spLocks noChangeArrowheads="1"/>
          </p:cNvSpPr>
          <p:nvPr/>
        </p:nvSpPr>
        <p:spPr bwMode="auto">
          <a:xfrm>
            <a:off x="755650" y="1365398"/>
            <a:ext cx="3206750" cy="479426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Obtenemos 2 tablas y una figura</a:t>
            </a:r>
          </a:p>
        </p:txBody>
      </p:sp>
      <p:pic>
        <p:nvPicPr>
          <p:cNvPr id="11274" name="Pictur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3970338"/>
            <a:ext cx="3192462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275" name="AutoShape 11"/>
          <p:cNvSpPr>
            <a:spLocks noChangeArrowheads="1"/>
          </p:cNvSpPr>
          <p:nvPr/>
        </p:nvSpPr>
        <p:spPr bwMode="auto">
          <a:xfrm>
            <a:off x="684213" y="1916112"/>
            <a:ext cx="3278187" cy="1512887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En esta tabla se representan los estadísticos que hemos elegido. Por ejemplo, la edad media es de 41,88 </a:t>
            </a:r>
            <a:r>
              <a:rPr lang="en-US" sz="1400" dirty="0">
                <a:solidFill>
                  <a:schemeClr val="accent6">
                    <a:lumMod val="50000"/>
                  </a:schemeClr>
                </a:solidFill>
              </a:rPr>
              <a:t>± 20,5 años y podemos decir que el 75% (P75) de la muestra tienen 52,5 años o menos.</a:t>
            </a:r>
          </a:p>
        </p:txBody>
      </p:sp>
      <p:sp>
        <p:nvSpPr>
          <p:cNvPr id="11276" name="AutoShape 12"/>
          <p:cNvSpPr>
            <a:spLocks noChangeArrowheads="1"/>
          </p:cNvSpPr>
          <p:nvPr/>
        </p:nvSpPr>
        <p:spPr bwMode="auto">
          <a:xfrm>
            <a:off x="684213" y="3573462"/>
            <a:ext cx="3278187" cy="1303337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En esta tabla se representan todos los valores de la variable, la frecuencia y el porcentaje con que aparece. Por ejemplo, 3 pacientes (3,1%) tenían 18 años.</a:t>
            </a:r>
            <a:endParaRPr lang="en-US" sz="1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1277" name="AutoShape 13"/>
          <p:cNvSpPr>
            <a:spLocks noChangeArrowheads="1"/>
          </p:cNvSpPr>
          <p:nvPr/>
        </p:nvSpPr>
        <p:spPr bwMode="auto">
          <a:xfrm>
            <a:off x="684213" y="5013325"/>
            <a:ext cx="3278187" cy="1387475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En esta figura se representa un histograma con la distribución de frecuencias. 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Si lo hemos elegido, aparecerá la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curva de normalidad.</a:t>
            </a:r>
            <a:endParaRPr lang="en-US" sz="1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3" name="AutoShape 2"/>
          <p:cNvSpPr>
            <a:spLocks noGrp="1" noChangeArrowheads="1"/>
          </p:cNvSpPr>
          <p:nvPr>
            <p:ph type="title"/>
          </p:nvPr>
        </p:nvSpPr>
        <p:spPr bwMode="auto">
          <a:xfrm>
            <a:off x="1259632" y="274638"/>
            <a:ext cx="7427168" cy="715962"/>
          </a:xfrm>
          <a:prstGeom prst="roundRect">
            <a:avLst>
              <a:gd name="adj" fmla="val 16667"/>
            </a:avLst>
          </a:prstGeom>
          <a:solidFill>
            <a:srgbClr val="6DB6FF"/>
          </a:solidFill>
          <a:ln w="9525">
            <a:noFill/>
            <a:miter lim="800000"/>
            <a:headEnd/>
            <a:tailEnd/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sz="2000" kern="1200" dirty="0" smtClean="0">
                <a:solidFill>
                  <a:schemeClr val="tx1"/>
                </a:solidFill>
              </a:rPr>
              <a:t>Estadística Descriptiva. Ejemplo con SPSS. Frecuencias. Resultado</a:t>
            </a:r>
            <a:endParaRPr lang="es-ES" sz="2000" kern="1200" dirty="0">
              <a:solidFill>
                <a:schemeClr val="tx1"/>
              </a:solidFill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5929322" y="2000240"/>
            <a:ext cx="2571768" cy="142876"/>
          </a:xfrm>
          <a:prstGeom prst="rect">
            <a:avLst/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5" name="4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7" y="189363"/>
            <a:ext cx="612031" cy="6592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" dur="5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7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" dur="500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6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11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5" grpId="0" animBg="1"/>
      <p:bldP spid="11275" grpId="1" animBg="1"/>
      <p:bldP spid="11276" grpId="0" animBg="1"/>
      <p:bldP spid="11276" grpId="1" animBg="1"/>
      <p:bldP spid="11277" grpId="0" animBg="1"/>
      <p:bldP spid="10" grpId="0" animBg="1"/>
      <p:bldP spid="10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1643050"/>
            <a:ext cx="3829111" cy="2386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306951"/>
            <a:ext cx="4373877" cy="4786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 l="34505" t="21701" r="45313" b="16667"/>
          <a:stretch>
            <a:fillRect/>
          </a:stretch>
        </p:blipFill>
        <p:spPr bwMode="auto">
          <a:xfrm>
            <a:off x="2843393" y="1285860"/>
            <a:ext cx="1871483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 l="55209" t="24826" r="27864" b="55209"/>
          <a:stretch>
            <a:fillRect/>
          </a:stretch>
        </p:blipFill>
        <p:spPr bwMode="auto">
          <a:xfrm>
            <a:off x="4643438" y="1428736"/>
            <a:ext cx="1857388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316" name="AutoShape 4"/>
          <p:cNvSpPr>
            <a:spLocks noChangeArrowheads="1"/>
          </p:cNvSpPr>
          <p:nvPr/>
        </p:nvSpPr>
        <p:spPr bwMode="auto">
          <a:xfrm>
            <a:off x="290514" y="1273134"/>
            <a:ext cx="4433886" cy="1147754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En el siguiente ejemplo vamos a realizar la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estadística descriptiva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 para la variable “Edad” con la opción “</a:t>
            </a:r>
            <a:r>
              <a:rPr lang="es-ES" sz="1400" b="1" dirty="0" smtClean="0">
                <a:solidFill>
                  <a:schemeClr val="accent6">
                    <a:lumMod val="50000"/>
                  </a:schemeClr>
                </a:solidFill>
              </a:rPr>
              <a:t>Descriptivos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” del 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apartado de </a:t>
            </a: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</a:rPr>
              <a:t>Estadísticos descriptivos</a:t>
            </a:r>
          </a:p>
        </p:txBody>
      </p:sp>
      <p:sp>
        <p:nvSpPr>
          <p:cNvPr id="13317" name="AutoShape 5"/>
          <p:cNvSpPr>
            <a:spLocks noChangeArrowheads="1"/>
          </p:cNvSpPr>
          <p:nvPr/>
        </p:nvSpPr>
        <p:spPr bwMode="auto">
          <a:xfrm>
            <a:off x="500034" y="2428868"/>
            <a:ext cx="2343359" cy="342900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Hacer </a:t>
            </a:r>
            <a:r>
              <a:rPr lang="es-ES" sz="1400" dirty="0" err="1" smtClean="0">
                <a:solidFill>
                  <a:schemeClr val="accent6">
                    <a:lumMod val="50000"/>
                  </a:schemeClr>
                </a:solidFill>
              </a:rPr>
              <a:t>click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en 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Analizar</a:t>
            </a:r>
            <a:endParaRPr lang="es-ES" sz="1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auto">
          <a:xfrm>
            <a:off x="500034" y="2928934"/>
            <a:ext cx="1958975" cy="609600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Estadísticos descriptivos…</a:t>
            </a:r>
          </a:p>
        </p:txBody>
      </p:sp>
      <p:sp>
        <p:nvSpPr>
          <p:cNvPr id="13319" name="AutoShape 7"/>
          <p:cNvSpPr>
            <a:spLocks noChangeArrowheads="1"/>
          </p:cNvSpPr>
          <p:nvPr/>
        </p:nvSpPr>
        <p:spPr bwMode="auto">
          <a:xfrm>
            <a:off x="500034" y="3714752"/>
            <a:ext cx="1871663" cy="647700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…y Descriptivos</a:t>
            </a:r>
          </a:p>
        </p:txBody>
      </p:sp>
      <p:sp>
        <p:nvSpPr>
          <p:cNvPr id="13337" name="AutoShape 25"/>
          <p:cNvSpPr>
            <a:spLocks noChangeArrowheads="1"/>
          </p:cNvSpPr>
          <p:nvPr/>
        </p:nvSpPr>
        <p:spPr bwMode="auto">
          <a:xfrm>
            <a:off x="5219700" y="838200"/>
            <a:ext cx="3314700" cy="717550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Introducir aquí las variables cuantitativas continuas que se quieren analizar, por ejemplo la edad</a:t>
            </a:r>
          </a:p>
        </p:txBody>
      </p:sp>
      <p:sp>
        <p:nvSpPr>
          <p:cNvPr id="13338" name="Line 26"/>
          <p:cNvSpPr>
            <a:spLocks noChangeShapeType="1"/>
          </p:cNvSpPr>
          <p:nvPr/>
        </p:nvSpPr>
        <p:spPr bwMode="auto">
          <a:xfrm flipH="1">
            <a:off x="7308850" y="1557338"/>
            <a:ext cx="142875" cy="647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339" name="AutoShape 27"/>
          <p:cNvSpPr>
            <a:spLocks noChangeArrowheads="1"/>
          </p:cNvSpPr>
          <p:nvPr/>
        </p:nvSpPr>
        <p:spPr bwMode="auto">
          <a:xfrm>
            <a:off x="7143768" y="2428868"/>
            <a:ext cx="1800226" cy="642942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Hacer </a:t>
            </a:r>
            <a:r>
              <a:rPr lang="es-ES" sz="1400" dirty="0" err="1" smtClean="0">
                <a:solidFill>
                  <a:schemeClr val="accent6">
                    <a:lumMod val="50000"/>
                  </a:schemeClr>
                </a:solidFill>
              </a:rPr>
              <a:t>click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 en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opciones</a:t>
            </a:r>
          </a:p>
        </p:txBody>
      </p:sp>
      <p:sp>
        <p:nvSpPr>
          <p:cNvPr id="13343" name="AutoShape 31"/>
          <p:cNvSpPr>
            <a:spLocks noChangeArrowheads="1"/>
          </p:cNvSpPr>
          <p:nvPr/>
        </p:nvSpPr>
        <p:spPr bwMode="auto">
          <a:xfrm>
            <a:off x="4929190" y="4643446"/>
            <a:ext cx="1762125" cy="1017588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Elegir el estadístico que nos interese y clicar en Continuar</a:t>
            </a:r>
          </a:p>
        </p:txBody>
      </p:sp>
      <p:sp>
        <p:nvSpPr>
          <p:cNvPr id="20" name="AutoShape 2"/>
          <p:cNvSpPr>
            <a:spLocks noGrp="1" noChangeArrowheads="1"/>
          </p:cNvSpPr>
          <p:nvPr>
            <p:ph type="title"/>
          </p:nvPr>
        </p:nvSpPr>
        <p:spPr bwMode="auto">
          <a:xfrm>
            <a:off x="971600" y="76200"/>
            <a:ext cx="7715199" cy="616496"/>
          </a:xfrm>
          <a:prstGeom prst="roundRect">
            <a:avLst>
              <a:gd name="adj" fmla="val 16667"/>
            </a:avLst>
          </a:prstGeom>
          <a:solidFill>
            <a:srgbClr val="6DB6FF"/>
          </a:solidFill>
          <a:ln w="9525">
            <a:noFill/>
            <a:miter lim="800000"/>
            <a:headEnd/>
            <a:tailEnd/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sz="2000" kern="1200" dirty="0" smtClean="0">
                <a:solidFill>
                  <a:schemeClr val="tx1"/>
                </a:solidFill>
              </a:rPr>
              <a:t>Estadística Descriptiva. Ejemplo con SPSS. Descriptivos</a:t>
            </a:r>
            <a:endParaRPr lang="es-ES" sz="2000" kern="1200" dirty="0">
              <a:solidFill>
                <a:schemeClr val="tx1"/>
              </a:solidFill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98402" y="4071942"/>
            <a:ext cx="1632854" cy="2714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4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591" y="178916"/>
            <a:ext cx="612031" cy="6592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5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8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4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13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13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2" dur="500"/>
                                        <p:tgtEl>
                                          <p:spTgt spid="133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5" dur="500"/>
                                        <p:tgtEl>
                                          <p:spTgt spid="133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13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6" dur="500"/>
                                        <p:tgtEl>
                                          <p:spTgt spid="13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9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 animBg="1"/>
      <p:bldP spid="13316" grpId="1" animBg="1"/>
      <p:bldP spid="13317" grpId="0" animBg="1"/>
      <p:bldP spid="13317" grpId="1" animBg="1"/>
      <p:bldP spid="13318" grpId="0" animBg="1"/>
      <p:bldP spid="13318" grpId="1" animBg="1"/>
      <p:bldP spid="13319" grpId="0" animBg="1"/>
      <p:bldP spid="13319" grpId="1" animBg="1"/>
      <p:bldP spid="13337" grpId="0" animBg="1"/>
      <p:bldP spid="13337" grpId="1" animBg="1"/>
      <p:bldP spid="13338" grpId="0" animBg="1"/>
      <p:bldP spid="13338" grpId="1" animBg="1"/>
      <p:bldP spid="13339" grpId="0" animBg="1"/>
      <p:bldP spid="13343" grpId="0" animBg="1"/>
    </p:bld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683</TotalTime>
  <Words>1849</Words>
  <Application>Microsoft Office PowerPoint</Application>
  <PresentationFormat>Presentación en pantalla (4:3)</PresentationFormat>
  <Paragraphs>116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3" baseType="lpstr">
      <vt:lpstr>Diseño predeterminado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Estadística Descriptiva. Ejemplo con SPSS. Frecuencias</vt:lpstr>
      <vt:lpstr>Estadística Descriptiva. Ejemplo con SPSS. Frecuencias. Resultado</vt:lpstr>
      <vt:lpstr>Estadística Descriptiva. Ejemplo con SPSS. Descriptivos</vt:lpstr>
      <vt:lpstr>Estadística Descriptiva. Ejemplo con SPSS. Explorar</vt:lpstr>
      <vt:lpstr>Presentación de PowerPoint</vt:lpstr>
      <vt:lpstr>Presentación de PowerPoint</vt:lpstr>
    </vt:vector>
  </TitlesOfParts>
  <Company>HGRS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Informatica</dc:creator>
  <cp:lastModifiedBy>localnt</cp:lastModifiedBy>
  <cp:revision>71</cp:revision>
  <dcterms:created xsi:type="dcterms:W3CDTF">2012-12-25T05:59:38Z</dcterms:created>
  <dcterms:modified xsi:type="dcterms:W3CDTF">2014-09-26T19:01:33Z</dcterms:modified>
</cp:coreProperties>
</file>