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1" r:id="rId2"/>
    <p:sldId id="258" r:id="rId3"/>
    <p:sldId id="257" r:id="rId4"/>
    <p:sldId id="259" r:id="rId5"/>
    <p:sldId id="260" r:id="rId6"/>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457200" rtl="0" eaLnBrk="1" latinLnBrk="0" hangingPunct="1">
      <a:defRPr kern="1200">
        <a:solidFill>
          <a:schemeClr val="tx1"/>
        </a:solidFill>
        <a:latin typeface="Arial" charset="0"/>
        <a:ea typeface="+mn-ea"/>
        <a:cs typeface="+mn-cs"/>
      </a:defRPr>
    </a:lvl6pPr>
    <a:lvl7pPr marL="2743200" algn="l" defTabSz="457200" rtl="0" eaLnBrk="1" latinLnBrk="0" hangingPunct="1">
      <a:defRPr kern="1200">
        <a:solidFill>
          <a:schemeClr val="tx1"/>
        </a:solidFill>
        <a:latin typeface="Arial" charset="0"/>
        <a:ea typeface="+mn-ea"/>
        <a:cs typeface="+mn-cs"/>
      </a:defRPr>
    </a:lvl7pPr>
    <a:lvl8pPr marL="3200400" algn="l" defTabSz="457200" rtl="0" eaLnBrk="1" latinLnBrk="0" hangingPunct="1">
      <a:defRPr kern="1200">
        <a:solidFill>
          <a:schemeClr val="tx1"/>
        </a:solidFill>
        <a:latin typeface="Arial" charset="0"/>
        <a:ea typeface="+mn-ea"/>
        <a:cs typeface="+mn-cs"/>
      </a:defRPr>
    </a:lvl8pPr>
    <a:lvl9pPr marL="3657600" algn="l" defTabSz="4572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DDDDDD"/>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5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smtClean="0"/>
            </a:lvl1pPr>
          </a:lstStyle>
          <a:p>
            <a:fld id="{A88F92C1-63AC-CE4A-9D73-D3EC34FDEA2C}" type="slidenum">
              <a:rPr lang="es-ES"/>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smtClean="0"/>
            </a:lvl1pPr>
          </a:lstStyle>
          <a:p>
            <a:fld id="{82952AFE-D370-BC4D-81F0-2B62E3ED194C}" type="slidenum">
              <a:rPr lang="es-ES"/>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smtClean="0"/>
            </a:lvl1pPr>
          </a:lstStyle>
          <a:p>
            <a:fld id="{9D0CCFF2-204A-B145-BB9E-B8743600D089}" type="slidenum">
              <a:rPr lang="es-ES"/>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smtClean="0"/>
            </a:lvl1pPr>
          </a:lstStyle>
          <a:p>
            <a:fld id="{07298081-6002-7C4A-8464-06B1FF16BD7A}" type="slidenum">
              <a:rPr lang="es-ES"/>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
        <p:nvSpPr>
          <p:cNvPr id="4" name="Date Placeholder 3"/>
          <p:cNvSpPr>
            <a:spLocks noGrp="1"/>
          </p:cNvSpPr>
          <p:nvPr>
            <p:ph type="dt" sz="half" idx="10"/>
          </p:nvPr>
        </p:nvSpPr>
        <p:spPr/>
        <p:txBody>
          <a:bodyPr/>
          <a:lstStyle>
            <a:lvl1pPr>
              <a:defRPr/>
            </a:lvl1pPr>
          </a:lstStyle>
          <a:p>
            <a:endParaRPr lang="es-ES"/>
          </a:p>
        </p:txBody>
      </p:sp>
      <p:sp>
        <p:nvSpPr>
          <p:cNvPr id="5" name="Footer Placeholder 4"/>
          <p:cNvSpPr>
            <a:spLocks noGrp="1"/>
          </p:cNvSpPr>
          <p:nvPr>
            <p:ph type="ftr" sz="quarter" idx="11"/>
          </p:nvPr>
        </p:nvSpPr>
        <p:spPr/>
        <p:txBody>
          <a:bodyPr/>
          <a:lstStyle>
            <a:lvl1pPr>
              <a:defRPr/>
            </a:lvl1pPr>
          </a:lstStyle>
          <a:p>
            <a:endParaRPr lang="es-ES"/>
          </a:p>
        </p:txBody>
      </p:sp>
      <p:sp>
        <p:nvSpPr>
          <p:cNvPr id="6" name="Slide Number Placeholder 5"/>
          <p:cNvSpPr>
            <a:spLocks noGrp="1"/>
          </p:cNvSpPr>
          <p:nvPr>
            <p:ph type="sldNum" sz="quarter" idx="12"/>
          </p:nvPr>
        </p:nvSpPr>
        <p:spPr/>
        <p:txBody>
          <a:bodyPr/>
          <a:lstStyle>
            <a:lvl1pPr>
              <a:defRPr smtClean="0"/>
            </a:lvl1pPr>
          </a:lstStyle>
          <a:p>
            <a:fld id="{84F32AD0-7239-3A4C-BDF5-A967161E6F75}" type="slidenum">
              <a:rPr lang="es-ES"/>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smtClean="0"/>
            </a:lvl1pPr>
          </a:lstStyle>
          <a:p>
            <a:fld id="{6EB0FD32-92AF-9646-BD98-DFCE9FFD507F}" type="slidenum">
              <a:rPr lang="es-ES"/>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Date Placeholder 6"/>
          <p:cNvSpPr>
            <a:spLocks noGrp="1"/>
          </p:cNvSpPr>
          <p:nvPr>
            <p:ph type="dt" sz="half" idx="10"/>
          </p:nvPr>
        </p:nvSpPr>
        <p:spPr/>
        <p:txBody>
          <a:bodyPr/>
          <a:lstStyle>
            <a:lvl1pPr>
              <a:defRPr/>
            </a:lvl1pPr>
          </a:lstStyle>
          <a:p>
            <a:endParaRPr lang="es-ES"/>
          </a:p>
        </p:txBody>
      </p:sp>
      <p:sp>
        <p:nvSpPr>
          <p:cNvPr id="8" name="Footer Placeholder 7"/>
          <p:cNvSpPr>
            <a:spLocks noGrp="1"/>
          </p:cNvSpPr>
          <p:nvPr>
            <p:ph type="ftr" sz="quarter" idx="11"/>
          </p:nvPr>
        </p:nvSpPr>
        <p:spPr/>
        <p:txBody>
          <a:bodyPr/>
          <a:lstStyle>
            <a:lvl1pPr>
              <a:defRPr/>
            </a:lvl1pPr>
          </a:lstStyle>
          <a:p>
            <a:endParaRPr lang="es-ES"/>
          </a:p>
        </p:txBody>
      </p:sp>
      <p:sp>
        <p:nvSpPr>
          <p:cNvPr id="9" name="Slide Number Placeholder 8"/>
          <p:cNvSpPr>
            <a:spLocks noGrp="1"/>
          </p:cNvSpPr>
          <p:nvPr>
            <p:ph type="sldNum" sz="quarter" idx="12"/>
          </p:nvPr>
        </p:nvSpPr>
        <p:spPr/>
        <p:txBody>
          <a:bodyPr/>
          <a:lstStyle>
            <a:lvl1pPr>
              <a:defRPr smtClean="0"/>
            </a:lvl1pPr>
          </a:lstStyle>
          <a:p>
            <a:fld id="{6BF45A0B-BDCA-6044-84CD-512928AE4D4D}" type="slidenum">
              <a:rPr lang="es-ES"/>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s-ES"/>
          </a:p>
        </p:txBody>
      </p:sp>
      <p:sp>
        <p:nvSpPr>
          <p:cNvPr id="4" name="Footer Placeholder 3"/>
          <p:cNvSpPr>
            <a:spLocks noGrp="1"/>
          </p:cNvSpPr>
          <p:nvPr>
            <p:ph type="ftr" sz="quarter" idx="11"/>
          </p:nvPr>
        </p:nvSpPr>
        <p:spPr/>
        <p:txBody>
          <a:bodyPr/>
          <a:lstStyle>
            <a:lvl1pPr>
              <a:defRPr/>
            </a:lvl1pPr>
          </a:lstStyle>
          <a:p>
            <a:endParaRPr lang="es-ES"/>
          </a:p>
        </p:txBody>
      </p:sp>
      <p:sp>
        <p:nvSpPr>
          <p:cNvPr id="5" name="Slide Number Placeholder 4"/>
          <p:cNvSpPr>
            <a:spLocks noGrp="1"/>
          </p:cNvSpPr>
          <p:nvPr>
            <p:ph type="sldNum" sz="quarter" idx="12"/>
          </p:nvPr>
        </p:nvSpPr>
        <p:spPr/>
        <p:txBody>
          <a:bodyPr/>
          <a:lstStyle>
            <a:lvl1pPr>
              <a:defRPr smtClean="0"/>
            </a:lvl1pPr>
          </a:lstStyle>
          <a:p>
            <a:fld id="{3248160A-CBFA-2846-9175-6F7A7BD047C1}" type="slidenum">
              <a:rPr lang="es-ES"/>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s-ES"/>
          </a:p>
        </p:txBody>
      </p:sp>
      <p:sp>
        <p:nvSpPr>
          <p:cNvPr id="3" name="Footer Placeholder 2"/>
          <p:cNvSpPr>
            <a:spLocks noGrp="1"/>
          </p:cNvSpPr>
          <p:nvPr>
            <p:ph type="ftr" sz="quarter" idx="11"/>
          </p:nvPr>
        </p:nvSpPr>
        <p:spPr/>
        <p:txBody>
          <a:bodyPr/>
          <a:lstStyle>
            <a:lvl1pPr>
              <a:defRPr/>
            </a:lvl1pPr>
          </a:lstStyle>
          <a:p>
            <a:endParaRPr lang="es-ES"/>
          </a:p>
        </p:txBody>
      </p:sp>
      <p:sp>
        <p:nvSpPr>
          <p:cNvPr id="4" name="Slide Number Placeholder 3"/>
          <p:cNvSpPr>
            <a:spLocks noGrp="1"/>
          </p:cNvSpPr>
          <p:nvPr>
            <p:ph type="sldNum" sz="quarter" idx="12"/>
          </p:nvPr>
        </p:nvSpPr>
        <p:spPr/>
        <p:txBody>
          <a:bodyPr/>
          <a:lstStyle>
            <a:lvl1pPr>
              <a:defRPr smtClean="0"/>
            </a:lvl1pPr>
          </a:lstStyle>
          <a:p>
            <a:fld id="{13BEEB99-EC4B-BA43-8046-2406D4821A4A}" type="slidenum">
              <a:rPr lang="es-ES"/>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smtClean="0"/>
            </a:lvl1pPr>
          </a:lstStyle>
          <a:p>
            <a:fld id="{6F68E30B-CACA-C346-BEBD-A623B9346F28}" type="slidenum">
              <a:rPr lang="es-ES"/>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p>
        </p:txBody>
      </p:sp>
      <p:sp>
        <p:nvSpPr>
          <p:cNvPr id="6" name="Footer Placeholder 5"/>
          <p:cNvSpPr>
            <a:spLocks noGrp="1"/>
          </p:cNvSpPr>
          <p:nvPr>
            <p:ph type="ftr" sz="quarter" idx="11"/>
          </p:nvPr>
        </p:nvSpPr>
        <p:spPr/>
        <p:txBody>
          <a:bodyPr/>
          <a:lstStyle>
            <a:lvl1pPr>
              <a:defRPr/>
            </a:lvl1pPr>
          </a:lstStyle>
          <a:p>
            <a:endParaRPr lang="es-ES"/>
          </a:p>
        </p:txBody>
      </p:sp>
      <p:sp>
        <p:nvSpPr>
          <p:cNvPr id="7" name="Slide Number Placeholder 6"/>
          <p:cNvSpPr>
            <a:spLocks noGrp="1"/>
          </p:cNvSpPr>
          <p:nvPr>
            <p:ph type="sldNum" sz="quarter" idx="12"/>
          </p:nvPr>
        </p:nvSpPr>
        <p:spPr/>
        <p:txBody>
          <a:bodyPr/>
          <a:lstStyle>
            <a:lvl1pPr>
              <a:defRPr smtClean="0"/>
            </a:lvl1pPr>
          </a:lstStyle>
          <a:p>
            <a:fld id="{9747E319-FFDE-154C-9EDD-0F988B724E4F}" type="slidenum">
              <a:rPr lang="es-ES"/>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7B9E6E0-2182-4C41-8384-AAE817BD6187}" type="slidenum">
              <a:rPr lang="es-ES"/>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ヒラギノ角ゴ Pro W3" charset="-128"/>
        </a:defRPr>
      </a:lvl2pPr>
      <a:lvl3pPr marL="1143000" indent="-228600" algn="l" rtl="0" fontAlgn="base">
        <a:spcBef>
          <a:spcPct val="20000"/>
        </a:spcBef>
        <a:spcAft>
          <a:spcPct val="0"/>
        </a:spcAft>
        <a:buChar char="•"/>
        <a:defRPr sz="2400">
          <a:solidFill>
            <a:schemeClr val="tx1"/>
          </a:solidFill>
          <a:latin typeface="+mn-lt"/>
          <a:ea typeface="ヒラギノ角ゴ Pro W3" charset="-128"/>
        </a:defRPr>
      </a:lvl3pPr>
      <a:lvl4pPr marL="1600200" indent="-228600" algn="l" rtl="0" fontAlgn="base">
        <a:spcBef>
          <a:spcPct val="20000"/>
        </a:spcBef>
        <a:spcAft>
          <a:spcPct val="0"/>
        </a:spcAft>
        <a:buChar char="–"/>
        <a:defRPr sz="2000">
          <a:solidFill>
            <a:schemeClr val="tx1"/>
          </a:solidFill>
          <a:latin typeface="+mn-lt"/>
          <a:ea typeface="ヒラギノ角ゴ Pro W3" charset="-128"/>
        </a:defRPr>
      </a:lvl4pPr>
      <a:lvl5pPr marL="2057400" indent="-228600" algn="l" rtl="0" fontAlgn="base">
        <a:spcBef>
          <a:spcPct val="20000"/>
        </a:spcBef>
        <a:spcAft>
          <a:spcPct val="0"/>
        </a:spcAft>
        <a:buChar char="»"/>
        <a:defRPr sz="2000">
          <a:solidFill>
            <a:schemeClr val="tx1"/>
          </a:solidFill>
          <a:latin typeface="+mn-lt"/>
          <a:ea typeface="ヒラギノ角ゴ Pro W3" charset="-128"/>
        </a:defRPr>
      </a:lvl5pPr>
      <a:lvl6pPr marL="2514600" indent="-228600" algn="l" rtl="0" fontAlgn="base">
        <a:spcBef>
          <a:spcPct val="20000"/>
        </a:spcBef>
        <a:spcAft>
          <a:spcPct val="0"/>
        </a:spcAft>
        <a:buChar char="»"/>
        <a:defRPr sz="2000">
          <a:solidFill>
            <a:schemeClr val="tx1"/>
          </a:solidFill>
          <a:latin typeface="+mn-lt"/>
          <a:ea typeface="ヒラギノ角ゴ Pro W3" charset="-128"/>
        </a:defRPr>
      </a:lvl6pPr>
      <a:lvl7pPr marL="2971800" indent="-228600" algn="l" rtl="0" fontAlgn="base">
        <a:spcBef>
          <a:spcPct val="20000"/>
        </a:spcBef>
        <a:spcAft>
          <a:spcPct val="0"/>
        </a:spcAft>
        <a:buChar char="»"/>
        <a:defRPr sz="2000">
          <a:solidFill>
            <a:schemeClr val="tx1"/>
          </a:solidFill>
          <a:latin typeface="+mn-lt"/>
          <a:ea typeface="ヒラギノ角ゴ Pro W3" charset="-128"/>
        </a:defRPr>
      </a:lvl7pPr>
      <a:lvl8pPr marL="3429000" indent="-228600" algn="l" rtl="0" fontAlgn="base">
        <a:spcBef>
          <a:spcPct val="20000"/>
        </a:spcBef>
        <a:spcAft>
          <a:spcPct val="0"/>
        </a:spcAft>
        <a:buChar char="»"/>
        <a:defRPr sz="2000">
          <a:solidFill>
            <a:schemeClr val="tx1"/>
          </a:solidFill>
          <a:latin typeface="+mn-lt"/>
          <a:ea typeface="ヒラギノ角ゴ Pro W3" charset="-128"/>
        </a:defRPr>
      </a:lvl8pPr>
      <a:lvl9pPr marL="3886200" indent="-228600" algn="l" rtl="0" fontAlgn="base">
        <a:spcBef>
          <a:spcPct val="20000"/>
        </a:spcBef>
        <a:spcAft>
          <a:spcPct val="0"/>
        </a:spcAft>
        <a:buChar char="»"/>
        <a:defRPr sz="2000">
          <a:solidFill>
            <a:schemeClr val="tx1"/>
          </a:solidFill>
          <a:latin typeface="+mn-lt"/>
          <a:ea typeface="ヒラギノ角ゴ Pro W3"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6.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a:p>
        </p:txBody>
      </p:sp>
      <p:sp>
        <p:nvSpPr>
          <p:cNvPr id="7" name="AutoShape 5"/>
          <p:cNvSpPr>
            <a:spLocks noGrp="1" noChangeArrowheads="1"/>
          </p:cNvSpPr>
          <p:nvPr>
            <p:ph type="ctrTitle"/>
          </p:nvPr>
        </p:nvSpPr>
        <p:spPr bwMode="auto">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3200" kern="1200" dirty="0" smtClean="0">
                <a:solidFill>
                  <a:schemeClr val="tx1"/>
                </a:solidFill>
              </a:rPr>
              <a:t>Distribución Normal de una Variable</a:t>
            </a:r>
            <a:endParaRPr lang="es-ES" sz="3200" kern="1200" dirty="0">
              <a:solidFill>
                <a:schemeClr val="tx1"/>
              </a:solidFill>
            </a:endParaRPr>
          </a:p>
        </p:txBody>
      </p:sp>
      <p:grpSp>
        <p:nvGrpSpPr>
          <p:cNvPr id="4" name="5 Grupo"/>
          <p:cNvGrpSpPr/>
          <p:nvPr/>
        </p:nvGrpSpPr>
        <p:grpSpPr>
          <a:xfrm>
            <a:off x="179512" y="5517232"/>
            <a:ext cx="2571721" cy="1249706"/>
            <a:chOff x="128071" y="119472"/>
            <a:chExt cx="2571721" cy="1249706"/>
          </a:xfrm>
        </p:grpSpPr>
        <p:pic>
          <p:nvPicPr>
            <p:cNvPr id="5" name="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8" name="7 CuadroTexto"/>
            <p:cNvSpPr txBox="1"/>
            <p:nvPr/>
          </p:nvSpPr>
          <p:spPr>
            <a:xfrm>
              <a:off x="128071" y="938291"/>
              <a:ext cx="2571721" cy="430887"/>
            </a:xfrm>
            <a:prstGeom prst="rect">
              <a:avLst/>
            </a:prstGeom>
            <a:noFill/>
          </p:spPr>
          <p:txBody>
            <a:bodyPr wrap="square" rtlCol="0">
              <a:spAutoFit/>
            </a:bodyPr>
            <a:ls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457200" rtl="0" eaLnBrk="1" latinLnBrk="0" hangingPunct="1">
                <a:defRPr kern="1200">
                  <a:solidFill>
                    <a:schemeClr val="tx1"/>
                  </a:solidFill>
                  <a:latin typeface="Arial" charset="0"/>
                  <a:ea typeface="+mn-ea"/>
                  <a:cs typeface="+mn-cs"/>
                </a:defRPr>
              </a:lvl6pPr>
              <a:lvl7pPr marL="2743200" algn="l" defTabSz="457200" rtl="0" eaLnBrk="1" latinLnBrk="0" hangingPunct="1">
                <a:defRPr kern="1200">
                  <a:solidFill>
                    <a:schemeClr val="tx1"/>
                  </a:solidFill>
                  <a:latin typeface="Arial" charset="0"/>
                  <a:ea typeface="+mn-ea"/>
                  <a:cs typeface="+mn-cs"/>
                </a:defRPr>
              </a:lvl7pPr>
              <a:lvl8pPr marL="3200400" algn="l" defTabSz="457200" rtl="0" eaLnBrk="1" latinLnBrk="0" hangingPunct="1">
                <a:defRPr kern="1200">
                  <a:solidFill>
                    <a:schemeClr val="tx1"/>
                  </a:solidFill>
                  <a:latin typeface="Arial" charset="0"/>
                  <a:ea typeface="+mn-ea"/>
                  <a:cs typeface="+mn-cs"/>
                </a:defRPr>
              </a:lvl8pPr>
              <a:lvl9pPr marL="3657600" algn="l" defTabSz="457200" rtl="0" eaLnBrk="1" latinLnBrk="0" hangingPunct="1">
                <a:defRPr kern="1200">
                  <a:solidFill>
                    <a:schemeClr val="tx1"/>
                  </a:solidFill>
                  <a:latin typeface="Arial" charset="0"/>
                  <a:ea typeface="+mn-ea"/>
                  <a:cs typeface="+mn-cs"/>
                </a:defRPr>
              </a:lvl9p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7" name="Picture 7" descr="Distribución normal"/>
          <p:cNvPicPr>
            <a:picLocks noChangeAspect="1" noChangeArrowheads="1"/>
          </p:cNvPicPr>
          <p:nvPr/>
        </p:nvPicPr>
        <p:blipFill>
          <a:blip r:embed="rId2"/>
          <a:srcRect/>
          <a:stretch>
            <a:fillRect/>
          </a:stretch>
        </p:blipFill>
        <p:spPr bwMode="auto">
          <a:xfrm>
            <a:off x="4800600" y="2209800"/>
            <a:ext cx="3810000" cy="1905000"/>
          </a:xfrm>
          <a:prstGeom prst="rect">
            <a:avLst/>
          </a:prstGeom>
          <a:noFill/>
        </p:spPr>
      </p:pic>
      <p:sp>
        <p:nvSpPr>
          <p:cNvPr id="10248" name="AutoShape 8"/>
          <p:cNvSpPr>
            <a:spLocks noChangeArrowheads="1"/>
          </p:cNvSpPr>
          <p:nvPr/>
        </p:nvSpPr>
        <p:spPr bwMode="auto">
          <a:xfrm>
            <a:off x="5194300" y="4175124"/>
            <a:ext cx="3568700" cy="62547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nSpc>
                <a:spcPct val="80000"/>
              </a:lnSpc>
              <a:defRPr/>
            </a:pPr>
            <a:r>
              <a:rPr lang="es-ES" sz="1600" dirty="0">
                <a:solidFill>
                  <a:schemeClr val="accent6">
                    <a:lumMod val="50000"/>
                  </a:schemeClr>
                </a:solidFill>
              </a:rPr>
              <a:t>Distribución normal de una variable </a:t>
            </a:r>
          </a:p>
        </p:txBody>
      </p:sp>
      <p:sp>
        <p:nvSpPr>
          <p:cNvPr id="10249" name="AutoShape 9"/>
          <p:cNvSpPr>
            <a:spLocks noChangeArrowheads="1"/>
          </p:cNvSpPr>
          <p:nvPr/>
        </p:nvSpPr>
        <p:spPr bwMode="auto">
          <a:xfrm>
            <a:off x="230188" y="1447800"/>
            <a:ext cx="4341812" cy="6995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También denominada Distribución de Gauss o Gaussiana</a:t>
            </a:r>
          </a:p>
        </p:txBody>
      </p:sp>
      <p:sp>
        <p:nvSpPr>
          <p:cNvPr id="10250" name="AutoShape 10"/>
          <p:cNvSpPr>
            <a:spLocks noChangeArrowheads="1"/>
          </p:cNvSpPr>
          <p:nvPr/>
        </p:nvSpPr>
        <p:spPr bwMode="auto">
          <a:xfrm>
            <a:off x="228600" y="2282968"/>
            <a:ext cx="4359275" cy="91743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Se dice que una variable tiene una distribución normal, cuando se distribuye de forma simétrica respecto a la media</a:t>
            </a:r>
          </a:p>
        </p:txBody>
      </p:sp>
      <p:sp>
        <p:nvSpPr>
          <p:cNvPr id="10251" name="AutoShape 11"/>
          <p:cNvSpPr>
            <a:spLocks noChangeArrowheads="1"/>
          </p:cNvSpPr>
          <p:nvPr/>
        </p:nvSpPr>
        <p:spPr bwMode="auto">
          <a:xfrm>
            <a:off x="241300" y="4611688"/>
            <a:ext cx="4375150" cy="110331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Para ello utilizaremos </a:t>
            </a:r>
            <a:r>
              <a:rPr lang="es-ES" sz="1600" b="1" dirty="0">
                <a:solidFill>
                  <a:schemeClr val="accent6">
                    <a:lumMod val="50000"/>
                  </a:schemeClr>
                </a:solidFill>
              </a:rPr>
              <a:t>la Prueba de Kolmogorov-Smirnov (si hay más de 50 unidades de análisis)</a:t>
            </a:r>
            <a:r>
              <a:rPr lang="es-ES" sz="1600" dirty="0">
                <a:solidFill>
                  <a:schemeClr val="accent6">
                    <a:lumMod val="50000"/>
                  </a:schemeClr>
                </a:solidFill>
              </a:rPr>
              <a:t> o </a:t>
            </a:r>
            <a:r>
              <a:rPr lang="es-ES" sz="1600" b="1" dirty="0">
                <a:solidFill>
                  <a:schemeClr val="accent6">
                    <a:lumMod val="50000"/>
                  </a:schemeClr>
                </a:solidFill>
              </a:rPr>
              <a:t>Shapiro-Wilk (si hay menos de 50 unidades de análisis)</a:t>
            </a:r>
          </a:p>
        </p:txBody>
      </p:sp>
      <p:sp>
        <p:nvSpPr>
          <p:cNvPr id="10252" name="AutoShape 12"/>
          <p:cNvSpPr>
            <a:spLocks noChangeArrowheads="1"/>
          </p:cNvSpPr>
          <p:nvPr/>
        </p:nvSpPr>
        <p:spPr bwMode="auto">
          <a:xfrm>
            <a:off x="228600" y="3428999"/>
            <a:ext cx="4359275" cy="910709"/>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Antes de realizar cualquier test estadístico debemos comprobar si nuestra variable tiene una distribución normal</a:t>
            </a:r>
          </a:p>
        </p:txBody>
      </p:sp>
      <p:sp>
        <p:nvSpPr>
          <p:cNvPr id="12" name="AutoShape 5"/>
          <p:cNvSpPr>
            <a:spLocks noGrp="1" noChangeArrowheads="1"/>
          </p:cNvSpPr>
          <p:nvPr>
            <p:ph type="title"/>
          </p:nvPr>
        </p:nvSpPr>
        <p:spPr bwMode="auto">
          <a:xfrm>
            <a:off x="1143000" y="274638"/>
            <a:ext cx="7543800" cy="792162"/>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2400" kern="1200" dirty="0" smtClean="0">
                <a:solidFill>
                  <a:schemeClr val="tx1"/>
                </a:solidFill>
              </a:rPr>
              <a:t>Distribución normal de una variable</a:t>
            </a:r>
            <a:endParaRPr lang="es-ES" sz="2400" kern="1200" dirty="0">
              <a:solidFill>
                <a:schemeClr val="tx1"/>
              </a:solidFill>
            </a:endParaRPr>
          </a:p>
        </p:txBody>
      </p:sp>
      <p:pic>
        <p:nvPicPr>
          <p:cNvPr id="9"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24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25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25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2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8" grpId="0" animBg="1"/>
      <p:bldP spid="10249" grpId="0" animBg="1"/>
      <p:bldP spid="10250" grpId="0" animBg="1"/>
      <p:bldP spid="10251" grpId="0" animBg="1"/>
      <p:bldP spid="1025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2"/>
          <a:srcRect/>
          <a:stretch>
            <a:fillRect/>
          </a:stretch>
        </p:blipFill>
        <p:spPr bwMode="auto">
          <a:xfrm>
            <a:off x="4876800" y="1600200"/>
            <a:ext cx="3719513" cy="2759378"/>
          </a:xfrm>
          <a:prstGeom prst="rect">
            <a:avLst/>
          </a:prstGeom>
          <a:noFill/>
          <a:ln w="9525">
            <a:noFill/>
            <a:miter lim="800000"/>
            <a:headEnd/>
            <a:tailEnd/>
          </a:ln>
          <a:effectLst/>
        </p:spPr>
      </p:pic>
      <p:sp>
        <p:nvSpPr>
          <p:cNvPr id="16" name="AutoShape 16"/>
          <p:cNvSpPr>
            <a:spLocks noChangeArrowheads="1"/>
          </p:cNvSpPr>
          <p:nvPr/>
        </p:nvSpPr>
        <p:spPr bwMode="auto">
          <a:xfrm>
            <a:off x="381000" y="2285999"/>
            <a:ext cx="3886200" cy="838201"/>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En este ejemplo vamos a comprobar si la edad tiene una distribución NORMAL</a:t>
            </a:r>
            <a:endParaRPr lang="es-ES" sz="1600" dirty="0">
              <a:solidFill>
                <a:schemeClr val="accent6">
                  <a:lumMod val="50000"/>
                </a:schemeClr>
              </a:solidFill>
            </a:endParaRPr>
          </a:p>
        </p:txBody>
      </p:sp>
      <p:pic>
        <p:nvPicPr>
          <p:cNvPr id="1026" name="Picture 2"/>
          <p:cNvPicPr>
            <a:picLocks noChangeAspect="1" noChangeArrowheads="1"/>
          </p:cNvPicPr>
          <p:nvPr/>
        </p:nvPicPr>
        <p:blipFill>
          <a:blip r:embed="rId3"/>
          <a:srcRect/>
          <a:stretch>
            <a:fillRect/>
          </a:stretch>
        </p:blipFill>
        <p:spPr bwMode="auto">
          <a:xfrm>
            <a:off x="152400" y="1143000"/>
            <a:ext cx="4276725" cy="5104478"/>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l="34722" t="21296" r="45833" b="16667"/>
          <a:stretch>
            <a:fillRect/>
          </a:stretch>
        </p:blipFill>
        <p:spPr bwMode="auto">
          <a:xfrm>
            <a:off x="2743200" y="1371600"/>
            <a:ext cx="1815152" cy="43434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l="54861" t="59259" r="26389" b="29630"/>
          <a:stretch>
            <a:fillRect/>
          </a:stretch>
        </p:blipFill>
        <p:spPr bwMode="auto">
          <a:xfrm>
            <a:off x="4572000" y="4038600"/>
            <a:ext cx="2057400" cy="9144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a:srcRect l="73611" t="68519" r="6944" b="8333"/>
          <a:stretch>
            <a:fillRect/>
          </a:stretch>
        </p:blipFill>
        <p:spPr bwMode="auto">
          <a:xfrm>
            <a:off x="2743200" y="4648200"/>
            <a:ext cx="1752600" cy="1564821"/>
          </a:xfrm>
          <a:prstGeom prst="rect">
            <a:avLst/>
          </a:prstGeom>
          <a:noFill/>
          <a:ln w="9525">
            <a:noFill/>
            <a:miter lim="800000"/>
            <a:headEnd/>
            <a:tailEnd/>
          </a:ln>
          <a:effectLst/>
        </p:spPr>
      </p:pic>
      <p:sp>
        <p:nvSpPr>
          <p:cNvPr id="8203" name="AutoShape 11"/>
          <p:cNvSpPr>
            <a:spLocks noChangeArrowheads="1"/>
          </p:cNvSpPr>
          <p:nvPr/>
        </p:nvSpPr>
        <p:spPr bwMode="auto">
          <a:xfrm>
            <a:off x="5334000" y="3886200"/>
            <a:ext cx="3276600" cy="14478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la/s variable/s (siempre cuantitativa/s) que se pretende/n analizar (p ejemp, la edad). Luego </a:t>
            </a:r>
            <a:r>
              <a:rPr lang="es-ES" sz="1400" dirty="0" smtClean="0">
                <a:solidFill>
                  <a:schemeClr val="accent6">
                    <a:lumMod val="50000"/>
                  </a:schemeClr>
                </a:solidFill>
              </a:rPr>
              <a:t>señalar la pestaña </a:t>
            </a:r>
            <a:r>
              <a:rPr lang="es-ES" sz="1400" dirty="0">
                <a:solidFill>
                  <a:schemeClr val="accent6">
                    <a:lumMod val="50000"/>
                  </a:schemeClr>
                </a:solidFill>
              </a:rPr>
              <a:t>“Normal” y posteriormente </a:t>
            </a:r>
            <a:r>
              <a:rPr lang="es-ES" sz="1400" dirty="0" smtClean="0">
                <a:solidFill>
                  <a:schemeClr val="accent6">
                    <a:lumMod val="50000"/>
                  </a:schemeClr>
                </a:solidFill>
              </a:rPr>
              <a:t>clicar en </a:t>
            </a:r>
            <a:r>
              <a:rPr lang="es-ES" sz="1400" dirty="0">
                <a:solidFill>
                  <a:schemeClr val="accent6">
                    <a:lumMod val="50000"/>
                  </a:schemeClr>
                </a:solidFill>
              </a:rPr>
              <a:t>“Aceptar</a:t>
            </a:r>
            <a:r>
              <a:rPr lang="es-ES" sz="1400" dirty="0" smtClean="0">
                <a:solidFill>
                  <a:schemeClr val="accent6">
                    <a:lumMod val="50000"/>
                  </a:schemeClr>
                </a:solidFill>
              </a:rPr>
              <a:t>”</a:t>
            </a:r>
            <a:endParaRPr lang="es-ES" sz="1400" dirty="0">
              <a:solidFill>
                <a:schemeClr val="accent6">
                  <a:lumMod val="50000"/>
                </a:schemeClr>
              </a:solidFill>
            </a:endParaRPr>
          </a:p>
        </p:txBody>
      </p:sp>
      <p:sp>
        <p:nvSpPr>
          <p:cNvPr id="8201" name="AutoShape 9"/>
          <p:cNvSpPr>
            <a:spLocks noChangeArrowheads="1"/>
          </p:cNvSpPr>
          <p:nvPr/>
        </p:nvSpPr>
        <p:spPr bwMode="auto">
          <a:xfrm>
            <a:off x="304800" y="2209800"/>
            <a:ext cx="2286000" cy="49253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Hacer </a:t>
            </a:r>
            <a:r>
              <a:rPr lang="es-ES" sz="1400" dirty="0" err="1" smtClean="0">
                <a:solidFill>
                  <a:schemeClr val="accent6">
                    <a:lumMod val="50000"/>
                  </a:schemeClr>
                </a:solidFill>
              </a:rPr>
              <a:t>click</a:t>
            </a:r>
            <a:r>
              <a:rPr lang="es-ES" sz="1400" dirty="0" smtClean="0">
                <a:solidFill>
                  <a:schemeClr val="accent6">
                    <a:lumMod val="50000"/>
                  </a:schemeClr>
                </a:solidFill>
              </a:rPr>
              <a:t> </a:t>
            </a:r>
            <a:r>
              <a:rPr lang="es-ES" sz="1400" dirty="0">
                <a:solidFill>
                  <a:schemeClr val="accent6">
                    <a:lumMod val="50000"/>
                  </a:schemeClr>
                </a:solidFill>
              </a:rPr>
              <a:t>en Analizar…</a:t>
            </a:r>
          </a:p>
        </p:txBody>
      </p:sp>
      <p:sp>
        <p:nvSpPr>
          <p:cNvPr id="8204" name="AutoShape 12"/>
          <p:cNvSpPr>
            <a:spLocks noChangeArrowheads="1"/>
          </p:cNvSpPr>
          <p:nvPr/>
        </p:nvSpPr>
        <p:spPr bwMode="auto">
          <a:xfrm>
            <a:off x="304800" y="3098799"/>
            <a:ext cx="2133600" cy="58937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En Pruebas no paramétricas… </a:t>
            </a:r>
          </a:p>
        </p:txBody>
      </p:sp>
      <p:sp>
        <p:nvSpPr>
          <p:cNvPr id="8205" name="AutoShape 13"/>
          <p:cNvSpPr>
            <a:spLocks noChangeArrowheads="1"/>
          </p:cNvSpPr>
          <p:nvPr/>
        </p:nvSpPr>
        <p:spPr bwMode="auto">
          <a:xfrm>
            <a:off x="304800" y="3900251"/>
            <a:ext cx="2133600" cy="824149"/>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Cuadros de diálogos antiguos</a:t>
            </a:r>
            <a:endParaRPr lang="es-ES" sz="1600" dirty="0">
              <a:solidFill>
                <a:schemeClr val="accent6">
                  <a:lumMod val="50000"/>
                </a:schemeClr>
              </a:solidFill>
            </a:endParaRPr>
          </a:p>
        </p:txBody>
      </p:sp>
      <p:sp>
        <p:nvSpPr>
          <p:cNvPr id="8206" name="Line 14"/>
          <p:cNvSpPr>
            <a:spLocks noChangeShapeType="1"/>
          </p:cNvSpPr>
          <p:nvPr/>
        </p:nvSpPr>
        <p:spPr bwMode="auto">
          <a:xfrm flipH="1" flipV="1">
            <a:off x="7162800" y="3124200"/>
            <a:ext cx="304800" cy="304800"/>
          </a:xfrm>
          <a:prstGeom prst="line">
            <a:avLst/>
          </a:prstGeom>
          <a:noFill/>
          <a:ln w="57150">
            <a:solidFill>
              <a:schemeClr val="accent6">
                <a:lumMod val="75000"/>
              </a:schemeClr>
            </a:solidFill>
            <a:round/>
            <a:headEnd/>
            <a:tailEnd type="triangle" w="med" len="med"/>
          </a:ln>
          <a:effectLst/>
        </p:spPr>
        <p:txBody>
          <a:bodyPr>
            <a:prstTxWarp prst="textNoShape">
              <a:avLst/>
            </a:prstTxWarp>
          </a:bodyPr>
          <a:lstStyle/>
          <a:p>
            <a:endParaRPr lang="en-US"/>
          </a:p>
        </p:txBody>
      </p:sp>
      <p:sp>
        <p:nvSpPr>
          <p:cNvPr id="8208" name="AutoShape 16"/>
          <p:cNvSpPr>
            <a:spLocks noChangeArrowheads="1"/>
          </p:cNvSpPr>
          <p:nvPr/>
        </p:nvSpPr>
        <p:spPr bwMode="auto">
          <a:xfrm>
            <a:off x="4191000" y="1295400"/>
            <a:ext cx="4876800" cy="4572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En la ventana de Resultados aparecerá la siguiente tabla:</a:t>
            </a:r>
          </a:p>
        </p:txBody>
      </p:sp>
      <p:pic>
        <p:nvPicPr>
          <p:cNvPr id="8209" name="Picture 17"/>
          <p:cNvPicPr>
            <a:picLocks noChangeAspect="1" noChangeArrowheads="1"/>
          </p:cNvPicPr>
          <p:nvPr/>
        </p:nvPicPr>
        <p:blipFill>
          <a:blip r:embed="rId5"/>
          <a:srcRect/>
          <a:stretch>
            <a:fillRect/>
          </a:stretch>
        </p:blipFill>
        <p:spPr bwMode="auto">
          <a:xfrm>
            <a:off x="4876800" y="1828800"/>
            <a:ext cx="3600450" cy="2316163"/>
          </a:xfrm>
          <a:prstGeom prst="rect">
            <a:avLst/>
          </a:prstGeom>
          <a:noFill/>
          <a:ln w="9525">
            <a:noFill/>
            <a:miter lim="800000"/>
            <a:headEnd/>
            <a:tailEnd/>
          </a:ln>
          <a:effectLst/>
        </p:spPr>
      </p:pic>
      <p:sp>
        <p:nvSpPr>
          <p:cNvPr id="8211" name="AutoShape 19"/>
          <p:cNvSpPr>
            <a:spLocks noChangeArrowheads="1"/>
          </p:cNvSpPr>
          <p:nvPr/>
        </p:nvSpPr>
        <p:spPr bwMode="auto">
          <a:xfrm>
            <a:off x="4343400" y="4267200"/>
            <a:ext cx="4724400" cy="19812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Tabla en la que se representan el número (N), la media, desviación típica, las diferencias más extremas, el valor de Z de Kolmogorov-Smirnov y la significación estadística.</a:t>
            </a:r>
          </a:p>
          <a:p>
            <a:pPr>
              <a:defRPr/>
            </a:pPr>
            <a:r>
              <a:rPr lang="es-ES" sz="1400" b="1" dirty="0">
                <a:solidFill>
                  <a:schemeClr val="accent6">
                    <a:lumMod val="50000"/>
                  </a:schemeClr>
                </a:solidFill>
              </a:rPr>
              <a:t>Interpretación</a:t>
            </a:r>
            <a:r>
              <a:rPr lang="es-ES" sz="1400" dirty="0">
                <a:solidFill>
                  <a:schemeClr val="accent6">
                    <a:lumMod val="50000"/>
                  </a:schemeClr>
                </a:solidFill>
              </a:rPr>
              <a:t>: Se considera que la variable tiene una </a:t>
            </a:r>
            <a:r>
              <a:rPr lang="es-ES" sz="1400" b="1" dirty="0">
                <a:solidFill>
                  <a:schemeClr val="accent6">
                    <a:lumMod val="50000"/>
                  </a:schemeClr>
                </a:solidFill>
              </a:rPr>
              <a:t>distribución NORMAL </a:t>
            </a:r>
            <a:r>
              <a:rPr lang="es-ES" sz="1400" dirty="0">
                <a:solidFill>
                  <a:schemeClr val="accent6">
                    <a:lumMod val="50000"/>
                  </a:schemeClr>
                </a:solidFill>
              </a:rPr>
              <a:t>si la significación es </a:t>
            </a:r>
            <a:r>
              <a:rPr lang="es-ES" sz="1400" b="1" dirty="0" smtClean="0">
                <a:solidFill>
                  <a:schemeClr val="accent6">
                    <a:lumMod val="50000"/>
                  </a:schemeClr>
                </a:solidFill>
              </a:rPr>
              <a:t>≥0,05</a:t>
            </a:r>
            <a:r>
              <a:rPr lang="es-ES" sz="1400" dirty="0">
                <a:solidFill>
                  <a:schemeClr val="accent6">
                    <a:lumMod val="50000"/>
                  </a:schemeClr>
                </a:solidFill>
              </a:rPr>
              <a:t>. En este ejemplo, la p es igual a 0,552, por lo tanto aquí la edad tiene una distribución </a:t>
            </a:r>
            <a:r>
              <a:rPr lang="es-ES" sz="1400" dirty="0" smtClean="0">
                <a:solidFill>
                  <a:schemeClr val="accent6">
                    <a:lumMod val="50000"/>
                  </a:schemeClr>
                </a:solidFill>
              </a:rPr>
              <a:t>NORMAL</a:t>
            </a:r>
            <a:endParaRPr lang="es-ES" sz="1400" dirty="0">
              <a:solidFill>
                <a:schemeClr val="accent6">
                  <a:lumMod val="50000"/>
                </a:schemeClr>
              </a:solidFill>
            </a:endParaRPr>
          </a:p>
        </p:txBody>
      </p:sp>
      <p:sp>
        <p:nvSpPr>
          <p:cNvPr id="20" name="AutoShape 5"/>
          <p:cNvSpPr txBox="1">
            <a:spLocks noGrp="1" noChangeArrowheads="1"/>
          </p:cNvSpPr>
          <p:nvPr>
            <p:ph type="title"/>
          </p:nvPr>
        </p:nvSpPr>
        <p:spPr bwMode="auto">
          <a:xfrm>
            <a:off x="1219200" y="152400"/>
            <a:ext cx="7467600" cy="91440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lvl="0">
              <a:defRPr/>
            </a:pPr>
            <a:r>
              <a:rPr lang="es-ES" sz="2400" kern="1200" dirty="0">
                <a:solidFill>
                  <a:schemeClr val="tx1"/>
                </a:solidFill>
              </a:rPr>
              <a:t>Distribución normal de una variable. Prueba de Kolmogorov-Smirnov. Análisis con SPSS</a:t>
            </a:r>
          </a:p>
        </p:txBody>
      </p:sp>
      <p:sp>
        <p:nvSpPr>
          <p:cNvPr id="22" name="AutoShape 13"/>
          <p:cNvSpPr>
            <a:spLocks noChangeArrowheads="1"/>
          </p:cNvSpPr>
          <p:nvPr/>
        </p:nvSpPr>
        <p:spPr bwMode="auto">
          <a:xfrm>
            <a:off x="304800" y="4953000"/>
            <a:ext cx="2133600" cy="824149"/>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y finalmente en K-S de 1 muestra…</a:t>
            </a:r>
          </a:p>
        </p:txBody>
      </p:sp>
      <p:pic>
        <p:nvPicPr>
          <p:cNvPr id="18" name="4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i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1" nodeType="clickEffect">
                                  <p:stCondLst>
                                    <p:cond delay="0"/>
                                  </p:stCondLst>
                                  <p:childTnLst>
                                    <p:animEffect transition="out" filter="box(in)">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box(in)">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8201"/>
                                        </p:tgtEl>
                                        <p:attrNameLst>
                                          <p:attrName>style.visibility</p:attrName>
                                        </p:attrNameLst>
                                      </p:cBhvr>
                                      <p:to>
                                        <p:strVal val="visible"/>
                                      </p:to>
                                    </p:set>
                                    <p:animEffect transition="in" filter="box(in)">
                                      <p:cBhvr>
                                        <p:cTn id="22" dur="500"/>
                                        <p:tgtEl>
                                          <p:spTgt spid="8201"/>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204"/>
                                        </p:tgtEl>
                                        <p:attrNameLst>
                                          <p:attrName>style.visibility</p:attrName>
                                        </p:attrNameLst>
                                      </p:cBhvr>
                                      <p:to>
                                        <p:strVal val="visible"/>
                                      </p:to>
                                    </p:set>
                                    <p:animEffect transition="in" filter="box(in)">
                                      <p:cBhvr>
                                        <p:cTn id="27" dur="500"/>
                                        <p:tgtEl>
                                          <p:spTgt spid="8204"/>
                                        </p:tgtEl>
                                      </p:cBhvr>
                                    </p:animEffect>
                                  </p:childTnLst>
                                </p:cTn>
                              </p:par>
                              <p:par>
                                <p:cTn id="28" presetID="4" presetClass="entr" presetSubtype="16" fill="hold" nodeType="withEffect">
                                  <p:stCondLst>
                                    <p:cond delay="0"/>
                                  </p:stCondLst>
                                  <p:childTnLst>
                                    <p:set>
                                      <p:cBhvr>
                                        <p:cTn id="29" dur="1" fill="hold">
                                          <p:stCondLst>
                                            <p:cond delay="0"/>
                                          </p:stCondLst>
                                        </p:cTn>
                                        <p:tgtEl>
                                          <p:spTgt spid="1027"/>
                                        </p:tgtEl>
                                        <p:attrNameLst>
                                          <p:attrName>style.visibility</p:attrName>
                                        </p:attrNameLst>
                                      </p:cBhvr>
                                      <p:to>
                                        <p:strVal val="visible"/>
                                      </p:to>
                                    </p:set>
                                    <p:animEffect transition="in" filter="box(in)">
                                      <p:cBhvr>
                                        <p:cTn id="30" dur="500"/>
                                        <p:tgtEl>
                                          <p:spTgt spid="1027"/>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8205"/>
                                        </p:tgtEl>
                                        <p:attrNameLst>
                                          <p:attrName>style.visibility</p:attrName>
                                        </p:attrNameLst>
                                      </p:cBhvr>
                                      <p:to>
                                        <p:strVal val="visible"/>
                                      </p:to>
                                    </p:set>
                                    <p:animEffect transition="in" filter="box(in)">
                                      <p:cBhvr>
                                        <p:cTn id="35" dur="500"/>
                                        <p:tgtEl>
                                          <p:spTgt spid="8205"/>
                                        </p:tgtEl>
                                      </p:cBhvr>
                                    </p:animEffect>
                                  </p:childTnLst>
                                </p:cTn>
                              </p:par>
                              <p:par>
                                <p:cTn id="36" presetID="4" presetClass="entr" presetSubtype="16" fill="hold" nodeType="withEffect">
                                  <p:stCondLst>
                                    <p:cond delay="0"/>
                                  </p:stCondLst>
                                  <p:childTnLst>
                                    <p:set>
                                      <p:cBhvr>
                                        <p:cTn id="37" dur="1" fill="hold">
                                          <p:stCondLst>
                                            <p:cond delay="0"/>
                                          </p:stCondLst>
                                        </p:cTn>
                                        <p:tgtEl>
                                          <p:spTgt spid="1028"/>
                                        </p:tgtEl>
                                        <p:attrNameLst>
                                          <p:attrName>style.visibility</p:attrName>
                                        </p:attrNameLst>
                                      </p:cBhvr>
                                      <p:to>
                                        <p:strVal val="visible"/>
                                      </p:to>
                                    </p:set>
                                    <p:animEffect transition="in" filter="box(in)">
                                      <p:cBhvr>
                                        <p:cTn id="38" dur="500"/>
                                        <p:tgtEl>
                                          <p:spTgt spid="1028"/>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box(in)">
                                      <p:cBhvr>
                                        <p:cTn id="43" dur="500"/>
                                        <p:tgtEl>
                                          <p:spTgt spid="22"/>
                                        </p:tgtEl>
                                      </p:cBhvr>
                                    </p:animEffect>
                                  </p:childTnLst>
                                </p:cTn>
                              </p:par>
                              <p:par>
                                <p:cTn id="44" presetID="4" presetClass="entr" presetSubtype="16" fill="hold" nodeType="withEffect">
                                  <p:stCondLst>
                                    <p:cond delay="0"/>
                                  </p:stCondLst>
                                  <p:childTnLst>
                                    <p:set>
                                      <p:cBhvr>
                                        <p:cTn id="45" dur="1" fill="hold">
                                          <p:stCondLst>
                                            <p:cond delay="0"/>
                                          </p:stCondLst>
                                        </p:cTn>
                                        <p:tgtEl>
                                          <p:spTgt spid="1029"/>
                                        </p:tgtEl>
                                        <p:attrNameLst>
                                          <p:attrName>style.visibility</p:attrName>
                                        </p:attrNameLst>
                                      </p:cBhvr>
                                      <p:to>
                                        <p:strVal val="visible"/>
                                      </p:to>
                                    </p:set>
                                    <p:animEffect transition="in" filter="box(in)">
                                      <p:cBhvr>
                                        <p:cTn id="46" dur="500"/>
                                        <p:tgtEl>
                                          <p:spTgt spid="1029"/>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xit" presetSubtype="16" fill="hold" grpId="1" nodeType="clickEffect">
                                  <p:stCondLst>
                                    <p:cond delay="0"/>
                                  </p:stCondLst>
                                  <p:childTnLst>
                                    <p:animEffect transition="out" filter="box(in)">
                                      <p:cBhvr>
                                        <p:cTn id="50" dur="500"/>
                                        <p:tgtEl>
                                          <p:spTgt spid="22"/>
                                        </p:tgtEl>
                                      </p:cBhvr>
                                    </p:animEffect>
                                    <p:set>
                                      <p:cBhvr>
                                        <p:cTn id="51" dur="1" fill="hold">
                                          <p:stCondLst>
                                            <p:cond delay="499"/>
                                          </p:stCondLst>
                                        </p:cTn>
                                        <p:tgtEl>
                                          <p:spTgt spid="22"/>
                                        </p:tgtEl>
                                        <p:attrNameLst>
                                          <p:attrName>style.visibility</p:attrName>
                                        </p:attrNameLst>
                                      </p:cBhvr>
                                      <p:to>
                                        <p:strVal val="hidden"/>
                                      </p:to>
                                    </p:set>
                                  </p:childTnLst>
                                </p:cTn>
                              </p:par>
                              <p:par>
                                <p:cTn id="52" presetID="4" presetClass="exit" presetSubtype="16" fill="hold" nodeType="withEffect">
                                  <p:stCondLst>
                                    <p:cond delay="0"/>
                                  </p:stCondLst>
                                  <p:childTnLst>
                                    <p:animEffect transition="out" filter="box(in)">
                                      <p:cBhvr>
                                        <p:cTn id="53" dur="500"/>
                                        <p:tgtEl>
                                          <p:spTgt spid="1029"/>
                                        </p:tgtEl>
                                      </p:cBhvr>
                                    </p:animEffect>
                                    <p:set>
                                      <p:cBhvr>
                                        <p:cTn id="54" dur="1" fill="hold">
                                          <p:stCondLst>
                                            <p:cond delay="499"/>
                                          </p:stCondLst>
                                        </p:cTn>
                                        <p:tgtEl>
                                          <p:spTgt spid="1029"/>
                                        </p:tgtEl>
                                        <p:attrNameLst>
                                          <p:attrName>style.visibility</p:attrName>
                                        </p:attrNameLst>
                                      </p:cBhvr>
                                      <p:to>
                                        <p:strVal val="hidden"/>
                                      </p:to>
                                    </p:set>
                                  </p:childTnLst>
                                </p:cTn>
                              </p:par>
                              <p:par>
                                <p:cTn id="55" presetID="4" presetClass="exit" presetSubtype="16" fill="hold" nodeType="withEffect">
                                  <p:stCondLst>
                                    <p:cond delay="0"/>
                                  </p:stCondLst>
                                  <p:childTnLst>
                                    <p:animEffect transition="out" filter="box(in)">
                                      <p:cBhvr>
                                        <p:cTn id="56" dur="500"/>
                                        <p:tgtEl>
                                          <p:spTgt spid="1028"/>
                                        </p:tgtEl>
                                      </p:cBhvr>
                                    </p:animEffect>
                                    <p:set>
                                      <p:cBhvr>
                                        <p:cTn id="57" dur="1" fill="hold">
                                          <p:stCondLst>
                                            <p:cond delay="499"/>
                                          </p:stCondLst>
                                        </p:cTn>
                                        <p:tgtEl>
                                          <p:spTgt spid="1028"/>
                                        </p:tgtEl>
                                        <p:attrNameLst>
                                          <p:attrName>style.visibility</p:attrName>
                                        </p:attrNameLst>
                                      </p:cBhvr>
                                      <p:to>
                                        <p:strVal val="hidden"/>
                                      </p:to>
                                    </p:set>
                                  </p:childTnLst>
                                </p:cTn>
                              </p:par>
                              <p:par>
                                <p:cTn id="58" presetID="4" presetClass="exit" presetSubtype="16" fill="hold" nodeType="withEffect">
                                  <p:stCondLst>
                                    <p:cond delay="0"/>
                                  </p:stCondLst>
                                  <p:childTnLst>
                                    <p:animEffect transition="out" filter="box(in)">
                                      <p:cBhvr>
                                        <p:cTn id="59" dur="500"/>
                                        <p:tgtEl>
                                          <p:spTgt spid="1027"/>
                                        </p:tgtEl>
                                      </p:cBhvr>
                                    </p:animEffect>
                                    <p:set>
                                      <p:cBhvr>
                                        <p:cTn id="60" dur="1" fill="hold">
                                          <p:stCondLst>
                                            <p:cond delay="499"/>
                                          </p:stCondLst>
                                        </p:cTn>
                                        <p:tgtEl>
                                          <p:spTgt spid="1027"/>
                                        </p:tgtEl>
                                        <p:attrNameLst>
                                          <p:attrName>style.visibility</p:attrName>
                                        </p:attrNameLst>
                                      </p:cBhvr>
                                      <p:to>
                                        <p:strVal val="hidden"/>
                                      </p:to>
                                    </p:set>
                                  </p:childTnLst>
                                </p:cTn>
                              </p:par>
                              <p:par>
                                <p:cTn id="61" presetID="4" presetClass="exit" presetSubtype="16" fill="hold" grpId="1" nodeType="withEffect">
                                  <p:stCondLst>
                                    <p:cond delay="0"/>
                                  </p:stCondLst>
                                  <p:childTnLst>
                                    <p:animEffect transition="out" filter="box(in)">
                                      <p:cBhvr>
                                        <p:cTn id="62" dur="500"/>
                                        <p:tgtEl>
                                          <p:spTgt spid="8205"/>
                                        </p:tgtEl>
                                      </p:cBhvr>
                                    </p:animEffect>
                                    <p:set>
                                      <p:cBhvr>
                                        <p:cTn id="63" dur="1" fill="hold">
                                          <p:stCondLst>
                                            <p:cond delay="499"/>
                                          </p:stCondLst>
                                        </p:cTn>
                                        <p:tgtEl>
                                          <p:spTgt spid="8205"/>
                                        </p:tgtEl>
                                        <p:attrNameLst>
                                          <p:attrName>style.visibility</p:attrName>
                                        </p:attrNameLst>
                                      </p:cBhvr>
                                      <p:to>
                                        <p:strVal val="hidden"/>
                                      </p:to>
                                    </p:set>
                                  </p:childTnLst>
                                </p:cTn>
                              </p:par>
                              <p:par>
                                <p:cTn id="64" presetID="4" presetClass="exit" presetSubtype="16" fill="hold" grpId="1" nodeType="withEffect">
                                  <p:stCondLst>
                                    <p:cond delay="0"/>
                                  </p:stCondLst>
                                  <p:childTnLst>
                                    <p:animEffect transition="out" filter="box(in)">
                                      <p:cBhvr>
                                        <p:cTn id="65" dur="500"/>
                                        <p:tgtEl>
                                          <p:spTgt spid="8204"/>
                                        </p:tgtEl>
                                      </p:cBhvr>
                                    </p:animEffect>
                                    <p:set>
                                      <p:cBhvr>
                                        <p:cTn id="66" dur="1" fill="hold">
                                          <p:stCondLst>
                                            <p:cond delay="499"/>
                                          </p:stCondLst>
                                        </p:cTn>
                                        <p:tgtEl>
                                          <p:spTgt spid="8204"/>
                                        </p:tgtEl>
                                        <p:attrNameLst>
                                          <p:attrName>style.visibility</p:attrName>
                                        </p:attrNameLst>
                                      </p:cBhvr>
                                      <p:to>
                                        <p:strVal val="hidden"/>
                                      </p:to>
                                    </p:set>
                                  </p:childTnLst>
                                </p:cTn>
                              </p:par>
                              <p:par>
                                <p:cTn id="67" presetID="4" presetClass="exit" presetSubtype="16" fill="hold" grpId="1" nodeType="withEffect">
                                  <p:stCondLst>
                                    <p:cond delay="0"/>
                                  </p:stCondLst>
                                  <p:childTnLst>
                                    <p:animEffect transition="out" filter="box(in)">
                                      <p:cBhvr>
                                        <p:cTn id="68" dur="500"/>
                                        <p:tgtEl>
                                          <p:spTgt spid="8201"/>
                                        </p:tgtEl>
                                      </p:cBhvr>
                                    </p:animEffect>
                                    <p:set>
                                      <p:cBhvr>
                                        <p:cTn id="69" dur="1" fill="hold">
                                          <p:stCondLst>
                                            <p:cond delay="499"/>
                                          </p:stCondLst>
                                        </p:cTn>
                                        <p:tgtEl>
                                          <p:spTgt spid="8201"/>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4" presetClass="entr" presetSubtype="16" fill="hold" nodeType="clickEffect">
                                  <p:stCondLst>
                                    <p:cond delay="0"/>
                                  </p:stCondLst>
                                  <p:childTnLst>
                                    <p:set>
                                      <p:cBhvr>
                                        <p:cTn id="73" dur="1" fill="hold">
                                          <p:stCondLst>
                                            <p:cond delay="0"/>
                                          </p:stCondLst>
                                        </p:cTn>
                                        <p:tgtEl>
                                          <p:spTgt spid="1030"/>
                                        </p:tgtEl>
                                        <p:attrNameLst>
                                          <p:attrName>style.visibility</p:attrName>
                                        </p:attrNameLst>
                                      </p:cBhvr>
                                      <p:to>
                                        <p:strVal val="visible"/>
                                      </p:to>
                                    </p:set>
                                    <p:animEffect transition="in" filter="box(in)">
                                      <p:cBhvr>
                                        <p:cTn id="74" dur="500"/>
                                        <p:tgtEl>
                                          <p:spTgt spid="1030"/>
                                        </p:tgtEl>
                                      </p:cBhvr>
                                    </p:animEffect>
                                  </p:childTnLst>
                                </p:cTn>
                              </p:par>
                            </p:childTnLst>
                          </p:cTn>
                        </p:par>
                      </p:childTnLst>
                    </p:cTn>
                  </p:par>
                  <p:par>
                    <p:cTn id="75" fill="hold">
                      <p:stCondLst>
                        <p:cond delay="indefinite"/>
                      </p:stCondLst>
                      <p:childTnLst>
                        <p:par>
                          <p:cTn id="76" fill="hold">
                            <p:stCondLst>
                              <p:cond delay="0"/>
                            </p:stCondLst>
                            <p:childTnLst>
                              <p:par>
                                <p:cTn id="77" presetID="4" presetClass="entr" presetSubtype="16" fill="hold" grpId="0" nodeType="clickEffect">
                                  <p:stCondLst>
                                    <p:cond delay="0"/>
                                  </p:stCondLst>
                                  <p:childTnLst>
                                    <p:set>
                                      <p:cBhvr>
                                        <p:cTn id="78" dur="1" fill="hold">
                                          <p:stCondLst>
                                            <p:cond delay="0"/>
                                          </p:stCondLst>
                                        </p:cTn>
                                        <p:tgtEl>
                                          <p:spTgt spid="8203"/>
                                        </p:tgtEl>
                                        <p:attrNameLst>
                                          <p:attrName>style.visibility</p:attrName>
                                        </p:attrNameLst>
                                      </p:cBhvr>
                                      <p:to>
                                        <p:strVal val="visible"/>
                                      </p:to>
                                    </p:set>
                                    <p:animEffect transition="in" filter="box(in)">
                                      <p:cBhvr>
                                        <p:cTn id="79" dur="500"/>
                                        <p:tgtEl>
                                          <p:spTgt spid="8203"/>
                                        </p:tgtEl>
                                      </p:cBhvr>
                                    </p:animEffect>
                                  </p:childTnLst>
                                </p:cTn>
                              </p:par>
                              <p:par>
                                <p:cTn id="80" presetID="4" presetClass="entr" presetSubtype="16" fill="hold" grpId="0" nodeType="withEffect">
                                  <p:stCondLst>
                                    <p:cond delay="0"/>
                                  </p:stCondLst>
                                  <p:childTnLst>
                                    <p:set>
                                      <p:cBhvr>
                                        <p:cTn id="81" dur="1" fill="hold">
                                          <p:stCondLst>
                                            <p:cond delay="0"/>
                                          </p:stCondLst>
                                        </p:cTn>
                                        <p:tgtEl>
                                          <p:spTgt spid="8206"/>
                                        </p:tgtEl>
                                        <p:attrNameLst>
                                          <p:attrName>style.visibility</p:attrName>
                                        </p:attrNameLst>
                                      </p:cBhvr>
                                      <p:to>
                                        <p:strVal val="visible"/>
                                      </p:to>
                                    </p:set>
                                    <p:animEffect transition="in" filter="box(in)">
                                      <p:cBhvr>
                                        <p:cTn id="82" dur="500"/>
                                        <p:tgtEl>
                                          <p:spTgt spid="8206"/>
                                        </p:tgtEl>
                                      </p:cBhvr>
                                    </p:animEffect>
                                  </p:childTnLst>
                                </p:cTn>
                              </p:par>
                            </p:childTnLst>
                          </p:cTn>
                        </p:par>
                      </p:childTnLst>
                    </p:cTn>
                  </p:par>
                  <p:par>
                    <p:cTn id="83" fill="hold">
                      <p:stCondLst>
                        <p:cond delay="indefinite"/>
                      </p:stCondLst>
                      <p:childTnLst>
                        <p:par>
                          <p:cTn id="84" fill="hold">
                            <p:stCondLst>
                              <p:cond delay="0"/>
                            </p:stCondLst>
                            <p:childTnLst>
                              <p:par>
                                <p:cTn id="85" presetID="4" presetClass="exit" presetSubtype="16" fill="hold" nodeType="clickEffect">
                                  <p:stCondLst>
                                    <p:cond delay="0"/>
                                  </p:stCondLst>
                                  <p:childTnLst>
                                    <p:animEffect transition="out" filter="box(in)">
                                      <p:cBhvr>
                                        <p:cTn id="86" dur="500"/>
                                        <p:tgtEl>
                                          <p:spTgt spid="1030"/>
                                        </p:tgtEl>
                                      </p:cBhvr>
                                    </p:animEffect>
                                    <p:set>
                                      <p:cBhvr>
                                        <p:cTn id="87" dur="1" fill="hold">
                                          <p:stCondLst>
                                            <p:cond delay="499"/>
                                          </p:stCondLst>
                                        </p:cTn>
                                        <p:tgtEl>
                                          <p:spTgt spid="1030"/>
                                        </p:tgtEl>
                                        <p:attrNameLst>
                                          <p:attrName>style.visibility</p:attrName>
                                        </p:attrNameLst>
                                      </p:cBhvr>
                                      <p:to>
                                        <p:strVal val="hidden"/>
                                      </p:to>
                                    </p:set>
                                  </p:childTnLst>
                                </p:cTn>
                              </p:par>
                              <p:par>
                                <p:cTn id="88" presetID="4" presetClass="exit" presetSubtype="16" fill="hold" grpId="1" nodeType="withEffect">
                                  <p:stCondLst>
                                    <p:cond delay="0"/>
                                  </p:stCondLst>
                                  <p:childTnLst>
                                    <p:animEffect transition="out" filter="box(in)">
                                      <p:cBhvr>
                                        <p:cTn id="89" dur="500"/>
                                        <p:tgtEl>
                                          <p:spTgt spid="8206"/>
                                        </p:tgtEl>
                                      </p:cBhvr>
                                    </p:animEffect>
                                    <p:set>
                                      <p:cBhvr>
                                        <p:cTn id="90" dur="1" fill="hold">
                                          <p:stCondLst>
                                            <p:cond delay="499"/>
                                          </p:stCondLst>
                                        </p:cTn>
                                        <p:tgtEl>
                                          <p:spTgt spid="8206"/>
                                        </p:tgtEl>
                                        <p:attrNameLst>
                                          <p:attrName>style.visibility</p:attrName>
                                        </p:attrNameLst>
                                      </p:cBhvr>
                                      <p:to>
                                        <p:strVal val="hidden"/>
                                      </p:to>
                                    </p:set>
                                  </p:childTnLst>
                                </p:cTn>
                              </p:par>
                              <p:par>
                                <p:cTn id="91" presetID="4" presetClass="exit" presetSubtype="16" fill="hold" grpId="1" nodeType="withEffect">
                                  <p:stCondLst>
                                    <p:cond delay="0"/>
                                  </p:stCondLst>
                                  <p:childTnLst>
                                    <p:animEffect transition="out" filter="box(in)">
                                      <p:cBhvr>
                                        <p:cTn id="92" dur="500"/>
                                        <p:tgtEl>
                                          <p:spTgt spid="8203"/>
                                        </p:tgtEl>
                                      </p:cBhvr>
                                    </p:animEffect>
                                    <p:set>
                                      <p:cBhvr>
                                        <p:cTn id="93" dur="1" fill="hold">
                                          <p:stCondLst>
                                            <p:cond delay="499"/>
                                          </p:stCondLst>
                                        </p:cTn>
                                        <p:tgtEl>
                                          <p:spTgt spid="8203"/>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4" presetClass="entr" presetSubtype="16" fill="hold" nodeType="clickEffect">
                                  <p:stCondLst>
                                    <p:cond delay="0"/>
                                  </p:stCondLst>
                                  <p:childTnLst>
                                    <p:set>
                                      <p:cBhvr>
                                        <p:cTn id="97" dur="1" fill="hold">
                                          <p:stCondLst>
                                            <p:cond delay="0"/>
                                          </p:stCondLst>
                                        </p:cTn>
                                        <p:tgtEl>
                                          <p:spTgt spid="8209"/>
                                        </p:tgtEl>
                                        <p:attrNameLst>
                                          <p:attrName>style.visibility</p:attrName>
                                        </p:attrNameLst>
                                      </p:cBhvr>
                                      <p:to>
                                        <p:strVal val="visible"/>
                                      </p:to>
                                    </p:set>
                                    <p:animEffect transition="in" filter="box(in)">
                                      <p:cBhvr>
                                        <p:cTn id="98" dur="500"/>
                                        <p:tgtEl>
                                          <p:spTgt spid="8209"/>
                                        </p:tgtEl>
                                      </p:cBhvr>
                                    </p:animEffect>
                                  </p:childTnLst>
                                </p:cTn>
                              </p:par>
                              <p:par>
                                <p:cTn id="99" presetID="4" presetClass="entr" presetSubtype="16" fill="hold" grpId="0" nodeType="withEffect">
                                  <p:stCondLst>
                                    <p:cond delay="0"/>
                                  </p:stCondLst>
                                  <p:childTnLst>
                                    <p:set>
                                      <p:cBhvr>
                                        <p:cTn id="100" dur="1" fill="hold">
                                          <p:stCondLst>
                                            <p:cond delay="0"/>
                                          </p:stCondLst>
                                        </p:cTn>
                                        <p:tgtEl>
                                          <p:spTgt spid="8208"/>
                                        </p:tgtEl>
                                        <p:attrNameLst>
                                          <p:attrName>style.visibility</p:attrName>
                                        </p:attrNameLst>
                                      </p:cBhvr>
                                      <p:to>
                                        <p:strVal val="visible"/>
                                      </p:to>
                                    </p:set>
                                    <p:animEffect transition="in" filter="box(in)">
                                      <p:cBhvr>
                                        <p:cTn id="101" dur="500"/>
                                        <p:tgtEl>
                                          <p:spTgt spid="8208"/>
                                        </p:tgtEl>
                                      </p:cBhvr>
                                    </p:animEffect>
                                  </p:childTnLst>
                                </p:cTn>
                              </p:par>
                            </p:childTnLst>
                          </p:cTn>
                        </p:par>
                      </p:childTnLst>
                    </p:cTn>
                  </p:par>
                  <p:par>
                    <p:cTn id="102" fill="hold">
                      <p:stCondLst>
                        <p:cond delay="indefinite"/>
                      </p:stCondLst>
                      <p:childTnLst>
                        <p:par>
                          <p:cTn id="103" fill="hold">
                            <p:stCondLst>
                              <p:cond delay="0"/>
                            </p:stCondLst>
                            <p:childTnLst>
                              <p:par>
                                <p:cTn id="104" presetID="4" presetClass="entr" presetSubtype="16" fill="hold" grpId="0" nodeType="clickEffect">
                                  <p:stCondLst>
                                    <p:cond delay="0"/>
                                  </p:stCondLst>
                                  <p:childTnLst>
                                    <p:set>
                                      <p:cBhvr>
                                        <p:cTn id="105" dur="1" fill="hold">
                                          <p:stCondLst>
                                            <p:cond delay="0"/>
                                          </p:stCondLst>
                                        </p:cTn>
                                        <p:tgtEl>
                                          <p:spTgt spid="8211"/>
                                        </p:tgtEl>
                                        <p:attrNameLst>
                                          <p:attrName>style.visibility</p:attrName>
                                        </p:attrNameLst>
                                      </p:cBhvr>
                                      <p:to>
                                        <p:strVal val="visible"/>
                                      </p:to>
                                    </p:set>
                                    <p:animEffect transition="in" filter="box(in)">
                                      <p:cBhvr>
                                        <p:cTn id="106" dur="500"/>
                                        <p:tgtEl>
                                          <p:spTgt spid="8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8203" grpId="0" animBg="1"/>
      <p:bldP spid="8203" grpId="1" animBg="1"/>
      <p:bldP spid="8201" grpId="0" animBg="1"/>
      <p:bldP spid="8201" grpId="1" animBg="1"/>
      <p:bldP spid="8204" grpId="0" animBg="1"/>
      <p:bldP spid="8204" grpId="1" animBg="1"/>
      <p:bldP spid="8205" grpId="0" animBg="1"/>
      <p:bldP spid="8205" grpId="1" animBg="1"/>
      <p:bldP spid="8206" grpId="0" animBg="1"/>
      <p:bldP spid="8206" grpId="1" animBg="1"/>
      <p:bldP spid="8208" grpId="0" animBg="1"/>
      <p:bldP spid="8211" grpId="0" animBg="1"/>
      <p:bldP spid="22" grpId="0" animBg="1"/>
      <p:bldP spid="2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srcRect/>
          <a:stretch>
            <a:fillRect/>
          </a:stretch>
        </p:blipFill>
        <p:spPr bwMode="auto">
          <a:xfrm>
            <a:off x="5181600" y="1828800"/>
            <a:ext cx="3733800" cy="2491709"/>
          </a:xfrm>
          <a:prstGeom prst="rect">
            <a:avLst/>
          </a:prstGeom>
          <a:noFill/>
          <a:ln w="9525">
            <a:noFill/>
            <a:miter lim="800000"/>
            <a:headEnd/>
            <a:tailEnd/>
          </a:ln>
          <a:effectLst/>
        </p:spPr>
      </p:pic>
      <p:sp>
        <p:nvSpPr>
          <p:cNvPr id="18" name="AutoShape 16"/>
          <p:cNvSpPr>
            <a:spLocks noChangeArrowheads="1"/>
          </p:cNvSpPr>
          <p:nvPr/>
        </p:nvSpPr>
        <p:spPr bwMode="auto">
          <a:xfrm>
            <a:off x="304800" y="1828800"/>
            <a:ext cx="3962400" cy="22098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Con la opción “Explorar” del SPSS podemos comprobar la normalidad de una variable estratificada por otra. Por ejemplo podemos averiguar si la edad tiene una distribución normal estratificado por el sexo, es decir si tiene una distribución normal en los hombres y en las mujeres</a:t>
            </a:r>
            <a:endParaRPr lang="es-ES" sz="1600" dirty="0">
              <a:solidFill>
                <a:schemeClr val="accent6">
                  <a:lumMod val="50000"/>
                </a:schemeClr>
              </a:solidFill>
            </a:endParaRPr>
          </a:p>
        </p:txBody>
      </p:sp>
      <p:pic>
        <p:nvPicPr>
          <p:cNvPr id="19" name="Picture 2"/>
          <p:cNvPicPr>
            <a:picLocks noChangeAspect="1" noChangeArrowheads="1"/>
          </p:cNvPicPr>
          <p:nvPr/>
        </p:nvPicPr>
        <p:blipFill>
          <a:blip r:embed="rId3"/>
          <a:srcRect/>
          <a:stretch>
            <a:fillRect/>
          </a:stretch>
        </p:blipFill>
        <p:spPr bwMode="auto">
          <a:xfrm>
            <a:off x="152400" y="1143000"/>
            <a:ext cx="4276725" cy="5104478"/>
          </a:xfrm>
          <a:prstGeom prst="rect">
            <a:avLst/>
          </a:prstGeom>
          <a:noFill/>
          <a:ln w="9525">
            <a:noFill/>
            <a:miter lim="800000"/>
            <a:headEnd/>
            <a:tailEnd/>
          </a:ln>
          <a:effectLst/>
        </p:spPr>
      </p:pic>
      <p:pic>
        <p:nvPicPr>
          <p:cNvPr id="2050" name="Picture 2"/>
          <p:cNvPicPr>
            <a:picLocks noChangeAspect="1" noChangeArrowheads="1"/>
          </p:cNvPicPr>
          <p:nvPr/>
        </p:nvPicPr>
        <p:blipFill>
          <a:blip r:embed="rId4"/>
          <a:srcRect l="34722" t="22376" r="45833" b="16667"/>
          <a:stretch>
            <a:fillRect/>
          </a:stretch>
        </p:blipFill>
        <p:spPr bwMode="auto">
          <a:xfrm>
            <a:off x="2743200" y="1338943"/>
            <a:ext cx="1828800" cy="4299857"/>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l="54861" t="25000" r="27778" b="54630"/>
          <a:stretch>
            <a:fillRect/>
          </a:stretch>
        </p:blipFill>
        <p:spPr bwMode="auto">
          <a:xfrm>
            <a:off x="4495800" y="1524000"/>
            <a:ext cx="1676400" cy="1475232"/>
          </a:xfrm>
          <a:prstGeom prst="rect">
            <a:avLst/>
          </a:prstGeom>
          <a:noFill/>
          <a:ln w="9525">
            <a:noFill/>
            <a:miter lim="800000"/>
            <a:headEnd/>
            <a:tailEnd/>
          </a:ln>
          <a:effectLst/>
        </p:spPr>
      </p:pic>
      <p:sp>
        <p:nvSpPr>
          <p:cNvPr id="12299" name="AutoShape 11"/>
          <p:cNvSpPr>
            <a:spLocks noChangeArrowheads="1"/>
          </p:cNvSpPr>
          <p:nvPr/>
        </p:nvSpPr>
        <p:spPr bwMode="auto">
          <a:xfrm>
            <a:off x="228600" y="2209800"/>
            <a:ext cx="2362200" cy="5471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Hacer </a:t>
            </a:r>
            <a:r>
              <a:rPr lang="es-ES" sz="1400" dirty="0" err="1" smtClean="0">
                <a:solidFill>
                  <a:schemeClr val="accent6">
                    <a:lumMod val="50000"/>
                  </a:schemeClr>
                </a:solidFill>
              </a:rPr>
              <a:t>click</a:t>
            </a:r>
            <a:r>
              <a:rPr lang="es-ES" sz="1400" dirty="0" smtClean="0">
                <a:solidFill>
                  <a:schemeClr val="accent6">
                    <a:lumMod val="50000"/>
                  </a:schemeClr>
                </a:solidFill>
              </a:rPr>
              <a:t> en </a:t>
            </a:r>
            <a:r>
              <a:rPr lang="es-ES" sz="1400" dirty="0">
                <a:solidFill>
                  <a:schemeClr val="accent6">
                    <a:lumMod val="50000"/>
                  </a:schemeClr>
                </a:solidFill>
              </a:rPr>
              <a:t>Analizar…</a:t>
            </a:r>
          </a:p>
        </p:txBody>
      </p:sp>
      <p:sp>
        <p:nvSpPr>
          <p:cNvPr id="12300" name="AutoShape 12"/>
          <p:cNvSpPr>
            <a:spLocks noChangeArrowheads="1"/>
          </p:cNvSpPr>
          <p:nvPr/>
        </p:nvSpPr>
        <p:spPr bwMode="auto">
          <a:xfrm>
            <a:off x="228600" y="3098800"/>
            <a:ext cx="1905000" cy="5471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Estadísticos descriptivos..</a:t>
            </a:r>
            <a:endParaRPr lang="es-ES" sz="1600" dirty="0">
              <a:solidFill>
                <a:schemeClr val="accent6">
                  <a:lumMod val="50000"/>
                </a:schemeClr>
              </a:solidFill>
            </a:endParaRPr>
          </a:p>
        </p:txBody>
      </p:sp>
      <p:sp>
        <p:nvSpPr>
          <p:cNvPr id="12301" name="AutoShape 13"/>
          <p:cNvSpPr>
            <a:spLocks noChangeArrowheads="1"/>
          </p:cNvSpPr>
          <p:nvPr/>
        </p:nvSpPr>
        <p:spPr bwMode="auto">
          <a:xfrm>
            <a:off x="228601" y="4013200"/>
            <a:ext cx="1828800" cy="5588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smtClean="0">
                <a:solidFill>
                  <a:schemeClr val="accent6">
                    <a:lumMod val="50000"/>
                  </a:schemeClr>
                </a:solidFill>
              </a:rPr>
              <a:t>y Explorar…</a:t>
            </a:r>
            <a:endParaRPr lang="es-ES" sz="1600" dirty="0">
              <a:solidFill>
                <a:schemeClr val="accent6">
                  <a:lumMod val="50000"/>
                </a:schemeClr>
              </a:solidFill>
            </a:endParaRPr>
          </a:p>
        </p:txBody>
      </p:sp>
      <p:sp>
        <p:nvSpPr>
          <p:cNvPr id="12303" name="AutoShape 15"/>
          <p:cNvSpPr>
            <a:spLocks noChangeArrowheads="1"/>
          </p:cNvSpPr>
          <p:nvPr/>
        </p:nvSpPr>
        <p:spPr bwMode="auto">
          <a:xfrm>
            <a:off x="3657600" y="2286000"/>
            <a:ext cx="2630488" cy="14478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t>
            </a:r>
            <a:r>
              <a:rPr lang="es-ES" sz="1400" dirty="0" smtClean="0">
                <a:solidFill>
                  <a:schemeClr val="accent6">
                    <a:lumMod val="50000"/>
                  </a:schemeClr>
                </a:solidFill>
              </a:rPr>
              <a:t>aquí </a:t>
            </a:r>
            <a:r>
              <a:rPr lang="es-ES" sz="1400" dirty="0">
                <a:solidFill>
                  <a:schemeClr val="accent6">
                    <a:lumMod val="50000"/>
                  </a:schemeClr>
                </a:solidFill>
              </a:rPr>
              <a:t>la variable de estratificación, por ejemplo el sexo. El objetivo sería </a:t>
            </a:r>
            <a:r>
              <a:rPr lang="es-ES" sz="1400" dirty="0" smtClean="0">
                <a:solidFill>
                  <a:schemeClr val="accent6">
                    <a:lumMod val="50000"/>
                  </a:schemeClr>
                </a:solidFill>
              </a:rPr>
              <a:t>comprobar </a:t>
            </a:r>
            <a:r>
              <a:rPr lang="es-ES" sz="1400" dirty="0">
                <a:solidFill>
                  <a:schemeClr val="accent6">
                    <a:lumMod val="50000"/>
                  </a:schemeClr>
                </a:solidFill>
              </a:rPr>
              <a:t>si la edad tiene distribución normal en función del sexo</a:t>
            </a:r>
          </a:p>
        </p:txBody>
      </p:sp>
      <p:sp>
        <p:nvSpPr>
          <p:cNvPr id="12304" name="Line 16"/>
          <p:cNvSpPr>
            <a:spLocks noChangeShapeType="1"/>
          </p:cNvSpPr>
          <p:nvPr/>
        </p:nvSpPr>
        <p:spPr bwMode="auto">
          <a:xfrm>
            <a:off x="7010400" y="1828800"/>
            <a:ext cx="0" cy="381000"/>
          </a:xfrm>
          <a:prstGeom prst="line">
            <a:avLst/>
          </a:prstGeom>
          <a:noFill/>
          <a:ln w="38100">
            <a:solidFill>
              <a:schemeClr val="tx1"/>
            </a:solidFill>
            <a:round/>
            <a:headEnd/>
            <a:tailEnd type="triangle" w="med" len="med"/>
          </a:ln>
          <a:effectLst/>
        </p:spPr>
        <p:txBody>
          <a:bodyPr>
            <a:prstTxWarp prst="textNoShape">
              <a:avLst/>
            </a:prstTxWarp>
          </a:bodyPr>
          <a:lstStyle/>
          <a:p>
            <a:endParaRPr lang="en-US"/>
          </a:p>
        </p:txBody>
      </p:sp>
      <p:sp>
        <p:nvSpPr>
          <p:cNvPr id="12305" name="Line 17"/>
          <p:cNvSpPr>
            <a:spLocks noChangeShapeType="1"/>
          </p:cNvSpPr>
          <p:nvPr/>
        </p:nvSpPr>
        <p:spPr bwMode="auto">
          <a:xfrm>
            <a:off x="6248400" y="2971800"/>
            <a:ext cx="304800" cy="0"/>
          </a:xfrm>
          <a:prstGeom prst="line">
            <a:avLst/>
          </a:prstGeom>
          <a:noFill/>
          <a:ln w="38100">
            <a:solidFill>
              <a:schemeClr val="tx1"/>
            </a:solidFill>
            <a:round/>
            <a:headEnd/>
            <a:tailEnd type="triangle" w="med" len="med"/>
          </a:ln>
          <a:effectLst/>
        </p:spPr>
        <p:txBody>
          <a:bodyPr>
            <a:prstTxWarp prst="textNoShape">
              <a:avLst/>
            </a:prstTxWarp>
          </a:bodyPr>
          <a:lstStyle/>
          <a:p>
            <a:endParaRPr lang="en-US"/>
          </a:p>
        </p:txBody>
      </p:sp>
      <p:sp>
        <p:nvSpPr>
          <p:cNvPr id="12306" name="AutoShape 18"/>
          <p:cNvSpPr>
            <a:spLocks noChangeArrowheads="1"/>
          </p:cNvSpPr>
          <p:nvPr/>
        </p:nvSpPr>
        <p:spPr bwMode="auto">
          <a:xfrm>
            <a:off x="6781800" y="3429000"/>
            <a:ext cx="1865313" cy="32916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smtClean="0">
                <a:solidFill>
                  <a:schemeClr val="accent6">
                    <a:lumMod val="50000"/>
                  </a:schemeClr>
                </a:solidFill>
              </a:rPr>
              <a:t>Hacer </a:t>
            </a:r>
            <a:r>
              <a:rPr lang="es-ES" sz="1200" dirty="0" err="1" smtClean="0">
                <a:solidFill>
                  <a:schemeClr val="accent6">
                    <a:lumMod val="50000"/>
                  </a:schemeClr>
                </a:solidFill>
              </a:rPr>
              <a:t>click</a:t>
            </a:r>
            <a:r>
              <a:rPr lang="es-ES" sz="1200" dirty="0" smtClean="0">
                <a:solidFill>
                  <a:schemeClr val="accent6">
                    <a:lumMod val="50000"/>
                  </a:schemeClr>
                </a:solidFill>
              </a:rPr>
              <a:t> </a:t>
            </a:r>
            <a:r>
              <a:rPr lang="es-ES" sz="1200" dirty="0" smtClean="0">
                <a:solidFill>
                  <a:schemeClr val="accent6">
                    <a:lumMod val="50000"/>
                  </a:schemeClr>
                </a:solidFill>
              </a:rPr>
              <a:t>en </a:t>
            </a:r>
            <a:r>
              <a:rPr lang="es-ES" sz="1200" dirty="0">
                <a:solidFill>
                  <a:schemeClr val="accent6">
                    <a:lumMod val="50000"/>
                  </a:schemeClr>
                </a:solidFill>
              </a:rPr>
              <a:t>Gráficos</a:t>
            </a:r>
          </a:p>
        </p:txBody>
      </p:sp>
      <p:sp>
        <p:nvSpPr>
          <p:cNvPr id="12307" name="AutoShape 19"/>
          <p:cNvSpPr>
            <a:spLocks noChangeArrowheads="1"/>
          </p:cNvSpPr>
          <p:nvPr/>
        </p:nvSpPr>
        <p:spPr bwMode="auto">
          <a:xfrm>
            <a:off x="2819400" y="4572000"/>
            <a:ext cx="2341563" cy="98296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Señalar la pestaña “Gráficos con pruebas de normalidad” y </a:t>
            </a:r>
            <a:r>
              <a:rPr lang="es-ES" sz="1400" dirty="0" smtClean="0">
                <a:solidFill>
                  <a:schemeClr val="accent6">
                    <a:lumMod val="50000"/>
                  </a:schemeClr>
                </a:solidFill>
              </a:rPr>
              <a:t>hacer </a:t>
            </a:r>
            <a:r>
              <a:rPr lang="es-ES" sz="1400" dirty="0" err="1" smtClean="0">
                <a:solidFill>
                  <a:schemeClr val="accent6">
                    <a:lumMod val="50000"/>
                  </a:schemeClr>
                </a:solidFill>
              </a:rPr>
              <a:t>click</a:t>
            </a:r>
            <a:r>
              <a:rPr lang="es-ES" sz="1400" dirty="0" smtClean="0">
                <a:solidFill>
                  <a:schemeClr val="accent6">
                    <a:lumMod val="50000"/>
                  </a:schemeClr>
                </a:solidFill>
              </a:rPr>
              <a:t> </a:t>
            </a:r>
            <a:r>
              <a:rPr lang="es-ES" sz="1400" dirty="0">
                <a:solidFill>
                  <a:schemeClr val="accent6">
                    <a:lumMod val="50000"/>
                  </a:schemeClr>
                </a:solidFill>
              </a:rPr>
              <a:t>en Continuar</a:t>
            </a:r>
          </a:p>
        </p:txBody>
      </p:sp>
      <p:sp>
        <p:nvSpPr>
          <p:cNvPr id="12308" name="Line 20"/>
          <p:cNvSpPr>
            <a:spLocks noChangeShapeType="1"/>
          </p:cNvSpPr>
          <p:nvPr/>
        </p:nvSpPr>
        <p:spPr bwMode="auto">
          <a:xfrm>
            <a:off x="5105400" y="5029200"/>
            <a:ext cx="304800" cy="0"/>
          </a:xfrm>
          <a:prstGeom prst="line">
            <a:avLst/>
          </a:prstGeom>
          <a:noFill/>
          <a:ln w="38100">
            <a:solidFill>
              <a:schemeClr val="tx1"/>
            </a:solidFill>
            <a:round/>
            <a:headEnd/>
            <a:tailEnd type="triangle" w="med" len="med"/>
          </a:ln>
          <a:effectLst/>
        </p:spPr>
        <p:txBody>
          <a:bodyPr>
            <a:prstTxWarp prst="textNoShape">
              <a:avLst/>
            </a:prstTxWarp>
          </a:bodyPr>
          <a:lstStyle/>
          <a:p>
            <a:endParaRPr lang="en-US"/>
          </a:p>
        </p:txBody>
      </p:sp>
      <p:sp>
        <p:nvSpPr>
          <p:cNvPr id="21" name="AutoShape 5"/>
          <p:cNvSpPr txBox="1">
            <a:spLocks noGrp="1" noChangeArrowheads="1"/>
          </p:cNvSpPr>
          <p:nvPr>
            <p:ph type="title"/>
          </p:nvPr>
        </p:nvSpPr>
        <p:spPr bwMode="auto">
          <a:xfrm>
            <a:off x="914400" y="152400"/>
            <a:ext cx="7772400" cy="76200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a:solidFill>
                  <a:schemeClr val="tx1"/>
                </a:solidFill>
              </a:rPr>
              <a:t>Distribución normal de una variable.</a:t>
            </a:r>
            <a:r>
              <a:rPr lang="es-ES" sz="2400" kern="1200" dirty="0" smtClean="0">
                <a:solidFill>
                  <a:schemeClr val="tx1"/>
                </a:solidFill>
              </a:rPr>
              <a:t> Análisis mediante la opción “Explorar” del SPSS</a:t>
            </a:r>
            <a:endParaRPr lang="es-ES" sz="2400" kern="1200" dirty="0">
              <a:solidFill>
                <a:schemeClr val="tx1"/>
              </a:solidFill>
            </a:endParaRPr>
          </a:p>
        </p:txBody>
      </p:sp>
      <p:sp>
        <p:nvSpPr>
          <p:cNvPr id="12302" name="AutoShape 14"/>
          <p:cNvSpPr>
            <a:spLocks noChangeArrowheads="1"/>
          </p:cNvSpPr>
          <p:nvPr/>
        </p:nvSpPr>
        <p:spPr bwMode="auto">
          <a:xfrm>
            <a:off x="5410200" y="990600"/>
            <a:ext cx="3429000" cy="8382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la variable que queremos comprobar si tiene una distribución normal, por ejemplo la </a:t>
            </a:r>
            <a:r>
              <a:rPr lang="es-ES" sz="1400" dirty="0" smtClean="0">
                <a:solidFill>
                  <a:schemeClr val="accent6">
                    <a:lumMod val="50000"/>
                  </a:schemeClr>
                </a:solidFill>
              </a:rPr>
              <a:t>edad</a:t>
            </a:r>
            <a:endParaRPr lang="es-ES" sz="1400" dirty="0">
              <a:solidFill>
                <a:schemeClr val="accent6">
                  <a:lumMod val="50000"/>
                </a:schemeClr>
              </a:solidFill>
            </a:endParaRPr>
          </a:p>
        </p:txBody>
      </p:sp>
      <p:pic>
        <p:nvPicPr>
          <p:cNvPr id="2053" name="Picture 5"/>
          <p:cNvPicPr>
            <a:picLocks noChangeAspect="1" noChangeArrowheads="1"/>
          </p:cNvPicPr>
          <p:nvPr/>
        </p:nvPicPr>
        <p:blipFill>
          <a:blip r:embed="rId5"/>
          <a:srcRect/>
          <a:stretch>
            <a:fillRect/>
          </a:stretch>
        </p:blipFill>
        <p:spPr bwMode="auto">
          <a:xfrm>
            <a:off x="5410200" y="3810000"/>
            <a:ext cx="2876550" cy="2593611"/>
          </a:xfrm>
          <a:prstGeom prst="rect">
            <a:avLst/>
          </a:prstGeom>
          <a:noFill/>
          <a:ln w="9525">
            <a:noFill/>
            <a:miter lim="800000"/>
            <a:headEnd/>
            <a:tailEnd/>
          </a:ln>
          <a:effectLst/>
        </p:spPr>
      </p:pic>
      <p:pic>
        <p:nvPicPr>
          <p:cNvPr id="20" name="4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1" nodeType="clickEffect">
                                  <p:stCondLst>
                                    <p:cond delay="0"/>
                                  </p:stCondLst>
                                  <p:childTnLst>
                                    <p:animEffect transition="out" filter="box(in)">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ox(in)">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2299"/>
                                        </p:tgtEl>
                                        <p:attrNameLst>
                                          <p:attrName>style.visibility</p:attrName>
                                        </p:attrNameLst>
                                      </p:cBhvr>
                                      <p:to>
                                        <p:strVal val="visible"/>
                                      </p:to>
                                    </p:set>
                                    <p:animEffect transition="in" filter="box(in)">
                                      <p:cBhvr>
                                        <p:cTn id="22" dur="500"/>
                                        <p:tgtEl>
                                          <p:spTgt spid="12299"/>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2300"/>
                                        </p:tgtEl>
                                        <p:attrNameLst>
                                          <p:attrName>style.visibility</p:attrName>
                                        </p:attrNameLst>
                                      </p:cBhvr>
                                      <p:to>
                                        <p:strVal val="visible"/>
                                      </p:to>
                                    </p:set>
                                    <p:animEffect transition="in" filter="box(in)">
                                      <p:cBhvr>
                                        <p:cTn id="27" dur="500"/>
                                        <p:tgtEl>
                                          <p:spTgt spid="12300"/>
                                        </p:tgtEl>
                                      </p:cBhvr>
                                    </p:animEffect>
                                  </p:childTnLst>
                                </p:cTn>
                              </p:par>
                              <p:par>
                                <p:cTn id="28" presetID="4" presetClass="entr" presetSubtype="16" fill="hold" nodeType="withEffect">
                                  <p:stCondLst>
                                    <p:cond delay="0"/>
                                  </p:stCondLst>
                                  <p:childTnLst>
                                    <p:set>
                                      <p:cBhvr>
                                        <p:cTn id="29" dur="1" fill="hold">
                                          <p:stCondLst>
                                            <p:cond delay="0"/>
                                          </p:stCondLst>
                                        </p:cTn>
                                        <p:tgtEl>
                                          <p:spTgt spid="2050"/>
                                        </p:tgtEl>
                                        <p:attrNameLst>
                                          <p:attrName>style.visibility</p:attrName>
                                        </p:attrNameLst>
                                      </p:cBhvr>
                                      <p:to>
                                        <p:strVal val="visible"/>
                                      </p:to>
                                    </p:set>
                                    <p:animEffect transition="in" filter="box(in)">
                                      <p:cBhvr>
                                        <p:cTn id="30" dur="500"/>
                                        <p:tgtEl>
                                          <p:spTgt spid="2050"/>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12301"/>
                                        </p:tgtEl>
                                        <p:attrNameLst>
                                          <p:attrName>style.visibility</p:attrName>
                                        </p:attrNameLst>
                                      </p:cBhvr>
                                      <p:to>
                                        <p:strVal val="visible"/>
                                      </p:to>
                                    </p:set>
                                    <p:animEffect transition="in" filter="box(in)">
                                      <p:cBhvr>
                                        <p:cTn id="35" dur="500"/>
                                        <p:tgtEl>
                                          <p:spTgt spid="12301"/>
                                        </p:tgtEl>
                                      </p:cBhvr>
                                    </p:animEffect>
                                  </p:childTnLst>
                                </p:cTn>
                              </p:par>
                              <p:par>
                                <p:cTn id="36" presetID="4" presetClass="entr" presetSubtype="16" fill="hold" nodeType="withEffect">
                                  <p:stCondLst>
                                    <p:cond delay="0"/>
                                  </p:stCondLst>
                                  <p:childTnLst>
                                    <p:set>
                                      <p:cBhvr>
                                        <p:cTn id="37" dur="1" fill="hold">
                                          <p:stCondLst>
                                            <p:cond delay="0"/>
                                          </p:stCondLst>
                                        </p:cTn>
                                        <p:tgtEl>
                                          <p:spTgt spid="2051"/>
                                        </p:tgtEl>
                                        <p:attrNameLst>
                                          <p:attrName>style.visibility</p:attrName>
                                        </p:attrNameLst>
                                      </p:cBhvr>
                                      <p:to>
                                        <p:strVal val="visible"/>
                                      </p:to>
                                    </p:set>
                                    <p:animEffect transition="in" filter="box(in)">
                                      <p:cBhvr>
                                        <p:cTn id="38" dur="500"/>
                                        <p:tgtEl>
                                          <p:spTgt spid="2051"/>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xit" presetSubtype="16" fill="hold" nodeType="clickEffect">
                                  <p:stCondLst>
                                    <p:cond delay="0"/>
                                  </p:stCondLst>
                                  <p:childTnLst>
                                    <p:animEffect transition="out" filter="box(in)">
                                      <p:cBhvr>
                                        <p:cTn id="42" dur="500"/>
                                        <p:tgtEl>
                                          <p:spTgt spid="2051"/>
                                        </p:tgtEl>
                                      </p:cBhvr>
                                    </p:animEffect>
                                    <p:set>
                                      <p:cBhvr>
                                        <p:cTn id="43" dur="1" fill="hold">
                                          <p:stCondLst>
                                            <p:cond delay="499"/>
                                          </p:stCondLst>
                                        </p:cTn>
                                        <p:tgtEl>
                                          <p:spTgt spid="2051"/>
                                        </p:tgtEl>
                                        <p:attrNameLst>
                                          <p:attrName>style.visibility</p:attrName>
                                        </p:attrNameLst>
                                      </p:cBhvr>
                                      <p:to>
                                        <p:strVal val="hidden"/>
                                      </p:to>
                                    </p:set>
                                  </p:childTnLst>
                                </p:cTn>
                              </p:par>
                              <p:par>
                                <p:cTn id="44" presetID="4" presetClass="exit" presetSubtype="16" fill="hold" nodeType="withEffect">
                                  <p:stCondLst>
                                    <p:cond delay="0"/>
                                  </p:stCondLst>
                                  <p:childTnLst>
                                    <p:animEffect transition="out" filter="box(in)">
                                      <p:cBhvr>
                                        <p:cTn id="45" dur="500"/>
                                        <p:tgtEl>
                                          <p:spTgt spid="2050"/>
                                        </p:tgtEl>
                                      </p:cBhvr>
                                    </p:animEffect>
                                    <p:set>
                                      <p:cBhvr>
                                        <p:cTn id="46" dur="1" fill="hold">
                                          <p:stCondLst>
                                            <p:cond delay="499"/>
                                          </p:stCondLst>
                                        </p:cTn>
                                        <p:tgtEl>
                                          <p:spTgt spid="2050"/>
                                        </p:tgtEl>
                                        <p:attrNameLst>
                                          <p:attrName>style.visibility</p:attrName>
                                        </p:attrNameLst>
                                      </p:cBhvr>
                                      <p:to>
                                        <p:strVal val="hidden"/>
                                      </p:to>
                                    </p:set>
                                  </p:childTnLst>
                                </p:cTn>
                              </p:par>
                              <p:par>
                                <p:cTn id="47" presetID="4" presetClass="exit" presetSubtype="16" fill="hold" grpId="1" nodeType="withEffect">
                                  <p:stCondLst>
                                    <p:cond delay="0"/>
                                  </p:stCondLst>
                                  <p:childTnLst>
                                    <p:animEffect transition="out" filter="box(in)">
                                      <p:cBhvr>
                                        <p:cTn id="48" dur="500"/>
                                        <p:tgtEl>
                                          <p:spTgt spid="12299"/>
                                        </p:tgtEl>
                                      </p:cBhvr>
                                    </p:animEffect>
                                    <p:set>
                                      <p:cBhvr>
                                        <p:cTn id="49" dur="1" fill="hold">
                                          <p:stCondLst>
                                            <p:cond delay="499"/>
                                          </p:stCondLst>
                                        </p:cTn>
                                        <p:tgtEl>
                                          <p:spTgt spid="12299"/>
                                        </p:tgtEl>
                                        <p:attrNameLst>
                                          <p:attrName>style.visibility</p:attrName>
                                        </p:attrNameLst>
                                      </p:cBhvr>
                                      <p:to>
                                        <p:strVal val="hidden"/>
                                      </p:to>
                                    </p:set>
                                  </p:childTnLst>
                                </p:cTn>
                              </p:par>
                              <p:par>
                                <p:cTn id="50" presetID="4" presetClass="exit" presetSubtype="16" fill="hold" grpId="1" nodeType="withEffect">
                                  <p:stCondLst>
                                    <p:cond delay="0"/>
                                  </p:stCondLst>
                                  <p:childTnLst>
                                    <p:animEffect transition="out" filter="box(in)">
                                      <p:cBhvr>
                                        <p:cTn id="51" dur="500"/>
                                        <p:tgtEl>
                                          <p:spTgt spid="12300"/>
                                        </p:tgtEl>
                                      </p:cBhvr>
                                    </p:animEffect>
                                    <p:set>
                                      <p:cBhvr>
                                        <p:cTn id="52" dur="1" fill="hold">
                                          <p:stCondLst>
                                            <p:cond delay="499"/>
                                          </p:stCondLst>
                                        </p:cTn>
                                        <p:tgtEl>
                                          <p:spTgt spid="12300"/>
                                        </p:tgtEl>
                                        <p:attrNameLst>
                                          <p:attrName>style.visibility</p:attrName>
                                        </p:attrNameLst>
                                      </p:cBhvr>
                                      <p:to>
                                        <p:strVal val="hidden"/>
                                      </p:to>
                                    </p:set>
                                  </p:childTnLst>
                                </p:cTn>
                              </p:par>
                              <p:par>
                                <p:cTn id="53" presetID="4" presetClass="exit" presetSubtype="16" fill="hold" grpId="1" nodeType="withEffect">
                                  <p:stCondLst>
                                    <p:cond delay="0"/>
                                  </p:stCondLst>
                                  <p:childTnLst>
                                    <p:animEffect transition="out" filter="box(in)">
                                      <p:cBhvr>
                                        <p:cTn id="54" dur="500"/>
                                        <p:tgtEl>
                                          <p:spTgt spid="12301"/>
                                        </p:tgtEl>
                                      </p:cBhvr>
                                    </p:animEffect>
                                    <p:set>
                                      <p:cBhvr>
                                        <p:cTn id="55" dur="1" fill="hold">
                                          <p:stCondLst>
                                            <p:cond delay="499"/>
                                          </p:stCondLst>
                                        </p:cTn>
                                        <p:tgtEl>
                                          <p:spTgt spid="12301"/>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nodeType="clickEffect">
                                  <p:stCondLst>
                                    <p:cond delay="0"/>
                                  </p:stCondLst>
                                  <p:childTnLst>
                                    <p:set>
                                      <p:cBhvr>
                                        <p:cTn id="59" dur="1" fill="hold">
                                          <p:stCondLst>
                                            <p:cond delay="0"/>
                                          </p:stCondLst>
                                        </p:cTn>
                                        <p:tgtEl>
                                          <p:spTgt spid="2052"/>
                                        </p:tgtEl>
                                        <p:attrNameLst>
                                          <p:attrName>style.visibility</p:attrName>
                                        </p:attrNameLst>
                                      </p:cBhvr>
                                      <p:to>
                                        <p:strVal val="visible"/>
                                      </p:to>
                                    </p:set>
                                    <p:animEffect transition="in" filter="box(in)">
                                      <p:cBhvr>
                                        <p:cTn id="60" dur="500"/>
                                        <p:tgtEl>
                                          <p:spTgt spid="2052"/>
                                        </p:tgtEl>
                                      </p:cBhvr>
                                    </p:animEffect>
                                  </p:childTnLst>
                                </p:cTn>
                              </p:par>
                              <p:par>
                                <p:cTn id="61" presetID="4" presetClass="entr" presetSubtype="16" fill="hold" grpId="0" nodeType="withEffect">
                                  <p:stCondLst>
                                    <p:cond delay="0"/>
                                  </p:stCondLst>
                                  <p:childTnLst>
                                    <p:set>
                                      <p:cBhvr>
                                        <p:cTn id="62" dur="1" fill="hold">
                                          <p:stCondLst>
                                            <p:cond delay="0"/>
                                          </p:stCondLst>
                                        </p:cTn>
                                        <p:tgtEl>
                                          <p:spTgt spid="12303"/>
                                        </p:tgtEl>
                                        <p:attrNameLst>
                                          <p:attrName>style.visibility</p:attrName>
                                        </p:attrNameLst>
                                      </p:cBhvr>
                                      <p:to>
                                        <p:strVal val="visible"/>
                                      </p:to>
                                    </p:set>
                                    <p:animEffect transition="in" filter="box(in)">
                                      <p:cBhvr>
                                        <p:cTn id="63" dur="500"/>
                                        <p:tgtEl>
                                          <p:spTgt spid="12303"/>
                                        </p:tgtEl>
                                      </p:cBhvr>
                                    </p:animEffect>
                                  </p:childTnLst>
                                </p:cTn>
                              </p:par>
                              <p:par>
                                <p:cTn id="64" presetID="4" presetClass="entr" presetSubtype="16" fill="hold" grpId="0" nodeType="withEffect">
                                  <p:stCondLst>
                                    <p:cond delay="0"/>
                                  </p:stCondLst>
                                  <p:childTnLst>
                                    <p:set>
                                      <p:cBhvr>
                                        <p:cTn id="65" dur="1" fill="hold">
                                          <p:stCondLst>
                                            <p:cond delay="0"/>
                                          </p:stCondLst>
                                        </p:cTn>
                                        <p:tgtEl>
                                          <p:spTgt spid="12305"/>
                                        </p:tgtEl>
                                        <p:attrNameLst>
                                          <p:attrName>style.visibility</p:attrName>
                                        </p:attrNameLst>
                                      </p:cBhvr>
                                      <p:to>
                                        <p:strVal val="visible"/>
                                      </p:to>
                                    </p:set>
                                    <p:animEffect transition="in" filter="box(in)">
                                      <p:cBhvr>
                                        <p:cTn id="66" dur="500"/>
                                        <p:tgtEl>
                                          <p:spTgt spid="12305"/>
                                        </p:tgtEl>
                                      </p:cBhvr>
                                    </p:animEffect>
                                  </p:childTnLst>
                                </p:cTn>
                              </p:par>
                              <p:par>
                                <p:cTn id="67" presetID="4" presetClass="entr" presetSubtype="16" fill="hold" grpId="0" nodeType="withEffect">
                                  <p:stCondLst>
                                    <p:cond delay="0"/>
                                  </p:stCondLst>
                                  <p:childTnLst>
                                    <p:set>
                                      <p:cBhvr>
                                        <p:cTn id="68" dur="1" fill="hold">
                                          <p:stCondLst>
                                            <p:cond delay="0"/>
                                          </p:stCondLst>
                                        </p:cTn>
                                        <p:tgtEl>
                                          <p:spTgt spid="12302"/>
                                        </p:tgtEl>
                                        <p:attrNameLst>
                                          <p:attrName>style.visibility</p:attrName>
                                        </p:attrNameLst>
                                      </p:cBhvr>
                                      <p:to>
                                        <p:strVal val="visible"/>
                                      </p:to>
                                    </p:set>
                                    <p:animEffect transition="in" filter="box(in)">
                                      <p:cBhvr>
                                        <p:cTn id="69" dur="500"/>
                                        <p:tgtEl>
                                          <p:spTgt spid="12302"/>
                                        </p:tgtEl>
                                      </p:cBhvr>
                                    </p:animEffect>
                                  </p:childTnLst>
                                </p:cTn>
                              </p:par>
                              <p:par>
                                <p:cTn id="70" presetID="4" presetClass="entr" presetSubtype="16" fill="hold" grpId="0" nodeType="withEffect">
                                  <p:stCondLst>
                                    <p:cond delay="0"/>
                                  </p:stCondLst>
                                  <p:childTnLst>
                                    <p:set>
                                      <p:cBhvr>
                                        <p:cTn id="71" dur="1" fill="hold">
                                          <p:stCondLst>
                                            <p:cond delay="0"/>
                                          </p:stCondLst>
                                        </p:cTn>
                                        <p:tgtEl>
                                          <p:spTgt spid="12304"/>
                                        </p:tgtEl>
                                        <p:attrNameLst>
                                          <p:attrName>style.visibility</p:attrName>
                                        </p:attrNameLst>
                                      </p:cBhvr>
                                      <p:to>
                                        <p:strVal val="visible"/>
                                      </p:to>
                                    </p:set>
                                    <p:animEffect transition="in" filter="box(in)">
                                      <p:cBhvr>
                                        <p:cTn id="72" dur="500"/>
                                        <p:tgtEl>
                                          <p:spTgt spid="12304"/>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xit" presetSubtype="16" fill="hold" grpId="1" nodeType="clickEffect">
                                  <p:stCondLst>
                                    <p:cond delay="0"/>
                                  </p:stCondLst>
                                  <p:childTnLst>
                                    <p:animEffect transition="out" filter="box(in)">
                                      <p:cBhvr>
                                        <p:cTn id="76" dur="500"/>
                                        <p:tgtEl>
                                          <p:spTgt spid="12302"/>
                                        </p:tgtEl>
                                      </p:cBhvr>
                                    </p:animEffect>
                                    <p:set>
                                      <p:cBhvr>
                                        <p:cTn id="77" dur="1" fill="hold">
                                          <p:stCondLst>
                                            <p:cond delay="499"/>
                                          </p:stCondLst>
                                        </p:cTn>
                                        <p:tgtEl>
                                          <p:spTgt spid="12302"/>
                                        </p:tgtEl>
                                        <p:attrNameLst>
                                          <p:attrName>style.visibility</p:attrName>
                                        </p:attrNameLst>
                                      </p:cBhvr>
                                      <p:to>
                                        <p:strVal val="hidden"/>
                                      </p:to>
                                    </p:set>
                                  </p:childTnLst>
                                </p:cTn>
                              </p:par>
                              <p:par>
                                <p:cTn id="78" presetID="4" presetClass="exit" presetSubtype="16" fill="hold" grpId="1" nodeType="withEffect">
                                  <p:stCondLst>
                                    <p:cond delay="0"/>
                                  </p:stCondLst>
                                  <p:childTnLst>
                                    <p:animEffect transition="out" filter="box(in)">
                                      <p:cBhvr>
                                        <p:cTn id="79" dur="500"/>
                                        <p:tgtEl>
                                          <p:spTgt spid="12304"/>
                                        </p:tgtEl>
                                      </p:cBhvr>
                                    </p:animEffect>
                                    <p:set>
                                      <p:cBhvr>
                                        <p:cTn id="80" dur="1" fill="hold">
                                          <p:stCondLst>
                                            <p:cond delay="499"/>
                                          </p:stCondLst>
                                        </p:cTn>
                                        <p:tgtEl>
                                          <p:spTgt spid="12304"/>
                                        </p:tgtEl>
                                        <p:attrNameLst>
                                          <p:attrName>style.visibility</p:attrName>
                                        </p:attrNameLst>
                                      </p:cBhvr>
                                      <p:to>
                                        <p:strVal val="hidden"/>
                                      </p:to>
                                    </p:set>
                                  </p:childTnLst>
                                </p:cTn>
                              </p:par>
                              <p:par>
                                <p:cTn id="81" presetID="4" presetClass="exit" presetSubtype="16" fill="hold" grpId="1" nodeType="withEffect">
                                  <p:stCondLst>
                                    <p:cond delay="0"/>
                                  </p:stCondLst>
                                  <p:childTnLst>
                                    <p:animEffect transition="out" filter="box(in)">
                                      <p:cBhvr>
                                        <p:cTn id="82" dur="500"/>
                                        <p:tgtEl>
                                          <p:spTgt spid="12303"/>
                                        </p:tgtEl>
                                      </p:cBhvr>
                                    </p:animEffect>
                                    <p:set>
                                      <p:cBhvr>
                                        <p:cTn id="83" dur="1" fill="hold">
                                          <p:stCondLst>
                                            <p:cond delay="499"/>
                                          </p:stCondLst>
                                        </p:cTn>
                                        <p:tgtEl>
                                          <p:spTgt spid="12303"/>
                                        </p:tgtEl>
                                        <p:attrNameLst>
                                          <p:attrName>style.visibility</p:attrName>
                                        </p:attrNameLst>
                                      </p:cBhvr>
                                      <p:to>
                                        <p:strVal val="hidden"/>
                                      </p:to>
                                    </p:set>
                                  </p:childTnLst>
                                </p:cTn>
                              </p:par>
                              <p:par>
                                <p:cTn id="84" presetID="4" presetClass="exit" presetSubtype="16" fill="hold" grpId="1" nodeType="withEffect">
                                  <p:stCondLst>
                                    <p:cond delay="0"/>
                                  </p:stCondLst>
                                  <p:childTnLst>
                                    <p:animEffect transition="out" filter="box(in)">
                                      <p:cBhvr>
                                        <p:cTn id="85" dur="500"/>
                                        <p:tgtEl>
                                          <p:spTgt spid="12305"/>
                                        </p:tgtEl>
                                      </p:cBhvr>
                                    </p:animEffect>
                                    <p:set>
                                      <p:cBhvr>
                                        <p:cTn id="86" dur="1" fill="hold">
                                          <p:stCondLst>
                                            <p:cond delay="499"/>
                                          </p:stCondLst>
                                        </p:cTn>
                                        <p:tgtEl>
                                          <p:spTgt spid="12305"/>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4" presetClass="entr" presetSubtype="16" fill="hold" grpId="0" nodeType="clickEffect">
                                  <p:stCondLst>
                                    <p:cond delay="0"/>
                                  </p:stCondLst>
                                  <p:childTnLst>
                                    <p:set>
                                      <p:cBhvr>
                                        <p:cTn id="90" dur="1" fill="hold">
                                          <p:stCondLst>
                                            <p:cond delay="0"/>
                                          </p:stCondLst>
                                        </p:cTn>
                                        <p:tgtEl>
                                          <p:spTgt spid="12306"/>
                                        </p:tgtEl>
                                        <p:attrNameLst>
                                          <p:attrName>style.visibility</p:attrName>
                                        </p:attrNameLst>
                                      </p:cBhvr>
                                      <p:to>
                                        <p:strVal val="visible"/>
                                      </p:to>
                                    </p:set>
                                    <p:animEffect transition="in" filter="box(in)">
                                      <p:cBhvr>
                                        <p:cTn id="91" dur="500"/>
                                        <p:tgtEl>
                                          <p:spTgt spid="12306"/>
                                        </p:tgtEl>
                                      </p:cBhvr>
                                    </p:animEffect>
                                  </p:childTnLst>
                                </p:cTn>
                              </p:par>
                            </p:childTnLst>
                          </p:cTn>
                        </p:par>
                      </p:childTnLst>
                    </p:cTn>
                  </p:par>
                  <p:par>
                    <p:cTn id="92" fill="hold">
                      <p:stCondLst>
                        <p:cond delay="indefinite"/>
                      </p:stCondLst>
                      <p:childTnLst>
                        <p:par>
                          <p:cTn id="93" fill="hold">
                            <p:stCondLst>
                              <p:cond delay="0"/>
                            </p:stCondLst>
                            <p:childTnLst>
                              <p:par>
                                <p:cTn id="94" presetID="4" presetClass="entr" presetSubtype="16" fill="hold" nodeType="clickEffect">
                                  <p:stCondLst>
                                    <p:cond delay="0"/>
                                  </p:stCondLst>
                                  <p:childTnLst>
                                    <p:set>
                                      <p:cBhvr>
                                        <p:cTn id="95" dur="1" fill="hold">
                                          <p:stCondLst>
                                            <p:cond delay="0"/>
                                          </p:stCondLst>
                                        </p:cTn>
                                        <p:tgtEl>
                                          <p:spTgt spid="2053"/>
                                        </p:tgtEl>
                                        <p:attrNameLst>
                                          <p:attrName>style.visibility</p:attrName>
                                        </p:attrNameLst>
                                      </p:cBhvr>
                                      <p:to>
                                        <p:strVal val="visible"/>
                                      </p:to>
                                    </p:set>
                                    <p:animEffect transition="in" filter="box(in)">
                                      <p:cBhvr>
                                        <p:cTn id="96" dur="500"/>
                                        <p:tgtEl>
                                          <p:spTgt spid="2053"/>
                                        </p:tgtEl>
                                      </p:cBhvr>
                                    </p:animEffect>
                                  </p:childTnLst>
                                </p:cTn>
                              </p:par>
                              <p:par>
                                <p:cTn id="97" presetID="4" presetClass="entr" presetSubtype="16" fill="hold" grpId="0" nodeType="withEffect">
                                  <p:stCondLst>
                                    <p:cond delay="0"/>
                                  </p:stCondLst>
                                  <p:childTnLst>
                                    <p:set>
                                      <p:cBhvr>
                                        <p:cTn id="98" dur="1" fill="hold">
                                          <p:stCondLst>
                                            <p:cond delay="0"/>
                                          </p:stCondLst>
                                        </p:cTn>
                                        <p:tgtEl>
                                          <p:spTgt spid="12307"/>
                                        </p:tgtEl>
                                        <p:attrNameLst>
                                          <p:attrName>style.visibility</p:attrName>
                                        </p:attrNameLst>
                                      </p:cBhvr>
                                      <p:to>
                                        <p:strVal val="visible"/>
                                      </p:to>
                                    </p:set>
                                    <p:animEffect transition="in" filter="box(in)">
                                      <p:cBhvr>
                                        <p:cTn id="99" dur="500"/>
                                        <p:tgtEl>
                                          <p:spTgt spid="12307"/>
                                        </p:tgtEl>
                                      </p:cBhvr>
                                    </p:animEffect>
                                  </p:childTnLst>
                                </p:cTn>
                              </p:par>
                              <p:par>
                                <p:cTn id="100" presetID="4" presetClass="entr" presetSubtype="16" fill="hold" grpId="0" nodeType="withEffect">
                                  <p:stCondLst>
                                    <p:cond delay="0"/>
                                  </p:stCondLst>
                                  <p:childTnLst>
                                    <p:set>
                                      <p:cBhvr>
                                        <p:cTn id="101" dur="1" fill="hold">
                                          <p:stCondLst>
                                            <p:cond delay="0"/>
                                          </p:stCondLst>
                                        </p:cTn>
                                        <p:tgtEl>
                                          <p:spTgt spid="12308"/>
                                        </p:tgtEl>
                                        <p:attrNameLst>
                                          <p:attrName>style.visibility</p:attrName>
                                        </p:attrNameLst>
                                      </p:cBhvr>
                                      <p:to>
                                        <p:strVal val="visible"/>
                                      </p:to>
                                    </p:set>
                                    <p:animEffect transition="in" filter="box(in)">
                                      <p:cBhvr>
                                        <p:cTn id="102" dur="500"/>
                                        <p:tgtEl>
                                          <p:spTgt spid="12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2299" grpId="0" animBg="1"/>
      <p:bldP spid="12299" grpId="1" animBg="1"/>
      <p:bldP spid="12300" grpId="0" animBg="1"/>
      <p:bldP spid="12300" grpId="1" animBg="1"/>
      <p:bldP spid="12301" grpId="0" animBg="1"/>
      <p:bldP spid="12301" grpId="1" animBg="1"/>
      <p:bldP spid="12303" grpId="0" animBg="1"/>
      <p:bldP spid="12303" grpId="1" animBg="1"/>
      <p:bldP spid="12304" grpId="0" animBg="1"/>
      <p:bldP spid="12304" grpId="1" animBg="1"/>
      <p:bldP spid="12305" grpId="0" animBg="1"/>
      <p:bldP spid="12305" grpId="1" animBg="1"/>
      <p:bldP spid="12306" grpId="0" animBg="1"/>
      <p:bldP spid="12307" grpId="0" animBg="1"/>
      <p:bldP spid="12308" grpId="0" animBg="1"/>
      <p:bldP spid="12302" grpId="0" animBg="1"/>
      <p:bldP spid="1230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p:cNvPicPr>
            <a:picLocks noChangeAspect="1" noChangeArrowheads="1"/>
          </p:cNvPicPr>
          <p:nvPr/>
        </p:nvPicPr>
        <p:blipFill>
          <a:blip r:embed="rId2"/>
          <a:srcRect/>
          <a:stretch>
            <a:fillRect/>
          </a:stretch>
        </p:blipFill>
        <p:spPr bwMode="auto">
          <a:xfrm>
            <a:off x="533400" y="2676525"/>
            <a:ext cx="5400675" cy="1514475"/>
          </a:xfrm>
          <a:prstGeom prst="rect">
            <a:avLst/>
          </a:prstGeom>
          <a:noFill/>
          <a:ln w="9525">
            <a:noFill/>
            <a:miter lim="800000"/>
            <a:headEnd/>
            <a:tailEnd/>
          </a:ln>
          <a:effectLst/>
        </p:spPr>
      </p:pic>
      <p:sp>
        <p:nvSpPr>
          <p:cNvPr id="13318" name="AutoShape 6"/>
          <p:cNvSpPr>
            <a:spLocks noChangeArrowheads="1"/>
          </p:cNvSpPr>
          <p:nvPr/>
        </p:nvSpPr>
        <p:spPr bwMode="auto">
          <a:xfrm>
            <a:off x="476250" y="5562600"/>
            <a:ext cx="7829550" cy="11430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dirty="0" err="1" smtClean="0">
                <a:solidFill>
                  <a:schemeClr val="accent6">
                    <a:lumMod val="50000"/>
                  </a:schemeClr>
                </a:solidFill>
              </a:rPr>
              <a:t>Shapiro-Wilk</a:t>
            </a:r>
            <a:r>
              <a:rPr lang="es-ES" sz="1400" dirty="0">
                <a:solidFill>
                  <a:schemeClr val="accent6">
                    <a:lumMod val="50000"/>
                  </a:schemeClr>
                </a:solidFill>
              </a:rPr>
              <a:t>: Se debe utilizar si hay </a:t>
            </a:r>
            <a:r>
              <a:rPr lang="es-ES" sz="1400" b="1" dirty="0">
                <a:solidFill>
                  <a:schemeClr val="accent6">
                    <a:lumMod val="50000"/>
                  </a:schemeClr>
                </a:solidFill>
              </a:rPr>
              <a:t>menos de 50 unidades de análisis</a:t>
            </a:r>
            <a:r>
              <a:rPr lang="es-ES" sz="1400" dirty="0">
                <a:solidFill>
                  <a:schemeClr val="accent6">
                    <a:lumMod val="50000"/>
                  </a:schemeClr>
                </a:solidFill>
              </a:rPr>
              <a:t>. Al igual que la anterior se considera que  tiene una </a:t>
            </a:r>
            <a:r>
              <a:rPr lang="es-ES" sz="1400" b="1" dirty="0">
                <a:solidFill>
                  <a:schemeClr val="accent6">
                    <a:lumMod val="50000"/>
                  </a:schemeClr>
                </a:solidFill>
              </a:rPr>
              <a:t>distribución NORMAL si la Sig. es ≥0,05</a:t>
            </a:r>
            <a:r>
              <a:rPr lang="es-ES" sz="1400" dirty="0">
                <a:solidFill>
                  <a:schemeClr val="accent6">
                    <a:lumMod val="50000"/>
                  </a:schemeClr>
                </a:solidFill>
              </a:rPr>
              <a:t>. En el ejemplo, sólo podemos utilizarla en las mujeres. La significación estadística es de 0,553, por lo que podemos concluir que la edad tiene una distribución NORMAL en las </a:t>
            </a:r>
            <a:r>
              <a:rPr lang="es-ES" sz="1400" dirty="0" smtClean="0">
                <a:solidFill>
                  <a:schemeClr val="accent6">
                    <a:lumMod val="50000"/>
                  </a:schemeClr>
                </a:solidFill>
              </a:rPr>
              <a:t>mujeres</a:t>
            </a:r>
            <a:endParaRPr lang="es-ES" sz="1400" dirty="0">
              <a:solidFill>
                <a:schemeClr val="accent6">
                  <a:lumMod val="50000"/>
                </a:schemeClr>
              </a:solidFill>
            </a:endParaRPr>
          </a:p>
        </p:txBody>
      </p:sp>
      <p:pic>
        <p:nvPicPr>
          <p:cNvPr id="13319" name="Picture 7"/>
          <p:cNvPicPr>
            <a:picLocks noChangeAspect="1" noChangeArrowheads="1"/>
          </p:cNvPicPr>
          <p:nvPr/>
        </p:nvPicPr>
        <p:blipFill>
          <a:blip r:embed="rId3"/>
          <a:srcRect/>
          <a:stretch>
            <a:fillRect/>
          </a:stretch>
        </p:blipFill>
        <p:spPr bwMode="auto">
          <a:xfrm>
            <a:off x="533400" y="838200"/>
            <a:ext cx="5391150" cy="1285875"/>
          </a:xfrm>
          <a:prstGeom prst="rect">
            <a:avLst/>
          </a:prstGeom>
          <a:noFill/>
          <a:ln w="9525">
            <a:noFill/>
            <a:miter lim="800000"/>
            <a:headEnd/>
            <a:tailEnd/>
          </a:ln>
          <a:effectLst/>
        </p:spPr>
      </p:pic>
      <p:sp>
        <p:nvSpPr>
          <p:cNvPr id="13321" name="AutoShape 9"/>
          <p:cNvSpPr>
            <a:spLocks noChangeArrowheads="1"/>
          </p:cNvSpPr>
          <p:nvPr/>
        </p:nvSpPr>
        <p:spPr bwMode="auto">
          <a:xfrm>
            <a:off x="533400" y="2133600"/>
            <a:ext cx="5446713" cy="54710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600" dirty="0">
                <a:solidFill>
                  <a:schemeClr val="accent6">
                    <a:lumMod val="50000"/>
                  </a:schemeClr>
                </a:solidFill>
              </a:rPr>
              <a:t>Distribución de los casos en función del sexo. Hay 43 mujeres y 54 varones.</a:t>
            </a:r>
          </a:p>
        </p:txBody>
      </p:sp>
      <p:sp>
        <p:nvSpPr>
          <p:cNvPr id="13322" name="AutoShape 10"/>
          <p:cNvSpPr>
            <a:spLocks noChangeArrowheads="1"/>
          </p:cNvSpPr>
          <p:nvPr/>
        </p:nvSpPr>
        <p:spPr bwMode="auto">
          <a:xfrm>
            <a:off x="457200" y="4114800"/>
            <a:ext cx="7848599" cy="1341437"/>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b="1" u="sng" dirty="0">
                <a:solidFill>
                  <a:schemeClr val="accent6">
                    <a:lumMod val="50000"/>
                  </a:schemeClr>
                </a:solidFill>
              </a:rPr>
              <a:t>Pruebas de normalidad:</a:t>
            </a:r>
          </a:p>
          <a:p>
            <a:pPr>
              <a:defRPr/>
            </a:pPr>
            <a:r>
              <a:rPr lang="es-ES" sz="1400" b="1" dirty="0">
                <a:solidFill>
                  <a:schemeClr val="accent6">
                    <a:lumMod val="50000"/>
                  </a:schemeClr>
                </a:solidFill>
              </a:rPr>
              <a:t>Kolmogorov-Smirnov: </a:t>
            </a:r>
            <a:r>
              <a:rPr lang="es-ES" sz="1400" dirty="0">
                <a:solidFill>
                  <a:schemeClr val="accent6">
                    <a:lumMod val="50000"/>
                  </a:schemeClr>
                </a:solidFill>
              </a:rPr>
              <a:t>Se debe utilizar si hay </a:t>
            </a:r>
            <a:r>
              <a:rPr lang="es-ES" sz="1400" b="1" dirty="0">
                <a:solidFill>
                  <a:schemeClr val="accent6">
                    <a:lumMod val="50000"/>
                  </a:schemeClr>
                </a:solidFill>
              </a:rPr>
              <a:t>más de 50 unidades de análisis</a:t>
            </a:r>
            <a:r>
              <a:rPr lang="es-ES" sz="1400" dirty="0">
                <a:solidFill>
                  <a:schemeClr val="accent6">
                    <a:lumMod val="50000"/>
                  </a:schemeClr>
                </a:solidFill>
              </a:rPr>
              <a:t>. Se considera que tiene una </a:t>
            </a:r>
            <a:r>
              <a:rPr lang="es-ES" sz="1400" b="1" dirty="0">
                <a:solidFill>
                  <a:schemeClr val="accent6">
                    <a:lumMod val="50000"/>
                  </a:schemeClr>
                </a:solidFill>
              </a:rPr>
              <a:t>distribución NORMAL si la Sig. es ≥0,05</a:t>
            </a:r>
            <a:r>
              <a:rPr lang="es-ES" sz="1400" dirty="0">
                <a:solidFill>
                  <a:schemeClr val="accent6">
                    <a:lumMod val="50000"/>
                  </a:schemeClr>
                </a:solidFill>
              </a:rPr>
              <a:t>. En el ejemplo, sólo podemos utilizarla en los varones. La significación estadística es de 0,079, por lo que podemos concluir que la edad tiene una distribución NORMAL en los </a:t>
            </a:r>
            <a:r>
              <a:rPr lang="es-ES" sz="1400" dirty="0" smtClean="0">
                <a:solidFill>
                  <a:schemeClr val="accent6">
                    <a:lumMod val="50000"/>
                  </a:schemeClr>
                </a:solidFill>
              </a:rPr>
              <a:t>varones</a:t>
            </a:r>
            <a:endParaRPr lang="es-ES" sz="1400" dirty="0">
              <a:solidFill>
                <a:schemeClr val="accent6">
                  <a:lumMod val="50000"/>
                </a:schemeClr>
              </a:solidFill>
            </a:endParaRPr>
          </a:p>
        </p:txBody>
      </p:sp>
      <p:sp>
        <p:nvSpPr>
          <p:cNvPr id="11" name="AutoShape 5"/>
          <p:cNvSpPr txBox="1">
            <a:spLocks noGrp="1" noChangeArrowheads="1"/>
          </p:cNvSpPr>
          <p:nvPr>
            <p:ph type="title"/>
          </p:nvPr>
        </p:nvSpPr>
        <p:spPr bwMode="auto">
          <a:xfrm>
            <a:off x="914400" y="76200"/>
            <a:ext cx="7772400" cy="86836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lvl="0">
              <a:defRPr/>
            </a:pPr>
            <a:r>
              <a:rPr lang="es-ES" sz="2400" kern="1200" dirty="0">
                <a:solidFill>
                  <a:schemeClr val="tx1"/>
                </a:solidFill>
              </a:rPr>
              <a:t>Distribución normal de una variable.</a:t>
            </a:r>
            <a:r>
              <a:rPr lang="es-ES" sz="2400" kern="1200" dirty="0" smtClean="0">
                <a:solidFill>
                  <a:schemeClr val="tx1"/>
                </a:solidFill>
              </a:rPr>
              <a:t> Análisis mediante la opción “Explorar” del SPSS. Resultados</a:t>
            </a:r>
            <a:endParaRPr lang="es-ES" sz="2400" kern="1200" dirty="0">
              <a:solidFill>
                <a:schemeClr val="tx1"/>
              </a:solidFill>
            </a:endParaRPr>
          </a:p>
        </p:txBody>
      </p:sp>
      <p:pic>
        <p:nvPicPr>
          <p:cNvPr id="8"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3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3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3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3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8" grpId="0" animBg="1"/>
      <p:bldP spid="13321" grpId="0" animBg="1"/>
      <p:bldP spid="13322" grpId="0" animBg="1"/>
    </p:bld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182</TotalTime>
  <Words>557</Words>
  <Application>Microsoft Office PowerPoint</Application>
  <PresentationFormat>Presentación en pantalla (4:3)</PresentationFormat>
  <Paragraphs>33</Paragraphs>
  <Slides>5</Slides>
  <Notes>0</Notes>
  <HiddenSlides>0</HiddenSlides>
  <MMClips>0</MMClips>
  <ScaleCrop>false</ScaleCrop>
  <HeadingPairs>
    <vt:vector size="4" baseType="variant">
      <vt:variant>
        <vt:lpstr>Tema</vt:lpstr>
      </vt:variant>
      <vt:variant>
        <vt:i4>1</vt:i4>
      </vt:variant>
      <vt:variant>
        <vt:lpstr>Títulos de diapositiva</vt:lpstr>
      </vt:variant>
      <vt:variant>
        <vt:i4>5</vt:i4>
      </vt:variant>
    </vt:vector>
  </HeadingPairs>
  <TitlesOfParts>
    <vt:vector size="6" baseType="lpstr">
      <vt:lpstr>Diseño predeterminado</vt:lpstr>
      <vt:lpstr>Distribución Normal de una Variable</vt:lpstr>
      <vt:lpstr>Distribución normal de una variable</vt:lpstr>
      <vt:lpstr>Distribución normal de una variable. Prueba de Kolmogorov-Smirnov. Análisis con SPSS</vt:lpstr>
      <vt:lpstr>Distribución normal de una variable. Análisis mediante la opción “Explorar” del SPSS</vt:lpstr>
      <vt:lpstr>Distribución normal de una variable. Análisis mediante la opción “Explorar” del SPSS. Resultados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localnt</cp:lastModifiedBy>
  <cp:revision>30</cp:revision>
  <cp:lastPrinted>1601-01-01T00:00:00Z</cp:lastPrinted>
  <dcterms:created xsi:type="dcterms:W3CDTF">2012-12-25T05:55:59Z</dcterms:created>
  <dcterms:modified xsi:type="dcterms:W3CDTF">2014-09-26T18:44:12Z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