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22222F4-8AD8-4946-9C9E-26E28EF9ACE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A0C38A9-C292-A349-A417-69AA6955203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8DDF705-959D-434F-BD28-C32A0335EDB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955B1BB-8F70-E741-A1BE-BB506B50639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7035E01-E406-8646-8CBD-AC6C1E0B43F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A199D52-737A-0143-B43E-56CF97840B3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F7B0A58-EFC3-A04E-9137-373423314CD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1A3AB5B-4E79-E646-8BA0-003ED5C2C66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A59A003-5BCB-6546-A3E7-AAA6917669F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6B0CEAC-959A-CB4F-935B-F0A5C7B9B96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9B83245-B7D6-CA47-963D-46E8301F54C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27E9D4-1CD4-3943-AA16-9EFC32DCE300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AutoShape 5"/>
          <p:cNvSpPr>
            <a:spLocks noGrp="1" noChangeArrowheads="1"/>
          </p:cNvSpPr>
          <p:nvPr>
            <p:ph type="ctrTitle"/>
          </p:nvPr>
        </p:nvSpPr>
        <p:spPr bwMode="auto"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3200" kern="1200" dirty="0" smtClean="0">
                <a:solidFill>
                  <a:schemeClr val="tx1"/>
                </a:solidFill>
              </a:rPr>
              <a:t>Curvas ROC</a:t>
            </a:r>
            <a:endParaRPr lang="es-ES" sz="3200" kern="1200" dirty="0">
              <a:solidFill>
                <a:schemeClr val="tx1"/>
              </a:solidFill>
            </a:endParaRPr>
          </a:p>
        </p:txBody>
      </p:sp>
      <p:grpSp>
        <p:nvGrpSpPr>
          <p:cNvPr id="4" name="5 Grupo"/>
          <p:cNvGrpSpPr/>
          <p:nvPr/>
        </p:nvGrpSpPr>
        <p:grpSpPr>
          <a:xfrm>
            <a:off x="179512" y="5517232"/>
            <a:ext cx="2571721" cy="1249706"/>
            <a:chOff x="128071" y="119472"/>
            <a:chExt cx="2571721" cy="1249706"/>
          </a:xfrm>
        </p:grpSpPr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6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5084762" y="4868863"/>
            <a:ext cx="3983038" cy="130333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Gráfico de curva ROC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de una prueba diagnóstica hipotética. Cada punto de la curva corresponde a un punto de corte de la prueba diagnóstica, y nos informa de su respectiva sensibilidad (eje Y) y 1-especificidad (eje X)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 l="21786" t="15134" r="16533" b="7733"/>
          <a:stretch>
            <a:fillRect/>
          </a:stretch>
        </p:blipFill>
        <p:spPr bwMode="auto">
          <a:xfrm>
            <a:off x="5651500" y="1700213"/>
            <a:ext cx="316706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5410200" y="5181600"/>
            <a:ext cx="3097213" cy="64928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Ambos ejes del gráfico incluyen valores entre 0 y 1 (0% a 100%) </a:t>
            </a: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5429256" y="5214950"/>
            <a:ext cx="3097213" cy="10795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La línea trazada desde el punto 0,0 al punto 1,1 recibe el nombre de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diagonal de referencia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, o línea de no-discriminación.</a:t>
            </a:r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 flipH="1" flipV="1">
            <a:off x="7451725" y="3357563"/>
            <a:ext cx="433388" cy="503237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274638"/>
            <a:ext cx="7499176" cy="1143000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3200" kern="1200" dirty="0" smtClean="0">
                <a:solidFill>
                  <a:schemeClr val="tx1"/>
                </a:solidFill>
              </a:rPr>
              <a:t>Curvas ROC</a:t>
            </a:r>
            <a:endParaRPr lang="es-ES" sz="3200" kern="1200" dirty="0">
              <a:solidFill>
                <a:schemeClr val="tx1"/>
              </a:solidFill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304800" y="1524000"/>
            <a:ext cx="4648200" cy="11430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La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Curva ROC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(receiver operating characteristic curve) constituye un método estadístico que permite determinar la exactitud diagnóstica de pruebas que utilizan escalas continuas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285720" y="2857496"/>
            <a:ext cx="4648200" cy="328614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Se utiliza para 3 propósitos específicos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342900" indent="-342900">
              <a:buAutoNum type="arabicPeriod"/>
              <a:defRPr/>
            </a:pP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Determinar el punto de corte 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en el que se alcanza la sensibilidad y especificidad más alta</a:t>
            </a:r>
          </a:p>
          <a:p>
            <a:pPr marL="342900" indent="-342900">
              <a:buAutoNum type="arabicPeriod"/>
              <a:defRPr/>
            </a:pP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Evaluar la capacidad discriminativa de un test diagnóstico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 (diferenciar por ejemplo entre enfermos y sanos)</a:t>
            </a:r>
          </a:p>
          <a:p>
            <a:pPr marL="342900" indent="-342900">
              <a:buAutoNum type="arabicPeriod"/>
              <a:defRPr/>
            </a:pP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Comparar la capacidad discriminativa de dos o más pruebas diagnósticas 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que expresan sus resultados como escalas continuas</a:t>
            </a: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  <p:bldP spid="2056" grpId="1" animBg="1"/>
      <p:bldP spid="2059" grpId="0" animBg="1"/>
      <p:bldP spid="2059" grpId="1" animBg="1"/>
      <p:bldP spid="2058" grpId="0" animBg="1"/>
      <p:bldP spid="20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285720" y="2143116"/>
            <a:ext cx="4786346" cy="131802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este ejemplo, vamos a calcular el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area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bajo la curva, la curva ROC y los puntos de corte para un marcador como es la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procalcitonina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(PCT) para pacientes con y sin neumonía y lo vamos a comparar con otro marcador, la proteína c reactiva (PCR) 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39243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1901" t="18229" r="48047" b="20138"/>
          <a:stretch>
            <a:fillRect/>
          </a:stretch>
        </p:blipFill>
        <p:spPr bwMode="auto">
          <a:xfrm>
            <a:off x="2928926" y="1357298"/>
            <a:ext cx="185936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857364"/>
            <a:ext cx="3711364" cy="2647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533400" y="2349500"/>
            <a:ext cx="1700213" cy="4699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Analizar, </a:t>
            </a:r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533399" y="3200400"/>
            <a:ext cx="1735139" cy="57888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Curva COR (ROC) </a:t>
            </a:r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2500298" y="1071546"/>
            <a:ext cx="3622693" cy="153233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aquí la variable cuantitativa (la prueba diagnostica) que se quiere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probar (en este caso,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procalcitonina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). Se pueden introducir más de una prueba diagnóstica (por ejemplo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procalcitonina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y proteína c reactiva) para compararlas entre sí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6715140" y="4000504"/>
            <a:ext cx="2285984" cy="178595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Poner el valor que se ha dado previamente cuando se ha definido la variable, en este ejemplo el valor “1” fue asignado a los enfermos (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neumonia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6130921" y="1916113"/>
            <a:ext cx="504825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V="1">
            <a:off x="5357818" y="3042919"/>
            <a:ext cx="1143007" cy="457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>
            <a:off x="6072198" y="3571876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6215074" y="3714752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6072198" y="3929066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6072198" y="4071942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" name="AutoShape 20"/>
          <p:cNvSpPr>
            <a:spLocks noChangeArrowheads="1"/>
          </p:cNvSpPr>
          <p:nvPr/>
        </p:nvSpPr>
        <p:spPr bwMode="auto">
          <a:xfrm>
            <a:off x="4429124" y="4071942"/>
            <a:ext cx="1579563" cy="57888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Asegurarse que estén señalados </a:t>
            </a:r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3419475" y="2667000"/>
            <a:ext cx="1979613" cy="1293971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aquí la variable de estado o referencia (por ejemplo neumonía, endocarditis, etc)</a:t>
            </a:r>
          </a:p>
        </p:txBody>
      </p:sp>
      <p:sp>
        <p:nvSpPr>
          <p:cNvPr id="25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274638"/>
            <a:ext cx="7715200" cy="792162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kern="1200" dirty="0" smtClean="0">
                <a:solidFill>
                  <a:schemeClr val="tx1"/>
                </a:solidFill>
              </a:rPr>
              <a:t>Curvas ROC. Ejemplo con SPSS</a:t>
            </a:r>
            <a:endParaRPr lang="es-ES" sz="3200" kern="1200" dirty="0">
              <a:solidFill>
                <a:schemeClr val="tx1"/>
              </a:solidFill>
            </a:endParaRPr>
          </a:p>
        </p:txBody>
      </p:sp>
      <p:cxnSp>
        <p:nvCxnSpPr>
          <p:cNvPr id="28" name="27 Conector recto de flecha"/>
          <p:cNvCxnSpPr>
            <a:stCxn id="3084" idx="0"/>
          </p:cNvCxnSpPr>
          <p:nvPr/>
        </p:nvCxnSpPr>
        <p:spPr>
          <a:xfrm rot="5400000" flipH="1" flipV="1">
            <a:off x="7536669" y="3679025"/>
            <a:ext cx="642942" cy="16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1857364"/>
            <a:ext cx="3643338" cy="260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94" name="AutoShape 22"/>
          <p:cNvSpPr>
            <a:spLocks noChangeArrowheads="1"/>
          </p:cNvSpPr>
          <p:nvPr/>
        </p:nvSpPr>
        <p:spPr bwMode="auto">
          <a:xfrm>
            <a:off x="4357686" y="4429132"/>
            <a:ext cx="1987550" cy="33972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Aceptar </a:t>
            </a:r>
          </a:p>
        </p:txBody>
      </p:sp>
      <p:pic>
        <p:nvPicPr>
          <p:cNvPr id="23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1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079" grpId="0" animBg="1"/>
      <p:bldP spid="3080" grpId="0" animBg="1"/>
      <p:bldP spid="3082" grpId="0" animBg="1"/>
      <p:bldP spid="3082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8" grpId="0" animBg="1"/>
      <p:bldP spid="3088" grpId="1" animBg="1"/>
      <p:bldP spid="3089" grpId="0" animBg="1"/>
      <p:bldP spid="3089" grpId="1" animBg="1"/>
      <p:bldP spid="3090" grpId="0" animBg="1"/>
      <p:bldP spid="3090" grpId="1" animBg="1"/>
      <p:bldP spid="3091" grpId="0" animBg="1"/>
      <p:bldP spid="3091" grpId="1" animBg="1"/>
      <p:bldP spid="3092" grpId="0" animBg="1"/>
      <p:bldP spid="3092" grpId="1" animBg="1"/>
      <p:bldP spid="3083" grpId="0" animBg="1"/>
      <p:bldP spid="3083" grpId="1" animBg="1"/>
      <p:bldP spid="30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255713"/>
            <a:ext cx="38163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/>
          <a:srcRect l="20560" t="7567" r="17760"/>
          <a:stretch>
            <a:fillRect/>
          </a:stretch>
        </p:blipFill>
        <p:spPr bwMode="auto">
          <a:xfrm>
            <a:off x="4876800" y="3124200"/>
            <a:ext cx="2709862" cy="324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817563" y="1384300"/>
            <a:ext cx="3190875" cy="153233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reflejan los resultados positivos y negativos de la variable de referencia, es decir cuantos pacientes están sanos y enfermos, en este caso de neumonía.</a:t>
            </a: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755650" y="3352800"/>
            <a:ext cx="3663950" cy="177069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Figura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 de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la curva ROC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. La línea azul representa cada uno de los puntos de corte de la variable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(en este caso de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procalcitonina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) con su sensibilidad (Eje Y) y 1-especificidad (Eje X). Cuanto más desplazada hacia la izquierda, mejor será la prueba.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827088" y="5229225"/>
            <a:ext cx="3592512" cy="153233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La línea verde es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la diagonal de referencia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 e indica el punto de no discriminación, es decir cuanto más se aproxime la curva azul a esta línea, peor será la prueba para discriminar entre sanos y enfermos. </a:t>
            </a:r>
          </a:p>
        </p:txBody>
      </p:sp>
      <p:sp>
        <p:nvSpPr>
          <p:cNvPr id="11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228600"/>
            <a:ext cx="7651576" cy="9144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Curvas ROC. Ejemplo con SPSS. Resultados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8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52" grpId="0" animBg="1"/>
      <p:bldP spid="61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654175"/>
            <a:ext cx="40290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684213" y="1725612"/>
            <a:ext cx="3171825" cy="105560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representa el Área bajo la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curva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de la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prueba, Error típico, la significación estadística y el intervalo de confianza al 95%</a:t>
            </a: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684213" y="2895600"/>
            <a:ext cx="3171825" cy="1293971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Un área bajo la curva de 0,5 indica que la prueba no sirve para discriminar entre enfermos y sanos. Cuanto más se aproxime a 1 mejor será la prueba. </a:t>
            </a:r>
          </a:p>
        </p:txBody>
      </p:sp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3"/>
          <a:srcRect l="10080" t="9166" r="29440" b="7666"/>
          <a:stretch>
            <a:fillRect/>
          </a:stretch>
        </p:blipFill>
        <p:spPr bwMode="auto">
          <a:xfrm>
            <a:off x="5003800" y="1438275"/>
            <a:ext cx="25527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200" y="4318000"/>
            <a:ext cx="4427538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684213" y="4605337"/>
            <a:ext cx="3211512" cy="177069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El área bajo la curva también sirve para comparar el poder discriminativo de 2 o más pruebas. Por ejemplo, en la tabla el poder discriminativo para detectar pacientes con neumonía de la PCT es mayor que la PCR</a:t>
            </a:r>
          </a:p>
        </p:txBody>
      </p:sp>
      <p:sp>
        <p:nvSpPr>
          <p:cNvPr id="12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76200"/>
            <a:ext cx="7427168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kern="1200" dirty="0" smtClean="0">
                <a:solidFill>
                  <a:schemeClr val="tx1"/>
                </a:solidFill>
              </a:rPr>
              <a:t>Curvas ROC. Ejemplo con SPSS. Resultados</a:t>
            </a:r>
            <a:endParaRPr lang="es-ES" sz="3200" kern="1200" dirty="0">
              <a:solidFill>
                <a:schemeClr val="tx1"/>
              </a:solidFill>
            </a:endParaRPr>
          </a:p>
        </p:txBody>
      </p:sp>
      <p:pic>
        <p:nvPicPr>
          <p:cNvPr id="9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nimBg="1"/>
      <p:bldP spid="10250" grpId="0" animBg="1"/>
      <p:bldP spid="102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677863" y="1203325"/>
            <a:ext cx="3665537" cy="10064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representan cada uno de los puntos de corte con su respectiva sensibilidad y 1-especificidad</a:t>
            </a: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1" y="2590800"/>
            <a:ext cx="3733800" cy="38100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¿Cómo elegir el punto de corte?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Normalmente se eligirá el punto de corte que tenga mayor sensibilidad y especificidad. 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Se puede utilizar el valor más alto que indique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el índice de Youden (sensibilidad + especificidad-1)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. En el ejemplo el punto de corte es 0,85 con una sensibilidad = 91% y especificidad = 90%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Dependiendo de lo que interese se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puede elegir el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punto de corte de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mayor sensibilidad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(por ejemplo para screening de enfermedades) o el de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mayor especificidad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(por ejemplo para confirmar enfermedades)</a:t>
            </a: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066800"/>
            <a:ext cx="2887662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76200"/>
            <a:ext cx="7787208" cy="9906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Curvas ROC. Ejemplo con SPSS. Resultados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715008" y="3071810"/>
            <a:ext cx="2143140" cy="2143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11269" grpId="0" animBg="1"/>
      <p:bldP spid="6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700</Words>
  <Application>Microsoft Office PowerPoint</Application>
  <PresentationFormat>Presentación en pantalla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Diseño predeterminado</vt:lpstr>
      <vt:lpstr>Curvas ROC</vt:lpstr>
      <vt:lpstr>Curvas ROC</vt:lpstr>
      <vt:lpstr>Curvas ROC. Ejemplo con SPSS</vt:lpstr>
      <vt:lpstr>Curvas ROC. Ejemplo con SPSS. Resultados</vt:lpstr>
      <vt:lpstr>Curvas ROC. Ejemplo con SPSS. Resultados</vt:lpstr>
      <vt:lpstr>Curvas ROC. Ejemplo con SPSS. Resultados</vt:lpstr>
    </vt:vector>
  </TitlesOfParts>
  <Company>SEI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Enrique Bernal</dc:creator>
  <cp:lastModifiedBy>localnt</cp:lastModifiedBy>
  <cp:revision>32</cp:revision>
  <dcterms:created xsi:type="dcterms:W3CDTF">2012-12-25T05:51:09Z</dcterms:created>
  <dcterms:modified xsi:type="dcterms:W3CDTF">2014-09-26T18:07:21Z</dcterms:modified>
</cp:coreProperties>
</file>