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4D52A1F-D560-3843-8FBD-F3283A71C73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869CC16-9A5A-EC4D-88B8-2403FCEA505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9DE4417-8459-414D-A596-152CA0E8EB1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E054F69D-8850-314C-B38D-F6A5263F634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BE8A3B2-DF44-7149-A956-D863EC2F6C2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B03EE29-187F-A34A-874A-6509D1841C0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D805873-1172-C942-BDA5-907E6AC5008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3417164-1E20-694C-A0B5-DFF430952B8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85257D6-3FF3-6249-8ED2-F23326AF208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2CEE1AC-ACFD-E641-A3C3-656DC818DA0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F7892C8-DDD2-B74D-8AC9-351251C03A3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9D97412-0709-724D-8FE8-1D21B00F249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967424-33F5-2746-9E5D-83F806CB243A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AutoShape 5"/>
          <p:cNvSpPr>
            <a:spLocks noGrp="1" noChangeArrowheads="1"/>
          </p:cNvSpPr>
          <p:nvPr>
            <p:ph type="ctrTitle"/>
          </p:nvPr>
        </p:nvSpPr>
        <p:spPr bwMode="auto"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Creación de Variables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grpSp>
        <p:nvGrpSpPr>
          <p:cNvPr id="4" name="5 Grupo"/>
          <p:cNvGrpSpPr/>
          <p:nvPr/>
        </p:nvGrpSpPr>
        <p:grpSpPr>
          <a:xfrm>
            <a:off x="395536" y="332656"/>
            <a:ext cx="2571721" cy="1249706"/>
            <a:chOff x="128071" y="119472"/>
            <a:chExt cx="2571721" cy="124970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6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214545" y="2420938"/>
            <a:ext cx="571505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3708400" y="3141662"/>
            <a:ext cx="3911600" cy="7445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Anchura y Decimales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Número de dígitos y decimales de la variable numérica</a:t>
            </a:r>
            <a:endParaRPr lang="es-ES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771775" y="2420938"/>
            <a:ext cx="585779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8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286116" y="2420938"/>
            <a:ext cx="781059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4643438" y="3141663"/>
            <a:ext cx="3586162" cy="89693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Etiqueta: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 Significado de la variable. Se puede poner lo que se quiera hasta 255 caracteres</a:t>
            </a:r>
          </a:p>
        </p:txBody>
      </p:sp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274638"/>
            <a:ext cx="7715200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400" kern="1200" dirty="0" smtClean="0">
                <a:solidFill>
                  <a:schemeClr val="tx1"/>
                </a:solidFill>
              </a:rPr>
            </a:br>
            <a:r>
              <a:rPr lang="es-ES" sz="24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140200" y="2420938"/>
            <a:ext cx="647700" cy="3529012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4932363" y="3141662"/>
            <a:ext cx="3678237" cy="89693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Valores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Valor de la variable, por ejemplo para la variable sexo el valor “1”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se puede asignar a varones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y “0”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mujeres</a:t>
            </a:r>
          </a:p>
        </p:txBody>
      </p:sp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787900" y="2420938"/>
            <a:ext cx="647700" cy="3529012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990601" y="3200400"/>
            <a:ext cx="3652838" cy="9144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Perdidos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Se pueden definir los valores perdidos. Normalmente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si están vacíos no se incluyen en el análisis</a:t>
            </a:r>
          </a:p>
        </p:txBody>
      </p:sp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74638"/>
            <a:ext cx="7696199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435600" y="2420938"/>
            <a:ext cx="576263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1116013" y="3284538"/>
            <a:ext cx="3527425" cy="6477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Columnas y Alineación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Definir el ancho de columna y la alineación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6011863" y="2420938"/>
            <a:ext cx="792162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16012" y="274638"/>
            <a:ext cx="7570787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8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715140" y="2420938"/>
            <a:ext cx="790575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533400" y="2924175"/>
            <a:ext cx="3821113" cy="2362213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Medida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Escala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Variables cuantitativas contínuas. Ejem: Edad, altura, etc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Nominal: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Variable numérica que indica una categoría de pertenencia sin orden lógico, ej Raza, género, estado civil,..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Ordinal: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Variable numérica que indica una categoría de pertenencia con un orden lógico.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Ejemplo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Nivel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 ingresos, etc</a:t>
            </a:r>
          </a:p>
          <a:p>
            <a:pPr>
              <a:defRPr/>
            </a:pP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74638"/>
            <a:ext cx="7571184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78125" t="28646" r="12760" b="64409"/>
          <a:stretch>
            <a:fillRect/>
          </a:stretch>
        </p:blipFill>
        <p:spPr bwMode="auto">
          <a:xfrm>
            <a:off x="5572132" y="2571744"/>
            <a:ext cx="10001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6" name="Group 24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4953000" cy="550889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tblPr>
              <a:tblGrid>
                <a:gridCol w="2313616"/>
                <a:gridCol w="2639384"/>
              </a:tblGrid>
              <a:tr h="844437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Cuantitativas (</a:t>
                      </a:r>
                      <a:r>
                        <a:rPr kumimoji="0" lang="es-ES_tradnl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intervalares</a:t>
                      </a:r>
                      <a:r>
                        <a:rPr kumimoji="0" lang="es-ES_trad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)</a:t>
                      </a:r>
                      <a:endParaRPr kumimoji="0" lang="es-ES_tradnl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3196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Continuas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Ej. Presión arterial, peso, edad, talla, IMC </a:t>
                      </a:r>
                      <a:endParaRPr kumimoji="0" lang="es-ES_tradnl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Discretas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Ej.Número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 de hijos, episodios de infección urinaria </a:t>
                      </a:r>
                      <a:endParaRPr kumimoji="0" lang="es-ES_tradnl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6500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Categóricas (cualitativas)</a:t>
                      </a:r>
                      <a:endParaRPr kumimoji="0" lang="es-ES_tradnl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490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Ordinales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(Siguen un orden lógico)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Ej.Etratificación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 de tumores, </a:t>
                      </a: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Apgar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, </a:t>
                      </a: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Killip</a:t>
                      </a:r>
                      <a:endParaRPr kumimoji="0" lang="es-ES_trad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Nominales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(No siguen un orden lógico)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- </a:t>
                      </a:r>
                      <a:r>
                        <a:rPr kumimoji="0" lang="es-ES_tradn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Dicotómicas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: </a:t>
                      </a:r>
                      <a:r>
                        <a:rPr kumimoji="0" lang="es-ES_tradn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Ej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 vivo/muerto, </a:t>
                      </a:r>
                      <a:r>
                        <a:rPr kumimoji="0" lang="es-ES_tradn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sexo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- </a:t>
                      </a:r>
                      <a:r>
                        <a:rPr kumimoji="0" lang="es-ES_tradnl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Policotómicas</a:t>
                      </a:r>
                      <a:r>
                        <a:rPr kumimoji="0" lang="es-ES_tradn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 pitchFamily="18" charset="0"/>
                          <a:cs typeface="Times New Roman" charset="0"/>
                        </a:rPr>
                        <a:t>: Ej. Grupo sanguíneo, raza </a:t>
                      </a:r>
                      <a:endParaRPr kumimoji="0" lang="es-ES_tradnl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Cambria" pitchFamily="18" charset="0"/>
                        <a:cs typeface="Times New Roman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97" name="AutoShape 25"/>
          <p:cNvSpPr>
            <a:spLocks noChangeArrowheads="1"/>
          </p:cNvSpPr>
          <p:nvPr/>
        </p:nvSpPr>
        <p:spPr bwMode="auto">
          <a:xfrm>
            <a:off x="5638800" y="1981200"/>
            <a:ext cx="3200400" cy="2514599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Las variables pueden ser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cuantitativas o categóricas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. </a:t>
            </a:r>
          </a:p>
          <a:p>
            <a:pPr>
              <a:defRPr/>
            </a:pP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Dentro de las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Cuantitativas 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pueden ser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continuas o discretas 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y dentro de las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categóricas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 pueden ser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</a:rPr>
              <a:t>ordinales o nominales</a:t>
            </a:r>
          </a:p>
        </p:txBody>
      </p:sp>
      <p:sp>
        <p:nvSpPr>
          <p:cNvPr id="25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274638"/>
            <a:ext cx="7787208" cy="868362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Tipos de Variables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531830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2627313" y="2065338"/>
            <a:ext cx="1690687" cy="3746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ES" sz="900" dirty="0">
                <a:solidFill>
                  <a:schemeClr val="tx1"/>
                </a:solidFill>
              </a:rPr>
              <a:t>VARIABLES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14282" y="3643314"/>
            <a:ext cx="1000132" cy="488950"/>
          </a:xfrm>
          <a:prstGeom prst="rightArrow">
            <a:avLst>
              <a:gd name="adj1" fmla="val 50000"/>
              <a:gd name="adj2" fmla="val 46104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ES" sz="900" dirty="0">
                <a:solidFill>
                  <a:schemeClr val="tx1"/>
                </a:solidFill>
              </a:rPr>
              <a:t>REGISTROS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5857884" y="2928934"/>
            <a:ext cx="2590800" cy="10461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datos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”: En las columnas aparecen distribuidas las “variables” y en las filas los “registros”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33400" y="5305425"/>
            <a:ext cx="681014" cy="266715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73906" y="274638"/>
            <a:ext cx="7812893" cy="792162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Creación de Variables en 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857364"/>
            <a:ext cx="594206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5867400" y="1828800"/>
            <a:ext cx="2736850" cy="9556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la pantalla de inicio del SPPS tenemos 2 “Vistas”:  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“datos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 y 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variables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5786446" y="3286124"/>
            <a:ext cx="2743200" cy="126682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Variables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”:  En las columnas aparecen distribuidas las “propiedades de las variables” y en las filas cada una de “las variables”</a:t>
            </a: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1785918" y="1439862"/>
            <a:ext cx="2024082" cy="76993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ES" sz="900" dirty="0">
                <a:solidFill>
                  <a:schemeClr val="tx1"/>
                </a:solidFill>
              </a:rPr>
              <a:t>PROPIEDADES</a:t>
            </a:r>
          </a:p>
          <a:p>
            <a:pPr algn="ctr">
              <a:defRPr/>
            </a:pPr>
            <a:r>
              <a:rPr lang="es-ES" sz="900" dirty="0">
                <a:solidFill>
                  <a:schemeClr val="tx1"/>
                </a:solidFill>
              </a:rPr>
              <a:t>VARIABLE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214282" y="3143248"/>
            <a:ext cx="960415" cy="512762"/>
          </a:xfrm>
          <a:prstGeom prst="rightArrow">
            <a:avLst>
              <a:gd name="adj1" fmla="val 50000"/>
              <a:gd name="adj2" fmla="val 42105"/>
            </a:avLst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ES" sz="900" dirty="0">
                <a:solidFill>
                  <a:schemeClr val="tx1"/>
                </a:solidFill>
              </a:rPr>
              <a:t>VARIABLES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1142976" y="5072075"/>
            <a:ext cx="785818" cy="214313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6" grpId="1" animBg="1"/>
      <p:bldP spid="5127" grpId="0" animBg="1"/>
      <p:bldP spid="5127" grpId="1" animBg="1"/>
      <p:bldP spid="5129" grpId="0" animBg="1"/>
      <p:bldP spid="5129" grpId="1" animBg="1"/>
      <p:bldP spid="5134" grpId="0" animBg="1"/>
      <p:bldP spid="5134" grpId="1" animBg="1"/>
      <p:bldP spid="5133" grpId="0" animBg="1"/>
      <p:bldP spid="5132" grpId="0" animBg="1"/>
      <p:bldP spid="5131" grpId="0" animBg="1"/>
      <p:bldP spid="51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74638"/>
            <a:ext cx="7571184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685800" y="2320925"/>
            <a:ext cx="7918450" cy="9556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Antes de introducir los datos debemos ir a la pantalla de “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Vistas de Variables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” y definir cada una de ellas en función de sus características.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685800" y="3616325"/>
            <a:ext cx="7918450" cy="9556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Después de definir cada variable, introducimos los datos en la pantalla “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Vista de datos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”. Las columnas corresponden a las Variables y las filas a los registros, por ejemplo pacientes, productos de mercado, etc 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214414" y="2357430"/>
            <a:ext cx="642942" cy="335758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2857488" y="2285992"/>
            <a:ext cx="3535362" cy="35226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Nombre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Es el nombre que se le da a la variable, por ejemplo edad, sexo, etc. 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Debe cumplir las siguientes características: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1. Debe ser única. No duplicados.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2.  No más de 64 bytes.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3. Comenzar siempre por una letra y no terminar por punto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4. No utilizar espacios ni caracteres especiales (?¿, etc)</a:t>
            </a:r>
          </a:p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5. No utilizar palabras reservadas (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ALL, AND, BY, EQ, GE, GT, LE, LT, NE, NOT, OR, TO, WITH)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7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571604" y="2357430"/>
            <a:ext cx="647700" cy="335758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029201" y="1828800"/>
            <a:ext cx="3900517" cy="170972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Tipo de Variable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Numérico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Se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utiliza para una variable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numérica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que representa magnitudes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o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cantidades. Asume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notación por defecto de Windows para la separación decimal (Enteros (,) Decimales) “1000,00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274638"/>
            <a:ext cx="7571184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29201" y="3643314"/>
            <a:ext cx="3900517" cy="260508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Coma y/o Punto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Estos dos tipos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se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emplean en una variable numérica cuyos valores representan magnitudes o cantidades. </a:t>
            </a:r>
            <a:endParaRPr lang="es-ES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Coma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”: La coma se utiliza para delimitar el valor cada 3 posiciones y el punto actua como delimitador decimal: “1,000.00”</a:t>
            </a: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Punto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”: El punto se utiliza para delimitar el valor cada 3 posiciones y la coma como delimitador decimal: “1.000,00”</a:t>
            </a: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428868"/>
            <a:ext cx="243538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1722" y="2571744"/>
            <a:ext cx="2414592" cy="190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571604" y="2357430"/>
            <a:ext cx="647700" cy="335758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105400" y="1447800"/>
            <a:ext cx="3995737" cy="28956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Tipo de Variable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Notación científica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Se utiliza en una variable numérica cuyos valores son demasiado grandes o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pequeños. Así, se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emplea un exponente con signo que representa una potencia en base diez. 1’000.000.00 = 1.0E+6 ó 0.000001 = 1.0E(-6). SPSS nos permite representarlo de varias formas como 1000000, 1.0E6, 1.0D6, 1.0E+6, 1.0+6. La notación es útil cuando manejamos cifras extremas de lo contrario es mejor manejarlo de forma numérica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274638"/>
            <a:ext cx="7787208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72063" y="4419600"/>
            <a:ext cx="3995737" cy="225266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Fecha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Este tipo de variable se emplea cuando los valores de la variable representan fechas de calendario u horas de reloj; al seleccionarla aparece en el cuadro de diálogo una casilla con el listado de los diferentes formatos que el programa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reconoce.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Para elegir alguno de ellos basta con hacer clic sobre el formato y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 luego 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Aceptar.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357430"/>
            <a:ext cx="2508190" cy="197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500306"/>
            <a:ext cx="2543180" cy="202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571604" y="2357430"/>
            <a:ext cx="647700" cy="335758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5029200" y="1676400"/>
            <a:ext cx="4038600" cy="17526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Tipo de Variable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Dólar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se emplea en una variable numérica cuyos valores representan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dinero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dólares. Al seleccionar este tipo de variable aparece en el cuadro de diálogo un listado de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formatos monetarios. Debemos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seleccionar el formato que más se acomode a los datos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29200" y="3505200"/>
            <a:ext cx="4038600" cy="19050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Moneda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personalizada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Este tipo de variable se emplea cuando los valores de una variable representan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dinero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diferentes al dólar (Pesos, pesetas, Euros, etc.); al seleccionar esta opción aparece un nuevo listado, en el cual debemos seleccionar uno de los formatos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existentes.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357430"/>
            <a:ext cx="2562231" cy="204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500306"/>
            <a:ext cx="25775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727599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547813" y="2420938"/>
            <a:ext cx="647700" cy="3365516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4786314" y="2286000"/>
            <a:ext cx="4205286" cy="167640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u="sng" dirty="0">
                <a:solidFill>
                  <a:schemeClr val="accent6">
                    <a:lumMod val="50000"/>
                  </a:schemeClr>
                </a:solidFill>
              </a:rPr>
              <a:t>Tipo de Variable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defRPr/>
            </a:pP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Cadena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: Se utiliza para valores no numéricos (alfanuméricos) y por lo tanto no son utilizadas en los cálculos estadísticos. Pueden contener cualquier caracter y no debe exceder la longitud máxima de 255.</a:t>
            </a:r>
          </a:p>
          <a:p>
            <a:pPr>
              <a:defRPr/>
            </a:pPr>
            <a:endParaRPr lang="es-ES" sz="1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274638"/>
            <a:ext cx="7715200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Creación de Variables en SPSS.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“Vista de Variables”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285992"/>
            <a:ext cx="2491751" cy="1990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899</Words>
  <Application>Microsoft Office PowerPoint</Application>
  <PresentationFormat>Presentación en pantalla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Diseño predeterminado</vt:lpstr>
      <vt:lpstr>Creación de Variables</vt:lpstr>
      <vt:lpstr>Tipos de Variables</vt:lpstr>
      <vt:lpstr>Creación de Variables en SPSS</vt:lpstr>
      <vt:lpstr>Creación de Variables en SPSS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  <vt:lpstr>Creación de Variables en SPSS.  “Vista de Variables”</vt:lpstr>
    </vt:vector>
  </TitlesOfParts>
  <Company>HGRS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Creación de Variables</dc:title>
  <dc:creator>Informatica</dc:creator>
  <cp:lastModifiedBy>localnt</cp:lastModifiedBy>
  <cp:revision>32</cp:revision>
  <dcterms:created xsi:type="dcterms:W3CDTF">2012-12-25T05:29:02Z</dcterms:created>
  <dcterms:modified xsi:type="dcterms:W3CDTF">2014-09-26T18:02:44Z</dcterms:modified>
</cp:coreProperties>
</file>