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0" r:id="rId4"/>
    <p:sldId id="262" r:id="rId5"/>
    <p:sldId id="261" r:id="rId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D40F9-BC73-433A-9462-6F94EAA517CD}" type="datetimeFigureOut">
              <a:rPr lang="es-ES" smtClean="0"/>
              <a:pPr/>
              <a:t>26/09/2014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7F42B-94CA-4E70-A9BF-E5FCA17781F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225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7F42B-94CA-4E70-A9BF-E5FCA17781FB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7F42B-94CA-4E70-A9BF-E5FCA17781FB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7F42B-94CA-4E70-A9BF-E5FCA17781FB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7F42B-94CA-4E70-A9BF-E5FCA17781FB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7F42B-94CA-4E70-A9BF-E5FCA17781FB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D4FEE1-FD4A-4624-9C1D-E9777C644C4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58EDB-E84B-4834-B88E-3A6C3E73B86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9A3C8-CB36-4A95-A905-FAC6C1E38B8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EF7B9E-C3E0-495C-A4E5-EDFB07EFB13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B4516-8CE6-4ACD-876B-83357850898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0C200-CDE1-4EC3-A0BE-7EEBF51B32F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592BF-42B3-44FF-B29A-9F72DEE8092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6B0E1-CE9B-43FB-B72A-69156210516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83BE7-A053-449B-9915-0F94B19C126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7AFEE-418B-4A3B-A022-383BD9CB578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6C8DA-6488-4063-9919-3ADA7F1B789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C090DA0-E5E8-44D9-AA81-1604B974DEC7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785786" y="2643182"/>
            <a:ext cx="8064500" cy="1293814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3200" dirty="0" smtClean="0">
                <a:solidFill>
                  <a:schemeClr val="tx1"/>
                </a:solidFill>
              </a:rPr>
              <a:t>Correlación de Variables</a:t>
            </a:r>
            <a:endParaRPr lang="es-ES" sz="3200" dirty="0">
              <a:solidFill>
                <a:schemeClr val="tx1"/>
              </a:solidFill>
            </a:endParaRPr>
          </a:p>
        </p:txBody>
      </p:sp>
      <p:grpSp>
        <p:nvGrpSpPr>
          <p:cNvPr id="3" name="5 Grupo"/>
          <p:cNvGrpSpPr/>
          <p:nvPr/>
        </p:nvGrpSpPr>
        <p:grpSpPr>
          <a:xfrm>
            <a:off x="179512" y="5517232"/>
            <a:ext cx="2571721" cy="1249706"/>
            <a:chOff x="128071" y="119472"/>
            <a:chExt cx="2571721" cy="1249706"/>
          </a:xfrm>
        </p:grpSpPr>
        <p:pic>
          <p:nvPicPr>
            <p:cNvPr id="4" name="4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5" name="7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971601" y="142875"/>
            <a:ext cx="7807274" cy="571500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Correlación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539552" y="1556792"/>
            <a:ext cx="8136508" cy="957808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El coeficiente de correlación oscila entre -1 y +1. Una correlación de +1 indica una relación lineal perfecta positiva. Una correlación próxima a 0 indica que no existe relación entre las dos variables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39552" y="2586608"/>
            <a:ext cx="8064500" cy="914400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Los métodos más utilizados para determinar la correlación entre dos variables son mediante el cálculo del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coeficiente de correlación de </a:t>
            </a:r>
            <a:r>
              <a:rPr lang="es-ES" sz="1600" b="1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y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el coeficiente de correlación de los rangos de </a:t>
            </a:r>
            <a:r>
              <a:rPr lang="es-ES" sz="1600" b="1" dirty="0" err="1" smtClean="0">
                <a:solidFill>
                  <a:schemeClr val="accent6">
                    <a:lumMod val="50000"/>
                  </a:schemeClr>
                </a:solidFill>
              </a:rPr>
              <a:t>Spearman</a:t>
            </a:r>
            <a:endParaRPr lang="es-ES" sz="1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539552" y="3581400"/>
            <a:ext cx="4680520" cy="1600200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Cuando la distribución de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ambas variables sea NORMAL y no haya valores extremos se utilizará la Correlación de Pearson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. Si no se cumple, se puede hacer una transformación logarítmica de las variables o bien utilizar la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correlación de </a:t>
            </a:r>
            <a:r>
              <a:rPr lang="es-ES" sz="1600" b="1" dirty="0" err="1" smtClean="0">
                <a:solidFill>
                  <a:schemeClr val="accent6">
                    <a:lumMod val="50000"/>
                  </a:schemeClr>
                </a:solidFill>
              </a:rPr>
              <a:t>Spearman</a:t>
            </a:r>
            <a:endParaRPr lang="es-E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539552" y="5312296"/>
            <a:ext cx="4680520" cy="1357064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El valor del coeficiente de correlación de Pearson (r) y Spearman (rho) indican la fuerza de asociación entre las dos variables y el signo la dirección (directa si es positivo o inversa si es negativo)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21158"/>
            <a:ext cx="3499669" cy="280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9552" y="836713"/>
            <a:ext cx="8136135" cy="648072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Mediante el análisis de correlación podemos determinar si existe asociación entre dos variables cuantitativas continuas, por ejemplo relación entre el peso y la talla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4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358174" y="929116"/>
            <a:ext cx="3571900" cy="928694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el siguiente ejemplo con SPSS vamos a comprobar si existe una correlación entre el peso y la edad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3"/>
          <a:srcRect l="10039" t="12273" r="58060" b="26448"/>
          <a:stretch>
            <a:fillRect/>
          </a:stretch>
        </p:blipFill>
        <p:spPr bwMode="auto">
          <a:xfrm>
            <a:off x="703485" y="982042"/>
            <a:ext cx="356076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612204" y="1918145"/>
            <a:ext cx="2303611" cy="460375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Analizar…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12204" y="1225996"/>
            <a:ext cx="4122738" cy="4033837"/>
            <a:chOff x="468312" y="1296988"/>
            <a:chExt cx="4122738" cy="4033837"/>
          </a:xfrm>
        </p:grpSpPr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4"/>
            <a:srcRect l="27760" t="10335" r="56302" b="41667"/>
            <a:stretch>
              <a:fillRect/>
            </a:stretch>
          </p:blipFill>
          <p:spPr bwMode="auto">
            <a:xfrm>
              <a:off x="2916238" y="1296988"/>
              <a:ext cx="1674812" cy="4033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151" name="AutoShape 7"/>
            <p:cNvSpPr>
              <a:spLocks noChangeArrowheads="1"/>
            </p:cNvSpPr>
            <p:nvPr/>
          </p:nvSpPr>
          <p:spPr bwMode="auto">
            <a:xfrm>
              <a:off x="468312" y="2997200"/>
              <a:ext cx="2087463" cy="360363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 en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Correlaciones…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2205" y="2378521"/>
            <a:ext cx="5256212" cy="1771650"/>
            <a:chOff x="468313" y="2449513"/>
            <a:chExt cx="5256212" cy="1771650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4"/>
            <a:srcRect l="44296" t="25114" r="46251" b="68246"/>
            <a:stretch>
              <a:fillRect/>
            </a:stretch>
          </p:blipFill>
          <p:spPr bwMode="auto">
            <a:xfrm>
              <a:off x="4572000" y="2449513"/>
              <a:ext cx="1152525" cy="64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152" name="AutoShape 8"/>
            <p:cNvSpPr>
              <a:spLocks noChangeArrowheads="1"/>
            </p:cNvSpPr>
            <p:nvPr/>
          </p:nvSpPr>
          <p:spPr bwMode="auto">
            <a:xfrm>
              <a:off x="468313" y="3789363"/>
              <a:ext cx="1943100" cy="431800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 y en </a:t>
              </a:r>
              <a:r>
                <a:rPr lang="es-ES" sz="1400" dirty="0" err="1" smtClean="0">
                  <a:solidFill>
                    <a:schemeClr val="accent6">
                      <a:lumMod val="50000"/>
                    </a:schemeClr>
                  </a:solidFill>
                </a:rPr>
                <a:t>Bivariadas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…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AutoShape 5"/>
          <p:cNvSpPr>
            <a:spLocks noChangeArrowheads="1"/>
          </p:cNvSpPr>
          <p:nvPr/>
        </p:nvSpPr>
        <p:spPr bwMode="auto">
          <a:xfrm>
            <a:off x="714375" y="142875"/>
            <a:ext cx="8064500" cy="571500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Correlación. Ejemplo con SPSS</a:t>
            </a:r>
            <a:endParaRPr lang="es-ES" sz="2800" dirty="0">
              <a:solidFill>
                <a:schemeClr val="tx1"/>
              </a:solidFill>
            </a:endParaRPr>
          </a:p>
        </p:txBody>
      </p:sp>
      <p:pic>
        <p:nvPicPr>
          <p:cNvPr id="14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61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3"/>
          <a:srcRect l="27267" t="24089" r="38580" b="37517"/>
          <a:stretch>
            <a:fillRect/>
          </a:stretch>
        </p:blipFill>
        <p:spPr bwMode="auto">
          <a:xfrm>
            <a:off x="5219700" y="1873250"/>
            <a:ext cx="3529013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/>
          <a:srcRect l="10039" t="12273" r="58060" b="26448"/>
          <a:stretch>
            <a:fillRect/>
          </a:stretch>
        </p:blipFill>
        <p:spPr bwMode="auto">
          <a:xfrm>
            <a:off x="539750" y="1081088"/>
            <a:ext cx="356076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AutoShape 5"/>
          <p:cNvSpPr>
            <a:spLocks noChangeArrowheads="1"/>
          </p:cNvSpPr>
          <p:nvPr/>
        </p:nvSpPr>
        <p:spPr bwMode="auto">
          <a:xfrm>
            <a:off x="714375" y="142875"/>
            <a:ext cx="8064500" cy="571500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800" dirty="0" smtClean="0">
                <a:solidFill>
                  <a:schemeClr val="tx1"/>
                </a:solidFill>
              </a:rPr>
              <a:t>Correlación. Ejemplo con SPSS</a:t>
            </a:r>
            <a:endParaRPr lang="es-ES" sz="2800" dirty="0">
              <a:solidFill>
                <a:schemeClr val="tx1"/>
              </a:solidFill>
            </a:endParaRPr>
          </a:p>
        </p:txBody>
      </p:sp>
      <p:grpSp>
        <p:nvGrpSpPr>
          <p:cNvPr id="4" name="Group 17"/>
          <p:cNvGrpSpPr/>
          <p:nvPr/>
        </p:nvGrpSpPr>
        <p:grpSpPr>
          <a:xfrm>
            <a:off x="5724128" y="785794"/>
            <a:ext cx="2880320" cy="1491078"/>
            <a:chOff x="5724128" y="785794"/>
            <a:chExt cx="2880320" cy="1491078"/>
          </a:xfrm>
        </p:grpSpPr>
        <p:sp>
          <p:nvSpPr>
            <p:cNvPr id="25" name="AutoShape 8"/>
            <p:cNvSpPr>
              <a:spLocks noChangeArrowheads="1"/>
            </p:cNvSpPr>
            <p:nvPr/>
          </p:nvSpPr>
          <p:spPr bwMode="auto">
            <a:xfrm>
              <a:off x="5724128" y="785794"/>
              <a:ext cx="2880320" cy="987022"/>
            </a:xfrm>
            <a:prstGeom prst="flowChartAlternateProcess">
              <a:avLst/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Introducir aquí las variables cuantitativas continuas que se quiere correlacionar, en este caso, peso y edad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27" name="26 Conector recto de flecha"/>
            <p:cNvCxnSpPr/>
            <p:nvPr/>
          </p:nvCxnSpPr>
          <p:spPr>
            <a:xfrm>
              <a:off x="6948264" y="1844824"/>
              <a:ext cx="0" cy="432048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AutoShape 8"/>
          <p:cNvSpPr>
            <a:spLocks noChangeArrowheads="1"/>
          </p:cNvSpPr>
          <p:nvPr/>
        </p:nvSpPr>
        <p:spPr bwMode="auto">
          <a:xfrm>
            <a:off x="2614594" y="3071810"/>
            <a:ext cx="2643206" cy="1144148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Señalar las pestañas de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Correlación de 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 y/o 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Spearman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. El resto aparece por defecto.</a:t>
            </a:r>
          </a:p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Hacer 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click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 en Aceptar</a:t>
            </a:r>
            <a:endParaRPr lang="es-E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27584" y="274638"/>
            <a:ext cx="7859216" cy="778098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Correlación. Ejemplo con SPSS. Resultados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18310" t="11340" r="55703" b="65035"/>
          <a:stretch>
            <a:fillRect/>
          </a:stretch>
        </p:blipFill>
        <p:spPr bwMode="auto">
          <a:xfrm>
            <a:off x="467544" y="1196753"/>
            <a:ext cx="2534680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18309" t="64259" r="45663" b="9281"/>
          <a:stretch>
            <a:fillRect/>
          </a:stretch>
        </p:blipFill>
        <p:spPr bwMode="auto">
          <a:xfrm>
            <a:off x="467544" y="2780928"/>
            <a:ext cx="3240360" cy="148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3707904" y="1196752"/>
            <a:ext cx="4824536" cy="1296144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Correlación de Pearson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entre las variables Peso y Edad es de +0,991. Esta correlación es positiva, cerca de +1 y estadísticamente significativa (p&lt;0,05) por lo que podemos decir que existe una excelente correlación lineal entre peso y edad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3995936" y="2780928"/>
            <a:ext cx="3672408" cy="1296144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Correlación de </a:t>
            </a:r>
            <a:r>
              <a:rPr lang="es-ES" sz="1400" b="1" dirty="0" err="1" smtClean="0">
                <a:solidFill>
                  <a:schemeClr val="accent6">
                    <a:lumMod val="50000"/>
                  </a:schemeClr>
                </a:solidFill>
              </a:rPr>
              <a:t>Spearman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. Tendríamos que utilizarlo si ambas variables no tienen una distribución normal o existen valores extremos. La interpretación es igual que la correlación de </a:t>
            </a:r>
            <a:r>
              <a:rPr lang="es-ES" sz="1400" dirty="0" err="1" smtClean="0">
                <a:solidFill>
                  <a:schemeClr val="accent6">
                    <a:lumMod val="50000"/>
                  </a:schemeClr>
                </a:solidFill>
              </a:rPr>
              <a:t>Pearson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437112"/>
            <a:ext cx="2851597" cy="228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3995936" y="4724400"/>
            <a:ext cx="3672408" cy="838200"/>
          </a:xfrm>
          <a:prstGeom prst="flowChartAlternateProcess">
            <a:avLst/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Representación gráfica de la relación lineal entre ambas variables (edad y peso)</a:t>
            </a:r>
          </a:p>
        </p:txBody>
      </p:sp>
      <p:pic>
        <p:nvPicPr>
          <p:cNvPr id="9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" y="189363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366</Words>
  <Application>Microsoft Office PowerPoint</Application>
  <PresentationFormat>Presentación en pantalla (4:3)</PresentationFormat>
  <Paragraphs>27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Diseño predeterminado</vt:lpstr>
      <vt:lpstr>Presentación de PowerPoint</vt:lpstr>
      <vt:lpstr>Presentación de PowerPoint</vt:lpstr>
      <vt:lpstr>Presentación de PowerPoint</vt:lpstr>
      <vt:lpstr>Presentación de PowerPoint</vt:lpstr>
      <vt:lpstr>Correlación. Ejemplo con SPSS. Resultados</vt:lpstr>
    </vt:vector>
  </TitlesOfParts>
  <Company>HGRS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Regresión logística</dc:title>
  <dc:creator>Informatica</dc:creator>
  <cp:lastModifiedBy>localnt</cp:lastModifiedBy>
  <cp:revision>63</cp:revision>
  <dcterms:created xsi:type="dcterms:W3CDTF">2012-12-23T11:10:09Z</dcterms:created>
  <dcterms:modified xsi:type="dcterms:W3CDTF">2014-09-26T18:07:38Z</dcterms:modified>
</cp:coreProperties>
</file>