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6" r:id="rId3"/>
    <p:sldId id="257" r:id="rId4"/>
    <p:sldId id="274" r:id="rId5"/>
    <p:sldId id="275" r:id="rId6"/>
    <p:sldId id="258" r:id="rId7"/>
    <p:sldId id="276" r:id="rId8"/>
    <p:sldId id="278" r:id="rId9"/>
    <p:sldId id="277" r:id="rId10"/>
    <p:sldId id="259" r:id="rId11"/>
    <p:sldId id="260" r:id="rId12"/>
    <p:sldId id="266" r:id="rId13"/>
    <p:sldId id="279" r:id="rId14"/>
    <p:sldId id="281" r:id="rId15"/>
    <p:sldId id="280" r:id="rId16"/>
    <p:sldId id="269" r:id="rId17"/>
    <p:sldId id="270" r:id="rId18"/>
    <p:sldId id="271" r:id="rId19"/>
    <p:sldId id="272" r:id="rId20"/>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c" initials="p"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383" autoAdjust="0"/>
    <p:restoredTop sz="94660"/>
  </p:normalViewPr>
  <p:slideViewPr>
    <p:cSldViewPr>
      <p:cViewPr varScale="1">
        <p:scale>
          <a:sx n="70" d="100"/>
          <a:sy n="70" d="100"/>
        </p:scale>
        <p:origin x="-12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35F7225D-44EB-45BE-8D01-8B0D982F6698}"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E4230456-D513-49F7-A5ED-A9671E5565E0}"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05A5315D-6C70-4CDA-BAE7-0AC85AE53403}" type="slidenum">
              <a:rPr lang="es-ES"/>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tabla"/>
          <p:cNvSpPr>
            <a:spLocks noGrp="1"/>
          </p:cNvSpPr>
          <p:nvPr>
            <p:ph type="tbl" idx="1"/>
          </p:nvPr>
        </p:nvSpPr>
        <p:spPr>
          <a:xfrm>
            <a:off x="457200" y="1600200"/>
            <a:ext cx="8229600" cy="4525963"/>
          </a:xfrm>
        </p:spPr>
        <p:txBody>
          <a:bodyPr/>
          <a:lstStyle/>
          <a:p>
            <a:endParaRPr lang="es-ES"/>
          </a:p>
        </p:txBody>
      </p:sp>
      <p:sp>
        <p:nvSpPr>
          <p:cNvPr id="4" name="3 Marcador de fecha"/>
          <p:cNvSpPr>
            <a:spLocks noGrp="1"/>
          </p:cNvSpPr>
          <p:nvPr>
            <p:ph type="dt" sz="half" idx="10"/>
          </p:nvPr>
        </p:nvSpPr>
        <p:spPr>
          <a:xfrm>
            <a:off x="457200" y="6245225"/>
            <a:ext cx="2133600" cy="476250"/>
          </a:xfrm>
        </p:spPr>
        <p:txBody>
          <a:bodyPr/>
          <a:lstStyle>
            <a:lvl1pPr>
              <a:defRPr/>
            </a:lvl1pPr>
          </a:lstStyle>
          <a:p>
            <a:endParaRPr lang="es-ES"/>
          </a:p>
        </p:txBody>
      </p:sp>
      <p:sp>
        <p:nvSpPr>
          <p:cNvPr id="5" name="4 Marcador de pie de página"/>
          <p:cNvSpPr>
            <a:spLocks noGrp="1"/>
          </p:cNvSpPr>
          <p:nvPr>
            <p:ph type="ftr" sz="quarter" idx="11"/>
          </p:nvPr>
        </p:nvSpPr>
        <p:spPr>
          <a:xfrm>
            <a:off x="3124200" y="6245225"/>
            <a:ext cx="2895600" cy="476250"/>
          </a:xfrm>
        </p:spPr>
        <p:txBody>
          <a:bodyPr/>
          <a:lstStyle>
            <a:lvl1pPr>
              <a:defRPr/>
            </a:lvl1pPr>
          </a:lstStyle>
          <a:p>
            <a:endParaRPr lang="es-ES"/>
          </a:p>
        </p:txBody>
      </p:sp>
      <p:sp>
        <p:nvSpPr>
          <p:cNvPr id="6" name="5 Marcador de número de diapositiva"/>
          <p:cNvSpPr>
            <a:spLocks noGrp="1"/>
          </p:cNvSpPr>
          <p:nvPr>
            <p:ph type="sldNum" sz="quarter" idx="12"/>
          </p:nvPr>
        </p:nvSpPr>
        <p:spPr>
          <a:xfrm>
            <a:off x="6553200" y="6245225"/>
            <a:ext cx="2133600" cy="476250"/>
          </a:xfrm>
        </p:spPr>
        <p:txBody>
          <a:bodyPr/>
          <a:lstStyle>
            <a:lvl1pPr>
              <a:defRPr/>
            </a:lvl1pPr>
          </a:lstStyle>
          <a:p>
            <a:fld id="{A58DF7F6-44CC-49AE-86FA-B40D9AEAFC5F}"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39B412CC-9199-4D30-8814-8442D9423D6D}"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09FDC7D6-FDC8-4E61-A8D1-B8882AEA4D02}"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31D28BB9-1815-4CFC-B6D7-3A90C3496855}"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
          </a:p>
        </p:txBody>
      </p:sp>
      <p:sp>
        <p:nvSpPr>
          <p:cNvPr id="8" name="7 Marcador de pie de página"/>
          <p:cNvSpPr>
            <a:spLocks noGrp="1"/>
          </p:cNvSpPr>
          <p:nvPr>
            <p:ph type="ftr" sz="quarter" idx="11"/>
          </p:nvPr>
        </p:nvSpPr>
        <p:spPr/>
        <p:txBody>
          <a:bodyPr/>
          <a:lstStyle>
            <a:lvl1pPr>
              <a:defRPr/>
            </a:lvl1pPr>
          </a:lstStyle>
          <a:p>
            <a:endParaRPr lang="es-ES"/>
          </a:p>
        </p:txBody>
      </p:sp>
      <p:sp>
        <p:nvSpPr>
          <p:cNvPr id="9" name="8 Marcador de número de diapositiva"/>
          <p:cNvSpPr>
            <a:spLocks noGrp="1"/>
          </p:cNvSpPr>
          <p:nvPr>
            <p:ph type="sldNum" sz="quarter" idx="12"/>
          </p:nvPr>
        </p:nvSpPr>
        <p:spPr/>
        <p:txBody>
          <a:bodyPr/>
          <a:lstStyle>
            <a:lvl1pPr>
              <a:defRPr/>
            </a:lvl1pPr>
          </a:lstStyle>
          <a:p>
            <a:fld id="{FBE12937-5782-422C-A8A3-D3A9314CB98B}"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
          </a:p>
        </p:txBody>
      </p:sp>
      <p:sp>
        <p:nvSpPr>
          <p:cNvPr id="4" name="3 Marcador de pie de página"/>
          <p:cNvSpPr>
            <a:spLocks noGrp="1"/>
          </p:cNvSpPr>
          <p:nvPr>
            <p:ph type="ftr" sz="quarter" idx="11"/>
          </p:nvPr>
        </p:nvSpPr>
        <p:spPr/>
        <p:txBody>
          <a:bodyPr/>
          <a:lstStyle>
            <a:lvl1pPr>
              <a:defRPr/>
            </a:lvl1pPr>
          </a:lstStyle>
          <a:p>
            <a:endParaRPr lang="es-ES"/>
          </a:p>
        </p:txBody>
      </p:sp>
      <p:sp>
        <p:nvSpPr>
          <p:cNvPr id="5" name="4 Marcador de número de diapositiva"/>
          <p:cNvSpPr>
            <a:spLocks noGrp="1"/>
          </p:cNvSpPr>
          <p:nvPr>
            <p:ph type="sldNum" sz="quarter" idx="12"/>
          </p:nvPr>
        </p:nvSpPr>
        <p:spPr/>
        <p:txBody>
          <a:bodyPr/>
          <a:lstStyle>
            <a:lvl1pPr>
              <a:defRPr/>
            </a:lvl1pPr>
          </a:lstStyle>
          <a:p>
            <a:fld id="{EE115325-619D-4BC8-B8FE-83733FFD005B}"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p>
        </p:txBody>
      </p:sp>
      <p:sp>
        <p:nvSpPr>
          <p:cNvPr id="3" name="2 Marcador de pie de página"/>
          <p:cNvSpPr>
            <a:spLocks noGrp="1"/>
          </p:cNvSpPr>
          <p:nvPr>
            <p:ph type="ftr" sz="quarter" idx="11"/>
          </p:nvPr>
        </p:nvSpPr>
        <p:spPr/>
        <p:txBody>
          <a:bodyPr/>
          <a:lstStyle>
            <a:lvl1pPr>
              <a:defRPr/>
            </a:lvl1pPr>
          </a:lstStyle>
          <a:p>
            <a:endParaRPr lang="es-ES"/>
          </a:p>
        </p:txBody>
      </p:sp>
      <p:sp>
        <p:nvSpPr>
          <p:cNvPr id="4" name="3 Marcador de número de diapositiva"/>
          <p:cNvSpPr>
            <a:spLocks noGrp="1"/>
          </p:cNvSpPr>
          <p:nvPr>
            <p:ph type="sldNum" sz="quarter" idx="12"/>
          </p:nvPr>
        </p:nvSpPr>
        <p:spPr/>
        <p:txBody>
          <a:bodyPr/>
          <a:lstStyle>
            <a:lvl1pPr>
              <a:defRPr/>
            </a:lvl1pPr>
          </a:lstStyle>
          <a:p>
            <a:fld id="{38FFDE98-8A10-4EBD-B68D-BC20189C50FC}"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A34E0A76-4372-4F23-B1A3-02144DA87BCD}"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89A5FB97-3F9B-449C-A2F8-9EB1E9595559}"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C9058AA-E161-43ED-8A2A-291370CDAD5F}"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png"/><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p:cNvSpPr>
            <a:spLocks noChangeArrowheads="1"/>
          </p:cNvSpPr>
          <p:nvPr/>
        </p:nvSpPr>
        <p:spPr bwMode="auto">
          <a:xfrm>
            <a:off x="714348" y="2500306"/>
            <a:ext cx="8064500" cy="1293814"/>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3200" dirty="0">
                <a:solidFill>
                  <a:schemeClr val="tx1"/>
                </a:solidFill>
              </a:rPr>
              <a:t>Contraste de </a:t>
            </a:r>
            <a:r>
              <a:rPr lang="es-ES" sz="3200" dirty="0" smtClean="0">
                <a:solidFill>
                  <a:schemeClr val="tx1"/>
                </a:solidFill>
              </a:rPr>
              <a:t>hipótesis </a:t>
            </a:r>
          </a:p>
          <a:p>
            <a:pPr algn="ctr">
              <a:defRPr/>
            </a:pPr>
            <a:r>
              <a:rPr lang="es-ES" sz="3200" dirty="0" smtClean="0">
                <a:solidFill>
                  <a:schemeClr val="tx1"/>
                </a:solidFill>
              </a:rPr>
              <a:t>Comparación de medias</a:t>
            </a:r>
            <a:endParaRPr lang="es-ES" sz="3200" dirty="0">
              <a:solidFill>
                <a:schemeClr val="tx1"/>
              </a:solidFill>
            </a:endParaRPr>
          </a:p>
        </p:txBody>
      </p:sp>
      <p:grpSp>
        <p:nvGrpSpPr>
          <p:cNvPr id="3" name="2 Grupo"/>
          <p:cNvGrpSpPr/>
          <p:nvPr/>
        </p:nvGrpSpPr>
        <p:grpSpPr>
          <a:xfrm>
            <a:off x="128071" y="119472"/>
            <a:ext cx="2571721" cy="1249706"/>
            <a:chOff x="128071" y="119472"/>
            <a:chExt cx="2571721" cy="1249706"/>
          </a:xfrm>
        </p:grpSpPr>
        <p:pic>
          <p:nvPicPr>
            <p:cNvPr id="4" name="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5" name="4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9"/>
          <p:cNvSpPr>
            <a:spLocks noChangeArrowheads="1"/>
          </p:cNvSpPr>
          <p:nvPr/>
        </p:nvSpPr>
        <p:spPr bwMode="auto">
          <a:xfrm>
            <a:off x="214282" y="2789230"/>
            <a:ext cx="4429156" cy="135732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el siguiente ejemplo vamos a comprobar si existen </a:t>
            </a:r>
            <a:r>
              <a:rPr lang="es-ES" sz="1400" dirty="0" err="1" smtClean="0">
                <a:solidFill>
                  <a:schemeClr val="accent6">
                    <a:lumMod val="50000"/>
                  </a:schemeClr>
                </a:solidFill>
              </a:rPr>
              <a:t>diferecias</a:t>
            </a:r>
            <a:r>
              <a:rPr lang="es-ES" sz="1400" dirty="0" smtClean="0">
                <a:solidFill>
                  <a:schemeClr val="accent6">
                    <a:lumMod val="50000"/>
                  </a:schemeClr>
                </a:solidFill>
              </a:rPr>
              <a:t> estadísticamente significativas en cuanto al número de leucocitos entre los pacientes con y sin </a:t>
            </a:r>
            <a:r>
              <a:rPr lang="es-ES" sz="1400" dirty="0" err="1" smtClean="0">
                <a:solidFill>
                  <a:schemeClr val="accent6">
                    <a:lumMod val="50000"/>
                  </a:schemeClr>
                </a:solidFill>
              </a:rPr>
              <a:t>neumonia</a:t>
            </a:r>
            <a:r>
              <a:rPr lang="es-ES" sz="1400" dirty="0" smtClean="0">
                <a:solidFill>
                  <a:schemeClr val="accent6">
                    <a:lumMod val="50000"/>
                  </a:schemeClr>
                </a:solidFill>
              </a:rPr>
              <a:t>. En este caso, la variable leucocitos no tiene una distribución normal </a:t>
            </a:r>
            <a:endParaRPr lang="es-ES" sz="1400" dirty="0">
              <a:solidFill>
                <a:schemeClr val="accent6">
                  <a:lumMod val="50000"/>
                </a:schemeClr>
              </a:solidFill>
            </a:endParaRPr>
          </a:p>
        </p:txBody>
      </p:sp>
      <p:sp>
        <p:nvSpPr>
          <p:cNvPr id="10259" name="AutoShape 19"/>
          <p:cNvSpPr>
            <a:spLocks noChangeArrowheads="1"/>
          </p:cNvSpPr>
          <p:nvPr/>
        </p:nvSpPr>
        <p:spPr bwMode="auto">
          <a:xfrm>
            <a:off x="357158" y="1431908"/>
            <a:ext cx="4286280" cy="314327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La prueba de </a:t>
            </a:r>
            <a:r>
              <a:rPr lang="es-ES" sz="1400" b="1" dirty="0">
                <a:solidFill>
                  <a:schemeClr val="accent6">
                    <a:lumMod val="50000"/>
                  </a:schemeClr>
                </a:solidFill>
              </a:rPr>
              <a:t>la U de Mann </a:t>
            </a:r>
            <a:r>
              <a:rPr lang="es-ES" sz="1400" b="1" dirty="0" err="1" smtClean="0">
                <a:solidFill>
                  <a:schemeClr val="accent6">
                    <a:lumMod val="50000"/>
                  </a:schemeClr>
                </a:solidFill>
              </a:rPr>
              <a:t>Whitney</a:t>
            </a:r>
            <a:r>
              <a:rPr lang="es-ES" sz="1400" b="1" dirty="0" smtClean="0">
                <a:solidFill>
                  <a:schemeClr val="accent6">
                    <a:lumMod val="50000"/>
                  </a:schemeClr>
                </a:solidFill>
              </a:rPr>
              <a:t> </a:t>
            </a:r>
            <a:r>
              <a:rPr lang="es-ES" sz="1400" dirty="0" smtClean="0">
                <a:solidFill>
                  <a:schemeClr val="accent6">
                    <a:lumMod val="50000"/>
                  </a:schemeClr>
                </a:solidFill>
              </a:rPr>
              <a:t>es una </a:t>
            </a:r>
            <a:r>
              <a:rPr lang="es-ES" sz="1400" b="1" dirty="0" smtClean="0">
                <a:solidFill>
                  <a:schemeClr val="accent6">
                    <a:lumMod val="50000"/>
                  </a:schemeClr>
                </a:solidFill>
              </a:rPr>
              <a:t>prueba no </a:t>
            </a:r>
            <a:r>
              <a:rPr lang="es-ES" sz="1400" b="1" dirty="0" err="1" smtClean="0">
                <a:solidFill>
                  <a:schemeClr val="accent6">
                    <a:lumMod val="50000"/>
                  </a:schemeClr>
                </a:solidFill>
              </a:rPr>
              <a:t>paramétrica</a:t>
            </a:r>
            <a:r>
              <a:rPr lang="es-ES" sz="1400" b="1" dirty="0" smtClean="0">
                <a:solidFill>
                  <a:schemeClr val="accent6">
                    <a:lumMod val="50000"/>
                  </a:schemeClr>
                </a:solidFill>
              </a:rPr>
              <a:t> </a:t>
            </a:r>
            <a:r>
              <a:rPr lang="es-ES" sz="1400" dirty="0" smtClean="0">
                <a:solidFill>
                  <a:schemeClr val="accent6">
                    <a:lumMod val="50000"/>
                  </a:schemeClr>
                </a:solidFill>
              </a:rPr>
              <a:t>que </a:t>
            </a:r>
            <a:r>
              <a:rPr lang="es-ES" sz="1400" dirty="0">
                <a:solidFill>
                  <a:schemeClr val="accent6">
                    <a:lumMod val="50000"/>
                  </a:schemeClr>
                </a:solidFill>
              </a:rPr>
              <a:t>se utiliza para </a:t>
            </a:r>
            <a:r>
              <a:rPr lang="es-ES" sz="1400" dirty="0" smtClean="0">
                <a:solidFill>
                  <a:schemeClr val="accent6">
                    <a:lumMod val="50000"/>
                  </a:schemeClr>
                </a:solidFill>
              </a:rPr>
              <a:t>evaluar la asociación o independencia  de variables cuantitativas continuas y una variable categórica dicotómica. </a:t>
            </a:r>
          </a:p>
          <a:p>
            <a:pPr>
              <a:defRPr/>
            </a:pPr>
            <a:r>
              <a:rPr lang="es-ES" sz="1400" dirty="0" smtClean="0">
                <a:solidFill>
                  <a:schemeClr val="accent6">
                    <a:lumMod val="50000"/>
                  </a:schemeClr>
                </a:solidFill>
              </a:rPr>
              <a:t>Esta prueba compara los rangos de la variable cuantitativa en los diferentes grupos establecidos por la variable categórica. Por ejemplo, comparar el número de leucocitos en los pacientes con y sin neumonía.</a:t>
            </a:r>
          </a:p>
          <a:p>
            <a:pPr>
              <a:defRPr/>
            </a:pPr>
            <a:r>
              <a:rPr lang="es-ES" sz="1400" dirty="0" smtClean="0">
                <a:solidFill>
                  <a:schemeClr val="accent6">
                    <a:lumMod val="50000"/>
                  </a:schemeClr>
                </a:solidFill>
              </a:rPr>
              <a:t>Se utiliza cuando las variables cuantitativas continuas no tienen una distribución normal en cada grupo. También cuando la muestra es muy pequeña (habitualmente n&lt;30)</a:t>
            </a:r>
            <a:endParaRPr lang="es-ES" sz="1400" dirty="0">
              <a:solidFill>
                <a:schemeClr val="accent6">
                  <a:lumMod val="50000"/>
                </a:schemeClr>
              </a:solidFill>
            </a:endParaRPr>
          </a:p>
        </p:txBody>
      </p:sp>
      <p:pic>
        <p:nvPicPr>
          <p:cNvPr id="2053" name="Picture 5"/>
          <p:cNvPicPr>
            <a:picLocks noChangeAspect="1" noChangeArrowheads="1"/>
          </p:cNvPicPr>
          <p:nvPr/>
        </p:nvPicPr>
        <p:blipFill>
          <a:blip r:embed="rId2"/>
          <a:srcRect/>
          <a:stretch>
            <a:fillRect/>
          </a:stretch>
        </p:blipFill>
        <p:spPr bwMode="auto">
          <a:xfrm>
            <a:off x="5214942" y="2432040"/>
            <a:ext cx="3709997" cy="2568459"/>
          </a:xfrm>
          <a:prstGeom prst="rect">
            <a:avLst/>
          </a:prstGeom>
          <a:noFill/>
          <a:ln w="9525">
            <a:noFill/>
            <a:miter lim="800000"/>
            <a:headEnd/>
            <a:tailEnd/>
          </a:ln>
          <a:effectLst/>
        </p:spPr>
      </p:pic>
      <p:pic>
        <p:nvPicPr>
          <p:cNvPr id="2054" name="Picture 6"/>
          <p:cNvPicPr>
            <a:picLocks noChangeAspect="1" noChangeArrowheads="1"/>
          </p:cNvPicPr>
          <p:nvPr/>
        </p:nvPicPr>
        <p:blipFill>
          <a:blip r:embed="rId3"/>
          <a:srcRect/>
          <a:stretch>
            <a:fillRect/>
          </a:stretch>
        </p:blipFill>
        <p:spPr bwMode="auto">
          <a:xfrm>
            <a:off x="5214942" y="2432040"/>
            <a:ext cx="3680232" cy="2538091"/>
          </a:xfrm>
          <a:prstGeom prst="rect">
            <a:avLst/>
          </a:prstGeom>
          <a:noFill/>
          <a:ln w="9525">
            <a:noFill/>
            <a:miter lim="800000"/>
            <a:headEnd/>
            <a:tailEnd/>
          </a:ln>
          <a:effectLst/>
        </p:spPr>
      </p:pic>
      <p:sp>
        <p:nvSpPr>
          <p:cNvPr id="10260" name="AutoShape 20"/>
          <p:cNvSpPr>
            <a:spLocks noChangeArrowheads="1"/>
          </p:cNvSpPr>
          <p:nvPr/>
        </p:nvSpPr>
        <p:spPr bwMode="auto">
          <a:xfrm>
            <a:off x="357158" y="4853554"/>
            <a:ext cx="4052888"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Para comprobar la normalidad de la variable (click-enlace) </a:t>
            </a:r>
          </a:p>
        </p:txBody>
      </p:sp>
      <p:sp>
        <p:nvSpPr>
          <p:cNvPr id="10251" name="AutoShape 11"/>
          <p:cNvSpPr>
            <a:spLocks noChangeArrowheads="1"/>
          </p:cNvSpPr>
          <p:nvPr/>
        </p:nvSpPr>
        <p:spPr bwMode="auto">
          <a:xfrm>
            <a:off x="6299200" y="1360470"/>
            <a:ext cx="2344766" cy="129397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Indroducir aquí </a:t>
            </a:r>
            <a:r>
              <a:rPr lang="es-ES" sz="1400" dirty="0" smtClean="0">
                <a:solidFill>
                  <a:schemeClr val="accent6">
                    <a:lumMod val="50000"/>
                  </a:schemeClr>
                </a:solidFill>
              </a:rPr>
              <a:t>la/s variable/s </a:t>
            </a:r>
            <a:r>
              <a:rPr lang="es-ES" sz="1400" dirty="0">
                <a:solidFill>
                  <a:schemeClr val="accent6">
                    <a:lumMod val="50000"/>
                  </a:schemeClr>
                </a:solidFill>
              </a:rPr>
              <a:t>a contrastar cuantitativa continua, por ejemplo número de leucocitos</a:t>
            </a:r>
          </a:p>
        </p:txBody>
      </p:sp>
      <p:sp>
        <p:nvSpPr>
          <p:cNvPr id="10252" name="Line 12"/>
          <p:cNvSpPr>
            <a:spLocks noChangeShapeType="1"/>
          </p:cNvSpPr>
          <p:nvPr/>
        </p:nvSpPr>
        <p:spPr bwMode="auto">
          <a:xfrm>
            <a:off x="7235825" y="2709861"/>
            <a:ext cx="0" cy="288925"/>
          </a:xfrm>
          <a:prstGeom prst="line">
            <a:avLst/>
          </a:prstGeom>
          <a:noFill/>
          <a:ln w="28575">
            <a:solidFill>
              <a:schemeClr val="tx1"/>
            </a:solidFill>
            <a:round/>
            <a:headEnd/>
            <a:tailEnd type="triangle" w="med" len="med"/>
          </a:ln>
          <a:effectLst/>
        </p:spPr>
        <p:txBody>
          <a:bodyPr/>
          <a:lstStyle/>
          <a:p>
            <a:endParaRPr lang="es-ES"/>
          </a:p>
        </p:txBody>
      </p:sp>
      <p:sp>
        <p:nvSpPr>
          <p:cNvPr id="10253" name="AutoShape 13"/>
          <p:cNvSpPr>
            <a:spLocks noChangeArrowheads="1"/>
          </p:cNvSpPr>
          <p:nvPr/>
        </p:nvSpPr>
        <p:spPr bwMode="auto">
          <a:xfrm>
            <a:off x="6286512" y="4646618"/>
            <a:ext cx="2571768" cy="163672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Indroducir aquí la variable de agrupación, dicotómica, por ejemplo </a:t>
            </a:r>
            <a:r>
              <a:rPr lang="es-ES" sz="1400" dirty="0" smtClean="0">
                <a:solidFill>
                  <a:schemeClr val="accent6">
                    <a:lumMod val="50000"/>
                  </a:schemeClr>
                </a:solidFill>
              </a:rPr>
              <a:t>neumonía (si/no), </a:t>
            </a:r>
            <a:r>
              <a:rPr lang="es-ES" sz="1400" dirty="0">
                <a:solidFill>
                  <a:schemeClr val="accent6">
                    <a:lumMod val="50000"/>
                  </a:schemeClr>
                </a:solidFill>
              </a:rPr>
              <a:t>y </a:t>
            </a:r>
            <a:r>
              <a:rPr lang="es-ES" sz="1400" dirty="0" smtClean="0">
                <a:solidFill>
                  <a:schemeClr val="accent6">
                    <a:lumMod val="50000"/>
                  </a:schemeClr>
                </a:solidFill>
              </a:rPr>
              <a:t>Definir grupos, por ejemplo </a:t>
            </a:r>
            <a:r>
              <a:rPr lang="es-ES" sz="1400" dirty="0" err="1" smtClean="0">
                <a:solidFill>
                  <a:schemeClr val="accent6">
                    <a:lumMod val="50000"/>
                  </a:schemeClr>
                </a:solidFill>
              </a:rPr>
              <a:t>neumonia</a:t>
            </a:r>
            <a:r>
              <a:rPr lang="es-ES" sz="1400" dirty="0" smtClean="0">
                <a:solidFill>
                  <a:schemeClr val="accent6">
                    <a:lumMod val="50000"/>
                  </a:schemeClr>
                </a:solidFill>
              </a:rPr>
              <a:t> si = 1 y </a:t>
            </a:r>
            <a:r>
              <a:rPr lang="es-ES" sz="1400" dirty="0" err="1" smtClean="0">
                <a:solidFill>
                  <a:schemeClr val="accent6">
                    <a:lumMod val="50000"/>
                  </a:schemeClr>
                </a:solidFill>
              </a:rPr>
              <a:t>neumonia</a:t>
            </a:r>
            <a:r>
              <a:rPr lang="es-ES" sz="1400" dirty="0" smtClean="0">
                <a:solidFill>
                  <a:schemeClr val="accent6">
                    <a:lumMod val="50000"/>
                  </a:schemeClr>
                </a:solidFill>
              </a:rPr>
              <a:t> no= 0</a:t>
            </a:r>
            <a:endParaRPr lang="es-ES" sz="1400" dirty="0">
              <a:solidFill>
                <a:schemeClr val="accent6">
                  <a:lumMod val="50000"/>
                </a:schemeClr>
              </a:solidFill>
            </a:endParaRPr>
          </a:p>
        </p:txBody>
      </p:sp>
      <p:sp>
        <p:nvSpPr>
          <p:cNvPr id="10254" name="Line 14"/>
          <p:cNvSpPr>
            <a:spLocks noChangeShapeType="1"/>
          </p:cNvSpPr>
          <p:nvPr/>
        </p:nvSpPr>
        <p:spPr bwMode="auto">
          <a:xfrm flipH="1" flipV="1">
            <a:off x="7308850" y="3790948"/>
            <a:ext cx="49232" cy="855669"/>
          </a:xfrm>
          <a:prstGeom prst="line">
            <a:avLst/>
          </a:prstGeom>
          <a:noFill/>
          <a:ln w="38100">
            <a:solidFill>
              <a:schemeClr val="tx1"/>
            </a:solidFill>
            <a:round/>
            <a:headEnd/>
            <a:tailEnd type="triangle" w="med" len="med"/>
          </a:ln>
          <a:effectLst/>
        </p:spPr>
        <p:txBody>
          <a:bodyPr/>
          <a:lstStyle/>
          <a:p>
            <a:endParaRPr lang="es-ES"/>
          </a:p>
        </p:txBody>
      </p:sp>
      <p:sp>
        <p:nvSpPr>
          <p:cNvPr id="10258" name="AutoShape 18"/>
          <p:cNvSpPr>
            <a:spLocks noChangeArrowheads="1"/>
          </p:cNvSpPr>
          <p:nvPr/>
        </p:nvSpPr>
        <p:spPr bwMode="auto">
          <a:xfrm>
            <a:off x="7104063" y="2019299"/>
            <a:ext cx="1595437" cy="34051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Clicar en Aceptar</a:t>
            </a:r>
          </a:p>
        </p:txBody>
      </p:sp>
      <p:sp>
        <p:nvSpPr>
          <p:cNvPr id="23" name="AutoShape 5"/>
          <p:cNvSpPr>
            <a:spLocks noGrp="1" noChangeArrowheads="1"/>
          </p:cNvSpPr>
          <p:nvPr>
            <p:ph type="title"/>
          </p:nvPr>
        </p:nvSpPr>
        <p:spPr bwMode="auto">
          <a:xfrm>
            <a:off x="1835696" y="274638"/>
            <a:ext cx="6851104" cy="796908"/>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U de Mann-</a:t>
            </a:r>
            <a:r>
              <a:rPr lang="es-ES" sz="2400" kern="1200" dirty="0" err="1" smtClean="0">
                <a:solidFill>
                  <a:schemeClr val="tx1"/>
                </a:solidFill>
              </a:rPr>
              <a:t>Whitney</a:t>
            </a:r>
            <a:r>
              <a:rPr lang="es-ES" sz="2400" kern="1200" dirty="0" smtClean="0">
                <a:solidFill>
                  <a:schemeClr val="tx1"/>
                </a:solidFill>
              </a:rPr>
              <a:t> </a:t>
            </a:r>
            <a:br>
              <a:rPr lang="es-ES" sz="2400" kern="1200" dirty="0" smtClean="0">
                <a:solidFill>
                  <a:schemeClr val="tx1"/>
                </a:solidFill>
              </a:rPr>
            </a:br>
            <a:r>
              <a:rPr lang="es-ES" sz="2400" kern="1200" dirty="0" smtClean="0">
                <a:solidFill>
                  <a:schemeClr val="tx1"/>
                </a:solidFill>
              </a:rPr>
              <a:t>Ejemplo con SPSS</a:t>
            </a:r>
            <a:endParaRPr lang="es-ES" sz="2400" kern="1200" dirty="0">
              <a:solidFill>
                <a:schemeClr val="tx1"/>
              </a:solidFill>
            </a:endParaRPr>
          </a:p>
        </p:txBody>
      </p:sp>
      <p:pic>
        <p:nvPicPr>
          <p:cNvPr id="24" name="Picture 2"/>
          <p:cNvPicPr>
            <a:picLocks noChangeAspect="1" noChangeArrowheads="1"/>
          </p:cNvPicPr>
          <p:nvPr/>
        </p:nvPicPr>
        <p:blipFill>
          <a:blip r:embed="rId4"/>
          <a:srcRect/>
          <a:stretch>
            <a:fillRect/>
          </a:stretch>
        </p:blipFill>
        <p:spPr bwMode="auto">
          <a:xfrm>
            <a:off x="642910" y="1431908"/>
            <a:ext cx="4143404" cy="5165444"/>
          </a:xfrm>
          <a:prstGeom prst="rect">
            <a:avLst/>
          </a:prstGeom>
          <a:noFill/>
          <a:ln w="9525">
            <a:noFill/>
            <a:miter lim="800000"/>
            <a:headEnd/>
            <a:tailEnd/>
          </a:ln>
          <a:effectLst/>
        </p:spPr>
      </p:pic>
      <p:pic>
        <p:nvPicPr>
          <p:cNvPr id="2050" name="Picture 2"/>
          <p:cNvPicPr>
            <a:picLocks noChangeAspect="1" noChangeArrowheads="1"/>
          </p:cNvPicPr>
          <p:nvPr/>
        </p:nvPicPr>
        <p:blipFill>
          <a:blip r:embed="rId5"/>
          <a:srcRect l="41406" t="18229" r="38411" b="20139"/>
          <a:stretch>
            <a:fillRect/>
          </a:stretch>
        </p:blipFill>
        <p:spPr bwMode="auto">
          <a:xfrm>
            <a:off x="3214678" y="1717660"/>
            <a:ext cx="1965048" cy="4500594"/>
          </a:xfrm>
          <a:prstGeom prst="rect">
            <a:avLst/>
          </a:prstGeom>
          <a:noFill/>
          <a:ln w="9525">
            <a:noFill/>
            <a:miter lim="800000"/>
            <a:headEnd/>
            <a:tailEnd/>
          </a:ln>
          <a:effectLst/>
        </p:spPr>
      </p:pic>
      <p:pic>
        <p:nvPicPr>
          <p:cNvPr id="2051" name="Picture 3"/>
          <p:cNvPicPr>
            <a:picLocks noChangeAspect="1" noChangeArrowheads="1"/>
          </p:cNvPicPr>
          <p:nvPr/>
        </p:nvPicPr>
        <p:blipFill>
          <a:blip r:embed="rId6"/>
          <a:srcRect l="62500" t="56424" r="19271" b="32291"/>
          <a:stretch>
            <a:fillRect/>
          </a:stretch>
        </p:blipFill>
        <p:spPr bwMode="auto">
          <a:xfrm>
            <a:off x="5000628" y="4289428"/>
            <a:ext cx="1785950" cy="829191"/>
          </a:xfrm>
          <a:prstGeom prst="rect">
            <a:avLst/>
          </a:prstGeom>
          <a:noFill/>
          <a:ln w="9525">
            <a:noFill/>
            <a:miter lim="800000"/>
            <a:headEnd/>
            <a:tailEnd/>
          </a:ln>
          <a:effectLst/>
        </p:spPr>
      </p:pic>
      <p:pic>
        <p:nvPicPr>
          <p:cNvPr id="2052" name="Picture 4"/>
          <p:cNvPicPr>
            <a:picLocks noChangeAspect="1" noChangeArrowheads="1"/>
          </p:cNvPicPr>
          <p:nvPr/>
        </p:nvPicPr>
        <p:blipFill>
          <a:blip r:embed="rId6"/>
          <a:srcRect l="42318" t="64757" r="38151" b="11805"/>
          <a:stretch>
            <a:fillRect/>
          </a:stretch>
        </p:blipFill>
        <p:spPr bwMode="auto">
          <a:xfrm>
            <a:off x="3143240" y="4860932"/>
            <a:ext cx="1714512" cy="1543061"/>
          </a:xfrm>
          <a:prstGeom prst="rect">
            <a:avLst/>
          </a:prstGeom>
          <a:noFill/>
          <a:ln w="9525">
            <a:noFill/>
            <a:miter lim="800000"/>
            <a:headEnd/>
            <a:tailEnd/>
          </a:ln>
          <a:effectLst/>
        </p:spPr>
      </p:pic>
      <p:sp>
        <p:nvSpPr>
          <p:cNvPr id="10247" name="AutoShape 7"/>
          <p:cNvSpPr>
            <a:spLocks noChangeArrowheads="1"/>
          </p:cNvSpPr>
          <p:nvPr/>
        </p:nvSpPr>
        <p:spPr bwMode="auto">
          <a:xfrm>
            <a:off x="928662" y="2289164"/>
            <a:ext cx="2000264" cy="43655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Clicar en Analizar</a:t>
            </a:r>
          </a:p>
        </p:txBody>
      </p:sp>
      <p:sp>
        <p:nvSpPr>
          <p:cNvPr id="10248" name="AutoShape 8"/>
          <p:cNvSpPr>
            <a:spLocks noChangeArrowheads="1"/>
          </p:cNvSpPr>
          <p:nvPr/>
        </p:nvSpPr>
        <p:spPr bwMode="auto">
          <a:xfrm>
            <a:off x="1000100" y="3146420"/>
            <a:ext cx="1928826"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 en Pruebas no paramétricas</a:t>
            </a:r>
          </a:p>
        </p:txBody>
      </p:sp>
      <p:sp>
        <p:nvSpPr>
          <p:cNvPr id="10249" name="AutoShape 9"/>
          <p:cNvSpPr>
            <a:spLocks noChangeArrowheads="1"/>
          </p:cNvSpPr>
          <p:nvPr/>
        </p:nvSpPr>
        <p:spPr bwMode="auto">
          <a:xfrm>
            <a:off x="1000100" y="4146552"/>
            <a:ext cx="2000264" cy="72040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 en Cuadros de diálogos antiguos…</a:t>
            </a:r>
            <a:endParaRPr lang="es-ES" sz="1400" dirty="0">
              <a:solidFill>
                <a:schemeClr val="accent6">
                  <a:lumMod val="50000"/>
                </a:schemeClr>
              </a:solidFill>
            </a:endParaRPr>
          </a:p>
        </p:txBody>
      </p:sp>
      <p:sp>
        <p:nvSpPr>
          <p:cNvPr id="28" name="AutoShape 9"/>
          <p:cNvSpPr>
            <a:spLocks noChangeArrowheads="1"/>
          </p:cNvSpPr>
          <p:nvPr/>
        </p:nvSpPr>
        <p:spPr bwMode="auto">
          <a:xfrm>
            <a:off x="1142976" y="5146684"/>
            <a:ext cx="1758932" cy="72040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 y en 2 muestras independientes…</a:t>
            </a:r>
          </a:p>
        </p:txBody>
      </p:sp>
      <p:sp>
        <p:nvSpPr>
          <p:cNvPr id="10255" name="AutoShape 15"/>
          <p:cNvSpPr>
            <a:spLocks noChangeArrowheads="1"/>
          </p:cNvSpPr>
          <p:nvPr/>
        </p:nvSpPr>
        <p:spPr bwMode="auto">
          <a:xfrm>
            <a:off x="4357686" y="3289296"/>
            <a:ext cx="1973262"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Señalar la pestaña de U de Mann-Whitney</a:t>
            </a:r>
          </a:p>
        </p:txBody>
      </p:sp>
      <p:grpSp>
        <p:nvGrpSpPr>
          <p:cNvPr id="22" name="21 Grupo"/>
          <p:cNvGrpSpPr/>
          <p:nvPr/>
        </p:nvGrpSpPr>
        <p:grpSpPr>
          <a:xfrm>
            <a:off x="128071" y="119472"/>
            <a:ext cx="2571721" cy="1249706"/>
            <a:chOff x="128071" y="119472"/>
            <a:chExt cx="2571721" cy="1249706"/>
          </a:xfrm>
        </p:grpSpPr>
        <p:pic>
          <p:nvPicPr>
            <p:cNvPr id="25" name="24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26" name="25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6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 presetClass="exit" presetSubtype="16" fill="hold" grpId="1" nodeType="clickEffect">
                                  <p:stCondLst>
                                    <p:cond delay="0"/>
                                  </p:stCondLst>
                                  <p:childTnLst>
                                    <p:animEffect transition="out" filter="box(in)">
                                      <p:cBhvr>
                                        <p:cTn id="12" dur="500"/>
                                        <p:tgtEl>
                                          <p:spTgt spid="10259"/>
                                        </p:tgtEl>
                                      </p:cBhvr>
                                    </p:animEffect>
                                    <p:set>
                                      <p:cBhvr>
                                        <p:cTn id="13" dur="1" fill="hold">
                                          <p:stCondLst>
                                            <p:cond delay="499"/>
                                          </p:stCondLst>
                                        </p:cTn>
                                        <p:tgtEl>
                                          <p:spTgt spid="10259"/>
                                        </p:tgtEl>
                                        <p:attrNameLst>
                                          <p:attrName>style.visibility</p:attrName>
                                        </p:attrNameLst>
                                      </p:cBhvr>
                                      <p:to>
                                        <p:strVal val="hidden"/>
                                      </p:to>
                                    </p:set>
                                  </p:childTnLst>
                                </p:cTn>
                              </p:par>
                              <p:par>
                                <p:cTn id="14" presetID="4" presetClass="exit" presetSubtype="16" fill="hold" grpId="1" nodeType="withEffect">
                                  <p:stCondLst>
                                    <p:cond delay="0"/>
                                  </p:stCondLst>
                                  <p:childTnLst>
                                    <p:animEffect transition="out" filter="box(in)">
                                      <p:cBhvr>
                                        <p:cTn id="15" dur="500"/>
                                        <p:tgtEl>
                                          <p:spTgt spid="10260"/>
                                        </p:tgtEl>
                                      </p:cBhvr>
                                    </p:animEffect>
                                    <p:set>
                                      <p:cBhvr>
                                        <p:cTn id="16" dur="1" fill="hold">
                                          <p:stCondLst>
                                            <p:cond delay="499"/>
                                          </p:stCondLst>
                                        </p:cTn>
                                        <p:tgtEl>
                                          <p:spTgt spid="1026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ox(in)">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xit" presetSubtype="16" fill="hold" grpId="1" nodeType="clickEffect">
                                  <p:stCondLst>
                                    <p:cond delay="0"/>
                                  </p:stCondLst>
                                  <p:childTnLst>
                                    <p:animEffect transition="out" filter="box(in)">
                                      <p:cBhvr>
                                        <p:cTn id="25" dur="500"/>
                                        <p:tgtEl>
                                          <p:spTgt spid="20"/>
                                        </p:tgtEl>
                                      </p:cBhvr>
                                    </p:animEffect>
                                    <p:set>
                                      <p:cBhvr>
                                        <p:cTn id="26" dur="1" fill="hold">
                                          <p:stCondLst>
                                            <p:cond delay="499"/>
                                          </p:stCondLst>
                                        </p:cTn>
                                        <p:tgtEl>
                                          <p:spTgt spid="2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box(in)">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0247"/>
                                        </p:tgtEl>
                                        <p:attrNameLst>
                                          <p:attrName>style.visibility</p:attrName>
                                        </p:attrNameLst>
                                      </p:cBhvr>
                                      <p:to>
                                        <p:strVal val="visible"/>
                                      </p:to>
                                    </p:set>
                                    <p:animEffect transition="in" filter="box(in)">
                                      <p:cBhvr>
                                        <p:cTn id="36" dur="500"/>
                                        <p:tgtEl>
                                          <p:spTgt spid="10247"/>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10248"/>
                                        </p:tgtEl>
                                        <p:attrNameLst>
                                          <p:attrName>style.visibility</p:attrName>
                                        </p:attrNameLst>
                                      </p:cBhvr>
                                      <p:to>
                                        <p:strVal val="visible"/>
                                      </p:to>
                                    </p:set>
                                    <p:animEffect transition="in" filter="box(in)">
                                      <p:cBhvr>
                                        <p:cTn id="41" dur="500"/>
                                        <p:tgtEl>
                                          <p:spTgt spid="10248"/>
                                        </p:tgtEl>
                                      </p:cBhvr>
                                    </p:animEffect>
                                  </p:childTnLst>
                                </p:cTn>
                              </p:par>
                              <p:par>
                                <p:cTn id="42" presetID="4" presetClass="entr" presetSubtype="16" fill="hold" nodeType="withEffect">
                                  <p:stCondLst>
                                    <p:cond delay="0"/>
                                  </p:stCondLst>
                                  <p:childTnLst>
                                    <p:set>
                                      <p:cBhvr>
                                        <p:cTn id="43" dur="1" fill="hold">
                                          <p:stCondLst>
                                            <p:cond delay="0"/>
                                          </p:stCondLst>
                                        </p:cTn>
                                        <p:tgtEl>
                                          <p:spTgt spid="2050"/>
                                        </p:tgtEl>
                                        <p:attrNameLst>
                                          <p:attrName>style.visibility</p:attrName>
                                        </p:attrNameLst>
                                      </p:cBhvr>
                                      <p:to>
                                        <p:strVal val="visible"/>
                                      </p:to>
                                    </p:set>
                                    <p:animEffect transition="in" filter="box(in)">
                                      <p:cBhvr>
                                        <p:cTn id="44" dur="500"/>
                                        <p:tgtEl>
                                          <p:spTgt spid="2050"/>
                                        </p:tgtEl>
                                      </p:cBhvr>
                                    </p:animEffect>
                                  </p:childTnLst>
                                </p:cTn>
                              </p:par>
                            </p:childTnLst>
                          </p:cTn>
                        </p:par>
                      </p:childTnLst>
                    </p:cTn>
                  </p:par>
                  <p:par>
                    <p:cTn id="45" fill="hold">
                      <p:stCondLst>
                        <p:cond delay="indefinite"/>
                      </p:stCondLst>
                      <p:childTnLst>
                        <p:par>
                          <p:cTn id="46" fill="hold">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10249"/>
                                        </p:tgtEl>
                                        <p:attrNameLst>
                                          <p:attrName>style.visibility</p:attrName>
                                        </p:attrNameLst>
                                      </p:cBhvr>
                                      <p:to>
                                        <p:strVal val="visible"/>
                                      </p:to>
                                    </p:set>
                                    <p:animEffect transition="in" filter="box(in)">
                                      <p:cBhvr>
                                        <p:cTn id="49" dur="500"/>
                                        <p:tgtEl>
                                          <p:spTgt spid="10249"/>
                                        </p:tgtEl>
                                      </p:cBhvr>
                                    </p:animEffect>
                                  </p:childTnLst>
                                </p:cTn>
                              </p:par>
                              <p:par>
                                <p:cTn id="50" presetID="4" presetClass="entr" presetSubtype="16" fill="hold" nodeType="withEffect">
                                  <p:stCondLst>
                                    <p:cond delay="0"/>
                                  </p:stCondLst>
                                  <p:childTnLst>
                                    <p:set>
                                      <p:cBhvr>
                                        <p:cTn id="51" dur="1" fill="hold">
                                          <p:stCondLst>
                                            <p:cond delay="0"/>
                                          </p:stCondLst>
                                        </p:cTn>
                                        <p:tgtEl>
                                          <p:spTgt spid="2051"/>
                                        </p:tgtEl>
                                        <p:attrNameLst>
                                          <p:attrName>style.visibility</p:attrName>
                                        </p:attrNameLst>
                                      </p:cBhvr>
                                      <p:to>
                                        <p:strVal val="visible"/>
                                      </p:to>
                                    </p:set>
                                    <p:animEffect transition="in" filter="box(in)">
                                      <p:cBhvr>
                                        <p:cTn id="52" dur="500"/>
                                        <p:tgtEl>
                                          <p:spTgt spid="2051"/>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box(in)">
                                      <p:cBhvr>
                                        <p:cTn id="57" dur="500"/>
                                        <p:tgtEl>
                                          <p:spTgt spid="28"/>
                                        </p:tgtEl>
                                      </p:cBhvr>
                                    </p:animEffect>
                                  </p:childTnLst>
                                </p:cTn>
                              </p:par>
                              <p:par>
                                <p:cTn id="58" presetID="4" presetClass="entr" presetSubtype="16" fill="hold" nodeType="withEffect">
                                  <p:stCondLst>
                                    <p:cond delay="0"/>
                                  </p:stCondLst>
                                  <p:childTnLst>
                                    <p:set>
                                      <p:cBhvr>
                                        <p:cTn id="59" dur="1" fill="hold">
                                          <p:stCondLst>
                                            <p:cond delay="0"/>
                                          </p:stCondLst>
                                        </p:cTn>
                                        <p:tgtEl>
                                          <p:spTgt spid="2052"/>
                                        </p:tgtEl>
                                        <p:attrNameLst>
                                          <p:attrName>style.visibility</p:attrName>
                                        </p:attrNameLst>
                                      </p:cBhvr>
                                      <p:to>
                                        <p:strVal val="visible"/>
                                      </p:to>
                                    </p:set>
                                    <p:animEffect transition="in" filter="box(in)">
                                      <p:cBhvr>
                                        <p:cTn id="60" dur="500"/>
                                        <p:tgtEl>
                                          <p:spTgt spid="2052"/>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xit" presetSubtype="16" fill="hold" nodeType="clickEffect">
                                  <p:stCondLst>
                                    <p:cond delay="0"/>
                                  </p:stCondLst>
                                  <p:childTnLst>
                                    <p:animEffect transition="out" filter="box(in)">
                                      <p:cBhvr>
                                        <p:cTn id="64" dur="500"/>
                                        <p:tgtEl>
                                          <p:spTgt spid="2051"/>
                                        </p:tgtEl>
                                      </p:cBhvr>
                                    </p:animEffect>
                                    <p:set>
                                      <p:cBhvr>
                                        <p:cTn id="65" dur="1" fill="hold">
                                          <p:stCondLst>
                                            <p:cond delay="499"/>
                                          </p:stCondLst>
                                        </p:cTn>
                                        <p:tgtEl>
                                          <p:spTgt spid="2051"/>
                                        </p:tgtEl>
                                        <p:attrNameLst>
                                          <p:attrName>style.visibility</p:attrName>
                                        </p:attrNameLst>
                                      </p:cBhvr>
                                      <p:to>
                                        <p:strVal val="hidden"/>
                                      </p:to>
                                    </p:set>
                                  </p:childTnLst>
                                </p:cTn>
                              </p:par>
                              <p:par>
                                <p:cTn id="66" presetID="4" presetClass="exit" presetSubtype="16" fill="hold" nodeType="withEffect">
                                  <p:stCondLst>
                                    <p:cond delay="0"/>
                                  </p:stCondLst>
                                  <p:childTnLst>
                                    <p:animEffect transition="out" filter="box(in)">
                                      <p:cBhvr>
                                        <p:cTn id="67" dur="500"/>
                                        <p:tgtEl>
                                          <p:spTgt spid="2050"/>
                                        </p:tgtEl>
                                      </p:cBhvr>
                                    </p:animEffect>
                                    <p:set>
                                      <p:cBhvr>
                                        <p:cTn id="68" dur="1" fill="hold">
                                          <p:stCondLst>
                                            <p:cond delay="499"/>
                                          </p:stCondLst>
                                        </p:cTn>
                                        <p:tgtEl>
                                          <p:spTgt spid="2050"/>
                                        </p:tgtEl>
                                        <p:attrNameLst>
                                          <p:attrName>style.visibility</p:attrName>
                                        </p:attrNameLst>
                                      </p:cBhvr>
                                      <p:to>
                                        <p:strVal val="hidden"/>
                                      </p:to>
                                    </p:set>
                                  </p:childTnLst>
                                </p:cTn>
                              </p:par>
                              <p:par>
                                <p:cTn id="69" presetID="4" presetClass="exit" presetSubtype="16" fill="hold" nodeType="withEffect">
                                  <p:stCondLst>
                                    <p:cond delay="0"/>
                                  </p:stCondLst>
                                  <p:childTnLst>
                                    <p:animEffect transition="out" filter="box(in)">
                                      <p:cBhvr>
                                        <p:cTn id="70" dur="500"/>
                                        <p:tgtEl>
                                          <p:spTgt spid="2052"/>
                                        </p:tgtEl>
                                      </p:cBhvr>
                                    </p:animEffect>
                                    <p:set>
                                      <p:cBhvr>
                                        <p:cTn id="71" dur="1" fill="hold">
                                          <p:stCondLst>
                                            <p:cond delay="499"/>
                                          </p:stCondLst>
                                        </p:cTn>
                                        <p:tgtEl>
                                          <p:spTgt spid="2052"/>
                                        </p:tgtEl>
                                        <p:attrNameLst>
                                          <p:attrName>style.visibility</p:attrName>
                                        </p:attrNameLst>
                                      </p:cBhvr>
                                      <p:to>
                                        <p:strVal val="hidden"/>
                                      </p:to>
                                    </p:set>
                                  </p:childTnLst>
                                </p:cTn>
                              </p:par>
                              <p:par>
                                <p:cTn id="72" presetID="4" presetClass="exit" presetSubtype="16" fill="hold" grpId="1" nodeType="withEffect">
                                  <p:stCondLst>
                                    <p:cond delay="0"/>
                                  </p:stCondLst>
                                  <p:childTnLst>
                                    <p:animEffect transition="out" filter="box(in)">
                                      <p:cBhvr>
                                        <p:cTn id="73" dur="500"/>
                                        <p:tgtEl>
                                          <p:spTgt spid="28"/>
                                        </p:tgtEl>
                                      </p:cBhvr>
                                    </p:animEffect>
                                    <p:set>
                                      <p:cBhvr>
                                        <p:cTn id="74" dur="1" fill="hold">
                                          <p:stCondLst>
                                            <p:cond delay="499"/>
                                          </p:stCondLst>
                                        </p:cTn>
                                        <p:tgtEl>
                                          <p:spTgt spid="28"/>
                                        </p:tgtEl>
                                        <p:attrNameLst>
                                          <p:attrName>style.visibility</p:attrName>
                                        </p:attrNameLst>
                                      </p:cBhvr>
                                      <p:to>
                                        <p:strVal val="hidden"/>
                                      </p:to>
                                    </p:set>
                                  </p:childTnLst>
                                </p:cTn>
                              </p:par>
                              <p:par>
                                <p:cTn id="75" presetID="4" presetClass="exit" presetSubtype="16" fill="hold" grpId="1" nodeType="withEffect">
                                  <p:stCondLst>
                                    <p:cond delay="0"/>
                                  </p:stCondLst>
                                  <p:childTnLst>
                                    <p:animEffect transition="out" filter="box(in)">
                                      <p:cBhvr>
                                        <p:cTn id="76" dur="500"/>
                                        <p:tgtEl>
                                          <p:spTgt spid="10249"/>
                                        </p:tgtEl>
                                      </p:cBhvr>
                                    </p:animEffect>
                                    <p:set>
                                      <p:cBhvr>
                                        <p:cTn id="77" dur="1" fill="hold">
                                          <p:stCondLst>
                                            <p:cond delay="499"/>
                                          </p:stCondLst>
                                        </p:cTn>
                                        <p:tgtEl>
                                          <p:spTgt spid="10249"/>
                                        </p:tgtEl>
                                        <p:attrNameLst>
                                          <p:attrName>style.visibility</p:attrName>
                                        </p:attrNameLst>
                                      </p:cBhvr>
                                      <p:to>
                                        <p:strVal val="hidden"/>
                                      </p:to>
                                    </p:set>
                                  </p:childTnLst>
                                </p:cTn>
                              </p:par>
                              <p:par>
                                <p:cTn id="78" presetID="4" presetClass="exit" presetSubtype="16" fill="hold" grpId="1" nodeType="withEffect">
                                  <p:stCondLst>
                                    <p:cond delay="0"/>
                                  </p:stCondLst>
                                  <p:childTnLst>
                                    <p:animEffect transition="out" filter="box(in)">
                                      <p:cBhvr>
                                        <p:cTn id="79" dur="500"/>
                                        <p:tgtEl>
                                          <p:spTgt spid="10248"/>
                                        </p:tgtEl>
                                      </p:cBhvr>
                                    </p:animEffect>
                                    <p:set>
                                      <p:cBhvr>
                                        <p:cTn id="80" dur="1" fill="hold">
                                          <p:stCondLst>
                                            <p:cond delay="499"/>
                                          </p:stCondLst>
                                        </p:cTn>
                                        <p:tgtEl>
                                          <p:spTgt spid="10248"/>
                                        </p:tgtEl>
                                        <p:attrNameLst>
                                          <p:attrName>style.visibility</p:attrName>
                                        </p:attrNameLst>
                                      </p:cBhvr>
                                      <p:to>
                                        <p:strVal val="hidden"/>
                                      </p:to>
                                    </p:set>
                                  </p:childTnLst>
                                </p:cTn>
                              </p:par>
                              <p:par>
                                <p:cTn id="81" presetID="4" presetClass="exit" presetSubtype="16" fill="hold" grpId="1" nodeType="withEffect">
                                  <p:stCondLst>
                                    <p:cond delay="0"/>
                                  </p:stCondLst>
                                  <p:childTnLst>
                                    <p:animEffect transition="out" filter="box(in)">
                                      <p:cBhvr>
                                        <p:cTn id="82" dur="500"/>
                                        <p:tgtEl>
                                          <p:spTgt spid="10247"/>
                                        </p:tgtEl>
                                      </p:cBhvr>
                                    </p:animEffect>
                                    <p:set>
                                      <p:cBhvr>
                                        <p:cTn id="83" dur="1" fill="hold">
                                          <p:stCondLst>
                                            <p:cond delay="499"/>
                                          </p:stCondLst>
                                        </p:cTn>
                                        <p:tgtEl>
                                          <p:spTgt spid="10247"/>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4" presetClass="entr" presetSubtype="16" fill="hold" grpId="0" nodeType="clickEffect">
                                  <p:stCondLst>
                                    <p:cond delay="0"/>
                                  </p:stCondLst>
                                  <p:childTnLst>
                                    <p:set>
                                      <p:cBhvr>
                                        <p:cTn id="87" dur="1" fill="hold">
                                          <p:stCondLst>
                                            <p:cond delay="0"/>
                                          </p:stCondLst>
                                        </p:cTn>
                                        <p:tgtEl>
                                          <p:spTgt spid="10251"/>
                                        </p:tgtEl>
                                        <p:attrNameLst>
                                          <p:attrName>style.visibility</p:attrName>
                                        </p:attrNameLst>
                                      </p:cBhvr>
                                      <p:to>
                                        <p:strVal val="visible"/>
                                      </p:to>
                                    </p:set>
                                    <p:animEffect transition="in" filter="box(in)">
                                      <p:cBhvr>
                                        <p:cTn id="88" dur="500"/>
                                        <p:tgtEl>
                                          <p:spTgt spid="10251"/>
                                        </p:tgtEl>
                                      </p:cBhvr>
                                    </p:animEffect>
                                  </p:childTnLst>
                                </p:cTn>
                              </p:par>
                              <p:par>
                                <p:cTn id="89" presetID="4" presetClass="entr" presetSubtype="16" fill="hold" grpId="0" nodeType="withEffect">
                                  <p:stCondLst>
                                    <p:cond delay="0"/>
                                  </p:stCondLst>
                                  <p:childTnLst>
                                    <p:set>
                                      <p:cBhvr>
                                        <p:cTn id="90" dur="1" fill="hold">
                                          <p:stCondLst>
                                            <p:cond delay="0"/>
                                          </p:stCondLst>
                                        </p:cTn>
                                        <p:tgtEl>
                                          <p:spTgt spid="10252"/>
                                        </p:tgtEl>
                                        <p:attrNameLst>
                                          <p:attrName>style.visibility</p:attrName>
                                        </p:attrNameLst>
                                      </p:cBhvr>
                                      <p:to>
                                        <p:strVal val="visible"/>
                                      </p:to>
                                    </p:set>
                                    <p:animEffect transition="in" filter="box(in)">
                                      <p:cBhvr>
                                        <p:cTn id="91" dur="500"/>
                                        <p:tgtEl>
                                          <p:spTgt spid="10252"/>
                                        </p:tgtEl>
                                      </p:cBhvr>
                                    </p:animEffect>
                                  </p:childTnLst>
                                </p:cTn>
                              </p:par>
                              <p:par>
                                <p:cTn id="92" presetID="4" presetClass="entr" presetSubtype="16" fill="hold" nodeType="withEffect">
                                  <p:stCondLst>
                                    <p:cond delay="0"/>
                                  </p:stCondLst>
                                  <p:childTnLst>
                                    <p:set>
                                      <p:cBhvr>
                                        <p:cTn id="93" dur="1" fill="hold">
                                          <p:stCondLst>
                                            <p:cond delay="0"/>
                                          </p:stCondLst>
                                        </p:cTn>
                                        <p:tgtEl>
                                          <p:spTgt spid="2053"/>
                                        </p:tgtEl>
                                        <p:attrNameLst>
                                          <p:attrName>style.visibility</p:attrName>
                                        </p:attrNameLst>
                                      </p:cBhvr>
                                      <p:to>
                                        <p:strVal val="visible"/>
                                      </p:to>
                                    </p:set>
                                    <p:animEffect transition="in" filter="box(in)">
                                      <p:cBhvr>
                                        <p:cTn id="94" dur="500"/>
                                        <p:tgtEl>
                                          <p:spTgt spid="2053"/>
                                        </p:tgtEl>
                                      </p:cBhvr>
                                    </p:animEffect>
                                  </p:childTnLst>
                                </p:cTn>
                              </p:par>
                              <p:par>
                                <p:cTn id="95" presetID="4" presetClass="entr" presetSubtype="16" fill="hold" grpId="0" nodeType="withEffect">
                                  <p:stCondLst>
                                    <p:cond delay="0"/>
                                  </p:stCondLst>
                                  <p:childTnLst>
                                    <p:set>
                                      <p:cBhvr>
                                        <p:cTn id="96" dur="1" fill="hold">
                                          <p:stCondLst>
                                            <p:cond delay="0"/>
                                          </p:stCondLst>
                                        </p:cTn>
                                        <p:tgtEl>
                                          <p:spTgt spid="10255"/>
                                        </p:tgtEl>
                                        <p:attrNameLst>
                                          <p:attrName>style.visibility</p:attrName>
                                        </p:attrNameLst>
                                      </p:cBhvr>
                                      <p:to>
                                        <p:strVal val="visible"/>
                                      </p:to>
                                    </p:set>
                                    <p:animEffect transition="in" filter="box(in)">
                                      <p:cBhvr>
                                        <p:cTn id="97" dur="500"/>
                                        <p:tgtEl>
                                          <p:spTgt spid="10255"/>
                                        </p:tgtEl>
                                      </p:cBhvr>
                                    </p:animEffect>
                                  </p:childTnLst>
                                </p:cTn>
                              </p:par>
                              <p:par>
                                <p:cTn id="98" presetID="4" presetClass="entr" presetSubtype="16" fill="hold" grpId="0" nodeType="withEffect">
                                  <p:stCondLst>
                                    <p:cond delay="0"/>
                                  </p:stCondLst>
                                  <p:childTnLst>
                                    <p:set>
                                      <p:cBhvr>
                                        <p:cTn id="99" dur="1" fill="hold">
                                          <p:stCondLst>
                                            <p:cond delay="0"/>
                                          </p:stCondLst>
                                        </p:cTn>
                                        <p:tgtEl>
                                          <p:spTgt spid="10253"/>
                                        </p:tgtEl>
                                        <p:attrNameLst>
                                          <p:attrName>style.visibility</p:attrName>
                                        </p:attrNameLst>
                                      </p:cBhvr>
                                      <p:to>
                                        <p:strVal val="visible"/>
                                      </p:to>
                                    </p:set>
                                    <p:animEffect transition="in" filter="box(in)">
                                      <p:cBhvr>
                                        <p:cTn id="100" dur="500"/>
                                        <p:tgtEl>
                                          <p:spTgt spid="10253"/>
                                        </p:tgtEl>
                                      </p:cBhvr>
                                    </p:animEffect>
                                  </p:childTnLst>
                                </p:cTn>
                              </p:par>
                              <p:par>
                                <p:cTn id="101" presetID="4" presetClass="entr" presetSubtype="16" fill="hold" grpId="0" nodeType="withEffect">
                                  <p:stCondLst>
                                    <p:cond delay="0"/>
                                  </p:stCondLst>
                                  <p:childTnLst>
                                    <p:set>
                                      <p:cBhvr>
                                        <p:cTn id="102" dur="1" fill="hold">
                                          <p:stCondLst>
                                            <p:cond delay="0"/>
                                          </p:stCondLst>
                                        </p:cTn>
                                        <p:tgtEl>
                                          <p:spTgt spid="10254"/>
                                        </p:tgtEl>
                                        <p:attrNameLst>
                                          <p:attrName>style.visibility</p:attrName>
                                        </p:attrNameLst>
                                      </p:cBhvr>
                                      <p:to>
                                        <p:strVal val="visible"/>
                                      </p:to>
                                    </p:set>
                                    <p:animEffect transition="in" filter="box(in)">
                                      <p:cBhvr>
                                        <p:cTn id="103" dur="500"/>
                                        <p:tgtEl>
                                          <p:spTgt spid="10254"/>
                                        </p:tgtEl>
                                      </p:cBhvr>
                                    </p:animEffect>
                                  </p:childTnLst>
                                </p:cTn>
                              </p:par>
                            </p:childTnLst>
                          </p:cTn>
                        </p:par>
                      </p:childTnLst>
                    </p:cTn>
                  </p:par>
                  <p:par>
                    <p:cTn id="104" fill="hold">
                      <p:stCondLst>
                        <p:cond delay="indefinite"/>
                      </p:stCondLst>
                      <p:childTnLst>
                        <p:par>
                          <p:cTn id="105" fill="hold">
                            <p:stCondLst>
                              <p:cond delay="0"/>
                            </p:stCondLst>
                            <p:childTnLst>
                              <p:par>
                                <p:cTn id="106" presetID="4" presetClass="exit" presetSubtype="16" fill="hold" grpId="1" nodeType="clickEffect">
                                  <p:stCondLst>
                                    <p:cond delay="0"/>
                                  </p:stCondLst>
                                  <p:childTnLst>
                                    <p:animEffect transition="out" filter="box(in)">
                                      <p:cBhvr>
                                        <p:cTn id="107" dur="500"/>
                                        <p:tgtEl>
                                          <p:spTgt spid="10251"/>
                                        </p:tgtEl>
                                      </p:cBhvr>
                                    </p:animEffect>
                                    <p:set>
                                      <p:cBhvr>
                                        <p:cTn id="108" dur="1" fill="hold">
                                          <p:stCondLst>
                                            <p:cond delay="499"/>
                                          </p:stCondLst>
                                        </p:cTn>
                                        <p:tgtEl>
                                          <p:spTgt spid="10251"/>
                                        </p:tgtEl>
                                        <p:attrNameLst>
                                          <p:attrName>style.visibility</p:attrName>
                                        </p:attrNameLst>
                                      </p:cBhvr>
                                      <p:to>
                                        <p:strVal val="hidden"/>
                                      </p:to>
                                    </p:set>
                                  </p:childTnLst>
                                </p:cTn>
                              </p:par>
                              <p:par>
                                <p:cTn id="109" presetID="4" presetClass="exit" presetSubtype="16" fill="hold" grpId="1" nodeType="withEffect">
                                  <p:stCondLst>
                                    <p:cond delay="0"/>
                                  </p:stCondLst>
                                  <p:childTnLst>
                                    <p:animEffect transition="out" filter="box(in)">
                                      <p:cBhvr>
                                        <p:cTn id="110" dur="500"/>
                                        <p:tgtEl>
                                          <p:spTgt spid="10252"/>
                                        </p:tgtEl>
                                      </p:cBhvr>
                                    </p:animEffect>
                                    <p:set>
                                      <p:cBhvr>
                                        <p:cTn id="111" dur="1" fill="hold">
                                          <p:stCondLst>
                                            <p:cond delay="499"/>
                                          </p:stCondLst>
                                        </p:cTn>
                                        <p:tgtEl>
                                          <p:spTgt spid="10252"/>
                                        </p:tgtEl>
                                        <p:attrNameLst>
                                          <p:attrName>style.visibility</p:attrName>
                                        </p:attrNameLst>
                                      </p:cBhvr>
                                      <p:to>
                                        <p:strVal val="hidden"/>
                                      </p:to>
                                    </p:set>
                                  </p:childTnLst>
                                </p:cTn>
                              </p:par>
                              <p:par>
                                <p:cTn id="112" presetID="4" presetClass="exit" presetSubtype="16" fill="hold" nodeType="withEffect">
                                  <p:stCondLst>
                                    <p:cond delay="0"/>
                                  </p:stCondLst>
                                  <p:childTnLst>
                                    <p:animEffect transition="out" filter="box(in)">
                                      <p:cBhvr>
                                        <p:cTn id="113" dur="500"/>
                                        <p:tgtEl>
                                          <p:spTgt spid="2053"/>
                                        </p:tgtEl>
                                      </p:cBhvr>
                                    </p:animEffect>
                                    <p:set>
                                      <p:cBhvr>
                                        <p:cTn id="114" dur="1" fill="hold">
                                          <p:stCondLst>
                                            <p:cond delay="499"/>
                                          </p:stCondLst>
                                        </p:cTn>
                                        <p:tgtEl>
                                          <p:spTgt spid="2053"/>
                                        </p:tgtEl>
                                        <p:attrNameLst>
                                          <p:attrName>style.visibility</p:attrName>
                                        </p:attrNameLst>
                                      </p:cBhvr>
                                      <p:to>
                                        <p:strVal val="hidden"/>
                                      </p:to>
                                    </p:set>
                                  </p:childTnLst>
                                </p:cTn>
                              </p:par>
                              <p:par>
                                <p:cTn id="115" presetID="4" presetClass="exit" presetSubtype="16" fill="hold" grpId="1" nodeType="withEffect">
                                  <p:stCondLst>
                                    <p:cond delay="0"/>
                                  </p:stCondLst>
                                  <p:childTnLst>
                                    <p:animEffect transition="out" filter="box(in)">
                                      <p:cBhvr>
                                        <p:cTn id="116" dur="500"/>
                                        <p:tgtEl>
                                          <p:spTgt spid="10255"/>
                                        </p:tgtEl>
                                      </p:cBhvr>
                                    </p:animEffect>
                                    <p:set>
                                      <p:cBhvr>
                                        <p:cTn id="117" dur="1" fill="hold">
                                          <p:stCondLst>
                                            <p:cond delay="499"/>
                                          </p:stCondLst>
                                        </p:cTn>
                                        <p:tgtEl>
                                          <p:spTgt spid="10255"/>
                                        </p:tgtEl>
                                        <p:attrNameLst>
                                          <p:attrName>style.visibility</p:attrName>
                                        </p:attrNameLst>
                                      </p:cBhvr>
                                      <p:to>
                                        <p:strVal val="hidden"/>
                                      </p:to>
                                    </p:set>
                                  </p:childTnLst>
                                </p:cTn>
                              </p:par>
                              <p:par>
                                <p:cTn id="118" presetID="4" presetClass="exit" presetSubtype="16" fill="hold" grpId="1" nodeType="withEffect">
                                  <p:stCondLst>
                                    <p:cond delay="0"/>
                                  </p:stCondLst>
                                  <p:childTnLst>
                                    <p:animEffect transition="out" filter="box(in)">
                                      <p:cBhvr>
                                        <p:cTn id="119" dur="500"/>
                                        <p:tgtEl>
                                          <p:spTgt spid="10253"/>
                                        </p:tgtEl>
                                      </p:cBhvr>
                                    </p:animEffect>
                                    <p:set>
                                      <p:cBhvr>
                                        <p:cTn id="120" dur="1" fill="hold">
                                          <p:stCondLst>
                                            <p:cond delay="499"/>
                                          </p:stCondLst>
                                        </p:cTn>
                                        <p:tgtEl>
                                          <p:spTgt spid="10253"/>
                                        </p:tgtEl>
                                        <p:attrNameLst>
                                          <p:attrName>style.visibility</p:attrName>
                                        </p:attrNameLst>
                                      </p:cBhvr>
                                      <p:to>
                                        <p:strVal val="hidden"/>
                                      </p:to>
                                    </p:set>
                                  </p:childTnLst>
                                </p:cTn>
                              </p:par>
                              <p:par>
                                <p:cTn id="121" presetID="4" presetClass="exit" presetSubtype="16" fill="hold" grpId="1" nodeType="withEffect">
                                  <p:stCondLst>
                                    <p:cond delay="0"/>
                                  </p:stCondLst>
                                  <p:childTnLst>
                                    <p:animEffect transition="out" filter="box(in)">
                                      <p:cBhvr>
                                        <p:cTn id="122" dur="500"/>
                                        <p:tgtEl>
                                          <p:spTgt spid="10254"/>
                                        </p:tgtEl>
                                      </p:cBhvr>
                                    </p:animEffect>
                                    <p:set>
                                      <p:cBhvr>
                                        <p:cTn id="123" dur="1" fill="hold">
                                          <p:stCondLst>
                                            <p:cond delay="499"/>
                                          </p:stCondLst>
                                        </p:cTn>
                                        <p:tgtEl>
                                          <p:spTgt spid="10254"/>
                                        </p:tgtEl>
                                        <p:attrNameLst>
                                          <p:attrName>style.visibility</p:attrName>
                                        </p:attrNameLst>
                                      </p:cBhvr>
                                      <p:to>
                                        <p:strVal val="hidden"/>
                                      </p:to>
                                    </p:set>
                                  </p:childTnLst>
                                </p:cTn>
                              </p:par>
                            </p:childTnLst>
                          </p:cTn>
                        </p:par>
                      </p:childTnLst>
                    </p:cTn>
                  </p:par>
                  <p:par>
                    <p:cTn id="124" fill="hold">
                      <p:stCondLst>
                        <p:cond delay="indefinite"/>
                      </p:stCondLst>
                      <p:childTnLst>
                        <p:par>
                          <p:cTn id="125" fill="hold">
                            <p:stCondLst>
                              <p:cond delay="0"/>
                            </p:stCondLst>
                            <p:childTnLst>
                              <p:par>
                                <p:cTn id="126" presetID="4" presetClass="entr" presetSubtype="16" fill="hold" nodeType="clickEffect">
                                  <p:stCondLst>
                                    <p:cond delay="0"/>
                                  </p:stCondLst>
                                  <p:childTnLst>
                                    <p:set>
                                      <p:cBhvr>
                                        <p:cTn id="127" dur="1" fill="hold">
                                          <p:stCondLst>
                                            <p:cond delay="0"/>
                                          </p:stCondLst>
                                        </p:cTn>
                                        <p:tgtEl>
                                          <p:spTgt spid="2054"/>
                                        </p:tgtEl>
                                        <p:attrNameLst>
                                          <p:attrName>style.visibility</p:attrName>
                                        </p:attrNameLst>
                                      </p:cBhvr>
                                      <p:to>
                                        <p:strVal val="visible"/>
                                      </p:to>
                                    </p:set>
                                    <p:animEffect transition="in" filter="box(in)">
                                      <p:cBhvr>
                                        <p:cTn id="128" dur="500"/>
                                        <p:tgtEl>
                                          <p:spTgt spid="2054"/>
                                        </p:tgtEl>
                                      </p:cBhvr>
                                    </p:animEffect>
                                  </p:childTnLst>
                                </p:cTn>
                              </p:par>
                              <p:par>
                                <p:cTn id="129" presetID="4" presetClass="entr" presetSubtype="16" fill="hold" grpId="0" nodeType="withEffect">
                                  <p:stCondLst>
                                    <p:cond delay="0"/>
                                  </p:stCondLst>
                                  <p:childTnLst>
                                    <p:set>
                                      <p:cBhvr>
                                        <p:cTn id="130" dur="1" fill="hold">
                                          <p:stCondLst>
                                            <p:cond delay="0"/>
                                          </p:stCondLst>
                                        </p:cTn>
                                        <p:tgtEl>
                                          <p:spTgt spid="10258"/>
                                        </p:tgtEl>
                                        <p:attrNameLst>
                                          <p:attrName>style.visibility</p:attrName>
                                        </p:attrNameLst>
                                      </p:cBhvr>
                                      <p:to>
                                        <p:strVal val="visible"/>
                                      </p:to>
                                    </p:set>
                                    <p:animEffect transition="in" filter="box(in)">
                                      <p:cBhvr>
                                        <p:cTn id="131" dur="500"/>
                                        <p:tgtEl>
                                          <p:spTgt spid="10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10259" grpId="0" animBg="1"/>
      <p:bldP spid="10259" grpId="1" animBg="1"/>
      <p:bldP spid="10260" grpId="0" animBg="1"/>
      <p:bldP spid="10260" grpId="1" animBg="1"/>
      <p:bldP spid="10251" grpId="0" animBg="1"/>
      <p:bldP spid="10251" grpId="1" animBg="1"/>
      <p:bldP spid="10252" grpId="0" animBg="1"/>
      <p:bldP spid="10252" grpId="1" animBg="1"/>
      <p:bldP spid="10253" grpId="0" animBg="1"/>
      <p:bldP spid="10253" grpId="1" animBg="1"/>
      <p:bldP spid="10254" grpId="0" animBg="1"/>
      <p:bldP spid="10254" grpId="1" animBg="1"/>
      <p:bldP spid="10258" grpId="0" animBg="1"/>
      <p:bldP spid="10247" grpId="0" animBg="1"/>
      <p:bldP spid="10247" grpId="1" animBg="1"/>
      <p:bldP spid="10248" grpId="0" animBg="1"/>
      <p:bldP spid="10248" grpId="1" animBg="1"/>
      <p:bldP spid="10249" grpId="0" animBg="1"/>
      <p:bldP spid="10249" grpId="1" animBg="1"/>
      <p:bldP spid="28" grpId="0" animBg="1"/>
      <p:bldP spid="28" grpId="1" animBg="1"/>
      <p:bldP spid="10255" grpId="0" animBg="1"/>
      <p:bldP spid="1025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p:cNvPicPr>
            <a:picLocks noChangeAspect="1" noChangeArrowheads="1"/>
          </p:cNvPicPr>
          <p:nvPr/>
        </p:nvPicPr>
        <p:blipFill>
          <a:blip r:embed="rId2"/>
          <a:srcRect/>
          <a:stretch>
            <a:fillRect/>
          </a:stretch>
        </p:blipFill>
        <p:spPr bwMode="auto">
          <a:xfrm>
            <a:off x="684213" y="1844675"/>
            <a:ext cx="4086225" cy="1276350"/>
          </a:xfrm>
          <a:prstGeom prst="rect">
            <a:avLst/>
          </a:prstGeom>
          <a:noFill/>
          <a:ln w="9525">
            <a:noFill/>
            <a:miter lim="800000"/>
            <a:headEnd/>
            <a:tailEnd/>
          </a:ln>
          <a:effectLst/>
        </p:spPr>
      </p:pic>
      <p:pic>
        <p:nvPicPr>
          <p:cNvPr id="11269" name="Picture 5"/>
          <p:cNvPicPr>
            <a:picLocks noChangeAspect="1" noChangeArrowheads="1"/>
          </p:cNvPicPr>
          <p:nvPr/>
        </p:nvPicPr>
        <p:blipFill>
          <a:blip r:embed="rId3"/>
          <a:srcRect/>
          <a:stretch>
            <a:fillRect/>
          </a:stretch>
        </p:blipFill>
        <p:spPr bwMode="auto">
          <a:xfrm>
            <a:off x="827088" y="3644900"/>
            <a:ext cx="2590800" cy="1504950"/>
          </a:xfrm>
          <a:prstGeom prst="rect">
            <a:avLst/>
          </a:prstGeom>
          <a:noFill/>
          <a:ln w="9525">
            <a:noFill/>
            <a:miter lim="800000"/>
            <a:headEnd/>
            <a:tailEnd/>
          </a:ln>
          <a:effectLst/>
        </p:spPr>
      </p:pic>
      <p:sp>
        <p:nvSpPr>
          <p:cNvPr id="11270" name="AutoShape 6"/>
          <p:cNvSpPr>
            <a:spLocks noChangeArrowheads="1"/>
          </p:cNvSpPr>
          <p:nvPr/>
        </p:nvSpPr>
        <p:spPr bwMode="auto">
          <a:xfrm>
            <a:off x="5138738" y="2000240"/>
            <a:ext cx="3219476" cy="96519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La prueba U de Mann-Whitney realiza una comparación de rangos, representados en esta </a:t>
            </a:r>
            <a:r>
              <a:rPr lang="es-ES" sz="1400" dirty="0" smtClean="0">
                <a:solidFill>
                  <a:schemeClr val="accent6">
                    <a:lumMod val="50000"/>
                  </a:schemeClr>
                </a:solidFill>
              </a:rPr>
              <a:t>tabla</a:t>
            </a:r>
            <a:endParaRPr lang="es-ES" sz="1400" dirty="0">
              <a:solidFill>
                <a:schemeClr val="accent6">
                  <a:lumMod val="50000"/>
                </a:schemeClr>
              </a:solidFill>
            </a:endParaRPr>
          </a:p>
        </p:txBody>
      </p:sp>
      <p:sp>
        <p:nvSpPr>
          <p:cNvPr id="11271" name="AutoShape 7"/>
          <p:cNvSpPr>
            <a:spLocks noChangeArrowheads="1"/>
          </p:cNvSpPr>
          <p:nvPr/>
        </p:nvSpPr>
        <p:spPr bwMode="auto">
          <a:xfrm>
            <a:off x="3490913" y="3786190"/>
            <a:ext cx="4652987" cy="115109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La significación de la prueba es superior a 0,05. Por lo tanto, podemos decir que no hay diferencias </a:t>
            </a:r>
            <a:r>
              <a:rPr lang="es-ES" sz="1400" dirty="0" smtClean="0">
                <a:solidFill>
                  <a:schemeClr val="accent6">
                    <a:lumMod val="50000"/>
                  </a:schemeClr>
                </a:solidFill>
              </a:rPr>
              <a:t>estadísticamente significativas entre </a:t>
            </a:r>
            <a:r>
              <a:rPr lang="es-ES" sz="1400" dirty="0">
                <a:solidFill>
                  <a:schemeClr val="accent6">
                    <a:lumMod val="50000"/>
                  </a:schemeClr>
                </a:solidFill>
              </a:rPr>
              <a:t>los pacientes con y sin neumonia en cuanto al número de leucocitos. </a:t>
            </a:r>
          </a:p>
        </p:txBody>
      </p:sp>
      <p:sp>
        <p:nvSpPr>
          <p:cNvPr id="11272" name="Oval 8"/>
          <p:cNvSpPr>
            <a:spLocks noChangeArrowheads="1"/>
          </p:cNvSpPr>
          <p:nvPr/>
        </p:nvSpPr>
        <p:spPr bwMode="auto">
          <a:xfrm>
            <a:off x="2700338" y="4581525"/>
            <a:ext cx="431800" cy="431800"/>
          </a:xfrm>
          <a:prstGeom prst="ellipse">
            <a:avLst/>
          </a:prstGeom>
          <a:noFill/>
          <a:ln w="38100">
            <a:solidFill>
              <a:schemeClr val="accent6">
                <a:lumMod val="75000"/>
              </a:schemeClr>
            </a:solidFill>
            <a:prstDash val="dash"/>
            <a:round/>
            <a:headEnd/>
            <a:tailEnd/>
          </a:ln>
          <a:effectLst/>
        </p:spPr>
        <p:txBody>
          <a:bodyPr wrap="none" anchor="ctr"/>
          <a:lstStyle/>
          <a:p>
            <a:endParaRPr lang="es-ES"/>
          </a:p>
        </p:txBody>
      </p:sp>
      <p:sp>
        <p:nvSpPr>
          <p:cNvPr id="11" name="AutoShape 5"/>
          <p:cNvSpPr>
            <a:spLocks noGrp="1" noChangeArrowheads="1"/>
          </p:cNvSpPr>
          <p:nvPr>
            <p:ph type="title"/>
          </p:nvPr>
        </p:nvSpPr>
        <p:spPr bwMode="auto">
          <a:xfrm>
            <a:off x="1979712" y="274638"/>
            <a:ext cx="6707088" cy="87909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Comparación de rangos. Prueba U de Mann-</a:t>
            </a:r>
            <a:r>
              <a:rPr lang="es-ES" sz="2400" kern="1200" dirty="0" err="1" smtClean="0">
                <a:solidFill>
                  <a:schemeClr val="tx1"/>
                </a:solidFill>
              </a:rPr>
              <a:t>Whitney</a:t>
            </a:r>
            <a:r>
              <a:rPr lang="es-ES" sz="2400" kern="1200" dirty="0" smtClean="0">
                <a:solidFill>
                  <a:schemeClr val="tx1"/>
                </a:solidFill>
              </a:rPr>
              <a:t>. Ejemplo con SPSS</a:t>
            </a:r>
            <a:endParaRPr lang="es-ES" sz="2400" kern="1200" dirty="0">
              <a:solidFill>
                <a:schemeClr val="tx1"/>
              </a:solidFill>
            </a:endParaRPr>
          </a:p>
        </p:txBody>
      </p:sp>
      <p:grpSp>
        <p:nvGrpSpPr>
          <p:cNvPr id="8" name="7 Grupo"/>
          <p:cNvGrpSpPr/>
          <p:nvPr/>
        </p:nvGrpSpPr>
        <p:grpSpPr>
          <a:xfrm>
            <a:off x="128071" y="119472"/>
            <a:ext cx="2571721" cy="1249706"/>
            <a:chOff x="128071" y="119472"/>
            <a:chExt cx="2571721" cy="1249706"/>
          </a:xfrm>
        </p:grpSpPr>
        <p:pic>
          <p:nvPicPr>
            <p:cNvPr id="9" name="8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0" name="9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2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2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27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animBg="1"/>
      <p:bldP spid="11271" grpId="0" animBg="1"/>
      <p:bldP spid="1127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0" name="AutoShape 6"/>
          <p:cNvSpPr>
            <a:spLocks noChangeArrowheads="1"/>
          </p:cNvSpPr>
          <p:nvPr/>
        </p:nvSpPr>
        <p:spPr bwMode="auto">
          <a:xfrm>
            <a:off x="323850" y="2133600"/>
            <a:ext cx="8413750" cy="58102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dirty="0">
                <a:solidFill>
                  <a:schemeClr val="accent6">
                    <a:lumMod val="50000"/>
                  </a:schemeClr>
                </a:solidFill>
              </a:rPr>
              <a:t>Para la comparación de la media de más de 2 grupos se debe de utilizar la </a:t>
            </a:r>
            <a:r>
              <a:rPr lang="es-ES" b="1" dirty="0">
                <a:solidFill>
                  <a:schemeClr val="accent6">
                    <a:lumMod val="50000"/>
                  </a:schemeClr>
                </a:solidFill>
              </a:rPr>
              <a:t>prueba de ANOVA 1 vía</a:t>
            </a:r>
          </a:p>
        </p:txBody>
      </p:sp>
      <p:sp>
        <p:nvSpPr>
          <p:cNvPr id="21512" name="AutoShape 8"/>
          <p:cNvSpPr>
            <a:spLocks noChangeArrowheads="1"/>
          </p:cNvSpPr>
          <p:nvPr/>
        </p:nvSpPr>
        <p:spPr bwMode="auto">
          <a:xfrm>
            <a:off x="323850" y="3141663"/>
            <a:ext cx="8424863" cy="2216163"/>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dirty="0">
                <a:solidFill>
                  <a:schemeClr val="accent6">
                    <a:lumMod val="50000"/>
                  </a:schemeClr>
                </a:solidFill>
              </a:rPr>
              <a:t>Para ello debe cumplir </a:t>
            </a:r>
            <a:r>
              <a:rPr lang="es-ES" b="1" dirty="0">
                <a:solidFill>
                  <a:schemeClr val="accent6">
                    <a:lumMod val="50000"/>
                  </a:schemeClr>
                </a:solidFill>
              </a:rPr>
              <a:t>2 requisitos</a:t>
            </a:r>
            <a:r>
              <a:rPr lang="es-ES" dirty="0" smtClean="0">
                <a:solidFill>
                  <a:schemeClr val="accent6">
                    <a:lumMod val="50000"/>
                  </a:schemeClr>
                </a:solidFill>
              </a:rPr>
              <a:t>:</a:t>
            </a:r>
            <a:endParaRPr lang="es-ES" dirty="0">
              <a:solidFill>
                <a:schemeClr val="accent6">
                  <a:lumMod val="50000"/>
                </a:schemeClr>
              </a:solidFill>
            </a:endParaRPr>
          </a:p>
          <a:p>
            <a:pPr marL="800100" lvl="1" indent="-342900">
              <a:buAutoNum type="arabicPeriod"/>
              <a:defRPr/>
            </a:pPr>
            <a:r>
              <a:rPr lang="es-ES" dirty="0" smtClean="0">
                <a:solidFill>
                  <a:schemeClr val="accent6">
                    <a:lumMod val="50000"/>
                  </a:schemeClr>
                </a:solidFill>
              </a:rPr>
              <a:t>Las </a:t>
            </a:r>
            <a:r>
              <a:rPr lang="es-ES" dirty="0">
                <a:solidFill>
                  <a:schemeClr val="accent6">
                    <a:lumMod val="50000"/>
                  </a:schemeClr>
                </a:solidFill>
              </a:rPr>
              <a:t>variables deben tener </a:t>
            </a:r>
            <a:r>
              <a:rPr lang="es-ES" b="1" dirty="0">
                <a:solidFill>
                  <a:schemeClr val="accent6">
                    <a:lumMod val="50000"/>
                  </a:schemeClr>
                </a:solidFill>
              </a:rPr>
              <a:t>una distribución NORMAL </a:t>
            </a:r>
            <a:r>
              <a:rPr lang="es-ES" dirty="0">
                <a:solidFill>
                  <a:schemeClr val="accent6">
                    <a:lumMod val="50000"/>
                  </a:schemeClr>
                </a:solidFill>
              </a:rPr>
              <a:t>(</a:t>
            </a:r>
            <a:r>
              <a:rPr lang="es-ES" dirty="0" err="1">
                <a:solidFill>
                  <a:schemeClr val="accent6">
                    <a:lumMod val="50000"/>
                  </a:schemeClr>
                </a:solidFill>
              </a:rPr>
              <a:t>click</a:t>
            </a:r>
            <a:r>
              <a:rPr lang="es-ES" dirty="0">
                <a:solidFill>
                  <a:schemeClr val="accent6">
                    <a:lumMod val="50000"/>
                  </a:schemeClr>
                </a:solidFill>
              </a:rPr>
              <a:t> aquí y hacer un link). Este requisito es imprescindible. Si no lo cumple, se aplica </a:t>
            </a:r>
            <a:r>
              <a:rPr lang="es-ES" b="1" dirty="0">
                <a:solidFill>
                  <a:schemeClr val="accent6">
                    <a:lumMod val="50000"/>
                  </a:schemeClr>
                </a:solidFill>
              </a:rPr>
              <a:t>la prueba de </a:t>
            </a:r>
            <a:r>
              <a:rPr lang="es-ES" b="1" dirty="0" err="1">
                <a:solidFill>
                  <a:schemeClr val="accent6">
                    <a:lumMod val="50000"/>
                  </a:schemeClr>
                </a:solidFill>
              </a:rPr>
              <a:t>Kruskal-wallis</a:t>
            </a:r>
            <a:r>
              <a:rPr lang="es-ES" b="1" dirty="0">
                <a:solidFill>
                  <a:schemeClr val="accent6">
                    <a:lumMod val="50000"/>
                  </a:schemeClr>
                </a:solidFill>
              </a:rPr>
              <a:t> </a:t>
            </a:r>
            <a:r>
              <a:rPr lang="es-ES" dirty="0">
                <a:solidFill>
                  <a:schemeClr val="accent6">
                    <a:lumMod val="50000"/>
                  </a:schemeClr>
                </a:solidFill>
              </a:rPr>
              <a:t>(</a:t>
            </a:r>
            <a:r>
              <a:rPr lang="es-ES" dirty="0" err="1">
                <a:solidFill>
                  <a:schemeClr val="accent6">
                    <a:lumMod val="50000"/>
                  </a:schemeClr>
                </a:solidFill>
              </a:rPr>
              <a:t>click</a:t>
            </a:r>
            <a:r>
              <a:rPr lang="es-ES" dirty="0">
                <a:solidFill>
                  <a:schemeClr val="accent6">
                    <a:lumMod val="50000"/>
                  </a:schemeClr>
                </a:solidFill>
              </a:rPr>
              <a:t> aquí y hacer un link</a:t>
            </a:r>
            <a:r>
              <a:rPr lang="es-ES" dirty="0" smtClean="0">
                <a:solidFill>
                  <a:schemeClr val="accent6">
                    <a:lumMod val="50000"/>
                  </a:schemeClr>
                </a:solidFill>
              </a:rPr>
              <a:t>)</a:t>
            </a:r>
          </a:p>
          <a:p>
            <a:pPr marL="800100" lvl="1" indent="-342900">
              <a:buAutoNum type="arabicPeriod"/>
              <a:defRPr/>
            </a:pPr>
            <a:endParaRPr lang="es-ES" dirty="0">
              <a:solidFill>
                <a:schemeClr val="accent6">
                  <a:lumMod val="50000"/>
                </a:schemeClr>
              </a:solidFill>
            </a:endParaRPr>
          </a:p>
          <a:p>
            <a:pPr lvl="1">
              <a:defRPr/>
            </a:pPr>
            <a:r>
              <a:rPr lang="es-ES" dirty="0">
                <a:solidFill>
                  <a:schemeClr val="accent6">
                    <a:lumMod val="50000"/>
                  </a:schemeClr>
                </a:solidFill>
              </a:rPr>
              <a:t>2. </a:t>
            </a:r>
            <a:r>
              <a:rPr lang="es-ES" b="1" dirty="0">
                <a:solidFill>
                  <a:schemeClr val="accent6">
                    <a:lumMod val="50000"/>
                  </a:schemeClr>
                </a:solidFill>
              </a:rPr>
              <a:t>Las varianzas deben ser </a:t>
            </a:r>
            <a:r>
              <a:rPr lang="es-ES" b="1" dirty="0" smtClean="0">
                <a:solidFill>
                  <a:schemeClr val="accent6">
                    <a:lumMod val="50000"/>
                  </a:schemeClr>
                </a:solidFill>
              </a:rPr>
              <a:t>homogéneas</a:t>
            </a:r>
            <a:r>
              <a:rPr lang="es-ES" dirty="0" smtClean="0">
                <a:solidFill>
                  <a:schemeClr val="accent6">
                    <a:lumMod val="50000"/>
                  </a:schemeClr>
                </a:solidFill>
              </a:rPr>
              <a:t>. </a:t>
            </a:r>
            <a:r>
              <a:rPr lang="es-ES" dirty="0">
                <a:solidFill>
                  <a:schemeClr val="accent6">
                    <a:lumMod val="50000"/>
                  </a:schemeClr>
                </a:solidFill>
              </a:rPr>
              <a:t>Esto lo comprobamos con la Prueba de </a:t>
            </a:r>
            <a:r>
              <a:rPr lang="es-ES" dirty="0" err="1" smtClean="0">
                <a:solidFill>
                  <a:schemeClr val="accent6">
                    <a:lumMod val="50000"/>
                  </a:schemeClr>
                </a:solidFill>
              </a:rPr>
              <a:t>Levene</a:t>
            </a:r>
            <a:r>
              <a:rPr lang="es-ES" dirty="0" smtClean="0">
                <a:solidFill>
                  <a:schemeClr val="accent6">
                    <a:lumMod val="50000"/>
                  </a:schemeClr>
                </a:solidFill>
              </a:rPr>
              <a:t>. </a:t>
            </a:r>
            <a:endParaRPr lang="es-ES" dirty="0">
              <a:solidFill>
                <a:schemeClr val="accent6">
                  <a:lumMod val="50000"/>
                </a:schemeClr>
              </a:solidFill>
            </a:endParaRPr>
          </a:p>
        </p:txBody>
      </p:sp>
      <p:sp>
        <p:nvSpPr>
          <p:cNvPr id="6" name="AutoShape 5"/>
          <p:cNvSpPr>
            <a:spLocks noGrp="1" noChangeArrowheads="1"/>
          </p:cNvSpPr>
          <p:nvPr>
            <p:ph type="title"/>
          </p:nvPr>
        </p:nvSpPr>
        <p:spPr bwMode="auto">
          <a:xfrm>
            <a:off x="2699792" y="274638"/>
            <a:ext cx="5987008" cy="11430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Análisis de la varianza. Comparación de medias de más de 2 grupos</a:t>
            </a:r>
            <a:endParaRPr lang="es-ES" sz="2400" kern="1200" dirty="0">
              <a:solidFill>
                <a:schemeClr val="tx1"/>
              </a:solidFill>
            </a:endParaRPr>
          </a:p>
        </p:txBody>
      </p:sp>
      <p:grpSp>
        <p:nvGrpSpPr>
          <p:cNvPr id="5" name="4 Grupo"/>
          <p:cNvGrpSpPr/>
          <p:nvPr/>
        </p:nvGrpSpPr>
        <p:grpSpPr>
          <a:xfrm>
            <a:off x="128071" y="119472"/>
            <a:ext cx="2571721" cy="1249706"/>
            <a:chOff x="128071" y="119472"/>
            <a:chExt cx="2571721" cy="1249706"/>
          </a:xfrm>
        </p:grpSpPr>
        <p:pic>
          <p:nvPicPr>
            <p:cNvPr id="7" name="6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8" name="7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2"/>
          <a:srcRect/>
          <a:stretch>
            <a:fillRect/>
          </a:stretch>
        </p:blipFill>
        <p:spPr bwMode="auto">
          <a:xfrm>
            <a:off x="5157791" y="2809998"/>
            <a:ext cx="3914803" cy="2177661"/>
          </a:xfrm>
          <a:prstGeom prst="rect">
            <a:avLst/>
          </a:prstGeom>
          <a:noFill/>
          <a:ln w="9525">
            <a:noFill/>
            <a:miter lim="800000"/>
            <a:headEnd/>
            <a:tailEnd/>
          </a:ln>
          <a:effectLst/>
        </p:spPr>
      </p:pic>
      <p:sp>
        <p:nvSpPr>
          <p:cNvPr id="31" name="AutoShape 26"/>
          <p:cNvSpPr>
            <a:spLocks noChangeArrowheads="1"/>
          </p:cNvSpPr>
          <p:nvPr/>
        </p:nvSpPr>
        <p:spPr bwMode="auto">
          <a:xfrm>
            <a:off x="214282" y="2667122"/>
            <a:ext cx="4500594" cy="228601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el siguiente ejemplo vamos a comprobar si existen diferencias estadísticamente significativas en cuanto a los </a:t>
            </a:r>
            <a:r>
              <a:rPr lang="es-ES" sz="1400" b="1" dirty="0" smtClean="0">
                <a:solidFill>
                  <a:schemeClr val="accent6">
                    <a:lumMod val="50000"/>
                  </a:schemeClr>
                </a:solidFill>
              </a:rPr>
              <a:t>niveles promedio de colesterol </a:t>
            </a:r>
            <a:r>
              <a:rPr lang="es-ES" sz="1400" dirty="0" smtClean="0">
                <a:solidFill>
                  <a:schemeClr val="accent6">
                    <a:lumMod val="50000"/>
                  </a:schemeClr>
                </a:solidFill>
              </a:rPr>
              <a:t>(variable que tiene una distribución NORMAL) entre una serie de pacientes distribuidos por las prácticas de riesgo para contraer la infección del virus el SIDA. Para ello se han diferenciado 4 grupos y a los que se les ha asignado un número (1=Homosexual/Bisexual, 2=Heterosexual, 3=Adictos a drogas por vía parenteral y 4=Otras)</a:t>
            </a:r>
            <a:endParaRPr lang="es-ES" sz="1400" dirty="0">
              <a:solidFill>
                <a:schemeClr val="accent6">
                  <a:lumMod val="50000"/>
                </a:schemeClr>
              </a:solidFill>
            </a:endParaRPr>
          </a:p>
        </p:txBody>
      </p:sp>
      <p:pic>
        <p:nvPicPr>
          <p:cNvPr id="3074" name="Picture 2"/>
          <p:cNvPicPr>
            <a:picLocks noChangeAspect="1" noChangeArrowheads="1"/>
          </p:cNvPicPr>
          <p:nvPr/>
        </p:nvPicPr>
        <p:blipFill>
          <a:blip r:embed="rId3"/>
          <a:srcRect/>
          <a:stretch>
            <a:fillRect/>
          </a:stretch>
        </p:blipFill>
        <p:spPr bwMode="auto">
          <a:xfrm>
            <a:off x="214282" y="1381238"/>
            <a:ext cx="4861524" cy="5072098"/>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l="44271" t="21702" r="35546" b="16666"/>
          <a:stretch>
            <a:fillRect/>
          </a:stretch>
        </p:blipFill>
        <p:spPr bwMode="auto">
          <a:xfrm>
            <a:off x="2857488" y="1595552"/>
            <a:ext cx="1996250" cy="4572056"/>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l="65104" t="30035" r="11681" b="55208"/>
          <a:stretch>
            <a:fillRect/>
          </a:stretch>
        </p:blipFill>
        <p:spPr bwMode="auto">
          <a:xfrm>
            <a:off x="4786314" y="2238494"/>
            <a:ext cx="2286016" cy="1089875"/>
          </a:xfrm>
          <a:prstGeom prst="rect">
            <a:avLst/>
          </a:prstGeom>
          <a:noFill/>
          <a:ln w="9525">
            <a:noFill/>
            <a:miter lim="800000"/>
            <a:headEnd/>
            <a:tailEnd/>
          </a:ln>
          <a:effectLst/>
        </p:spPr>
      </p:pic>
      <p:sp>
        <p:nvSpPr>
          <p:cNvPr id="24583" name="AutoShape 7"/>
          <p:cNvSpPr>
            <a:spLocks noChangeArrowheads="1"/>
          </p:cNvSpPr>
          <p:nvPr/>
        </p:nvSpPr>
        <p:spPr bwMode="auto">
          <a:xfrm>
            <a:off x="611188" y="2300416"/>
            <a:ext cx="1674796" cy="43814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Clicar en Analizar</a:t>
            </a:r>
          </a:p>
        </p:txBody>
      </p:sp>
      <p:sp>
        <p:nvSpPr>
          <p:cNvPr id="24584" name="AutoShape 8"/>
          <p:cNvSpPr>
            <a:spLocks noChangeArrowheads="1"/>
          </p:cNvSpPr>
          <p:nvPr/>
        </p:nvSpPr>
        <p:spPr bwMode="auto">
          <a:xfrm>
            <a:off x="631825" y="3090991"/>
            <a:ext cx="1616075"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 en Comparar medias</a:t>
            </a:r>
          </a:p>
        </p:txBody>
      </p:sp>
      <p:sp>
        <p:nvSpPr>
          <p:cNvPr id="24585" name="AutoShape 9"/>
          <p:cNvSpPr>
            <a:spLocks noChangeArrowheads="1"/>
          </p:cNvSpPr>
          <p:nvPr/>
        </p:nvSpPr>
        <p:spPr bwMode="auto">
          <a:xfrm>
            <a:off x="611188" y="4027616"/>
            <a:ext cx="1616075"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 y en ANOVA de un factor…</a:t>
            </a:r>
          </a:p>
        </p:txBody>
      </p:sp>
      <p:sp>
        <p:nvSpPr>
          <p:cNvPr id="24587" name="AutoShape 11"/>
          <p:cNvSpPr>
            <a:spLocks noChangeArrowheads="1"/>
          </p:cNvSpPr>
          <p:nvPr/>
        </p:nvSpPr>
        <p:spPr bwMode="auto">
          <a:xfrm>
            <a:off x="6500826" y="1166924"/>
            <a:ext cx="2168516" cy="1714513"/>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Introducir aquí la variable dependiente (cuantitativa continua) por ejemplo el número de linfocitos CD4 o el colesterol total.</a:t>
            </a:r>
          </a:p>
        </p:txBody>
      </p:sp>
      <p:sp>
        <p:nvSpPr>
          <p:cNvPr id="24588" name="AutoShape 12"/>
          <p:cNvSpPr>
            <a:spLocks noChangeArrowheads="1"/>
          </p:cNvSpPr>
          <p:nvPr/>
        </p:nvSpPr>
        <p:spPr bwMode="auto">
          <a:xfrm>
            <a:off x="3000364" y="3595816"/>
            <a:ext cx="3514733" cy="192882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los grupos, por ejemplo practicas de riesgo para adquirir el virus del SIDA. </a:t>
            </a:r>
            <a:r>
              <a:rPr lang="es-ES" sz="1400" dirty="0" smtClean="0">
                <a:solidFill>
                  <a:schemeClr val="accent6">
                    <a:lumMod val="50000"/>
                  </a:schemeClr>
                </a:solidFill>
              </a:rPr>
              <a:t>En este ejemplo se han definido previamente 4 </a:t>
            </a:r>
            <a:r>
              <a:rPr lang="es-ES" sz="1400" dirty="0">
                <a:solidFill>
                  <a:schemeClr val="accent6">
                    <a:lumMod val="50000"/>
                  </a:schemeClr>
                </a:solidFill>
              </a:rPr>
              <a:t>grupos </a:t>
            </a:r>
            <a:r>
              <a:rPr lang="es-ES" sz="1400" dirty="0" smtClean="0">
                <a:solidFill>
                  <a:schemeClr val="accent6">
                    <a:lumMod val="50000"/>
                  </a:schemeClr>
                </a:solidFill>
              </a:rPr>
              <a:t>y a cada uno de ellos se le ha asignado un número</a:t>
            </a:r>
            <a:r>
              <a:rPr lang="es-ES" sz="1400" dirty="0">
                <a:solidFill>
                  <a:schemeClr val="accent6">
                    <a:lumMod val="50000"/>
                  </a:schemeClr>
                </a:solidFill>
              </a:rPr>
              <a:t>: Homosexual/Bisexual (1), Heterosexual (2), ADVP (3)  y Otras (4)</a:t>
            </a:r>
          </a:p>
        </p:txBody>
      </p:sp>
      <p:sp>
        <p:nvSpPr>
          <p:cNvPr id="24589" name="Line 13"/>
          <p:cNvSpPr>
            <a:spLocks noChangeShapeType="1"/>
          </p:cNvSpPr>
          <p:nvPr/>
        </p:nvSpPr>
        <p:spPr bwMode="auto">
          <a:xfrm>
            <a:off x="7572396" y="2881436"/>
            <a:ext cx="0" cy="360363"/>
          </a:xfrm>
          <a:prstGeom prst="line">
            <a:avLst/>
          </a:prstGeom>
          <a:noFill/>
          <a:ln w="38100">
            <a:solidFill>
              <a:schemeClr val="tx1"/>
            </a:solidFill>
            <a:round/>
            <a:headEnd/>
            <a:tailEnd type="triangle" w="med" len="med"/>
          </a:ln>
          <a:effectLst/>
        </p:spPr>
        <p:txBody>
          <a:bodyPr/>
          <a:lstStyle/>
          <a:p>
            <a:endParaRPr lang="es-ES"/>
          </a:p>
        </p:txBody>
      </p:sp>
      <p:sp>
        <p:nvSpPr>
          <p:cNvPr id="24590" name="Line 14"/>
          <p:cNvSpPr>
            <a:spLocks noChangeShapeType="1"/>
          </p:cNvSpPr>
          <p:nvPr/>
        </p:nvSpPr>
        <p:spPr bwMode="auto">
          <a:xfrm>
            <a:off x="6500826" y="4453072"/>
            <a:ext cx="358775" cy="0"/>
          </a:xfrm>
          <a:prstGeom prst="line">
            <a:avLst/>
          </a:prstGeom>
          <a:noFill/>
          <a:ln w="38100">
            <a:solidFill>
              <a:schemeClr val="tx1"/>
            </a:solidFill>
            <a:round/>
            <a:headEnd/>
            <a:tailEnd type="triangle" w="med" len="med"/>
          </a:ln>
          <a:effectLst/>
        </p:spPr>
        <p:txBody>
          <a:bodyPr/>
          <a:lstStyle/>
          <a:p>
            <a:endParaRPr lang="es-ES"/>
          </a:p>
        </p:txBody>
      </p:sp>
      <p:sp>
        <p:nvSpPr>
          <p:cNvPr id="28" name="AutoShape 5"/>
          <p:cNvSpPr>
            <a:spLocks noGrp="1" noChangeArrowheads="1"/>
          </p:cNvSpPr>
          <p:nvPr>
            <p:ph type="title"/>
          </p:nvPr>
        </p:nvSpPr>
        <p:spPr bwMode="auto">
          <a:xfrm>
            <a:off x="1413931" y="71414"/>
            <a:ext cx="7272869" cy="86834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000" kern="1200" dirty="0" smtClean="0">
                <a:solidFill>
                  <a:schemeClr val="tx1"/>
                </a:solidFill>
              </a:rPr>
              <a:t>Análisis de la varianza. Comparación de medias de más de 2 grupos. Ejemplo con SPSS</a:t>
            </a:r>
            <a:endParaRPr lang="es-ES" sz="2000" kern="1200" dirty="0">
              <a:solidFill>
                <a:schemeClr val="tx1"/>
              </a:solidFill>
            </a:endParaRPr>
          </a:p>
        </p:txBody>
      </p:sp>
      <p:grpSp>
        <p:nvGrpSpPr>
          <p:cNvPr id="15" name="14 Grupo"/>
          <p:cNvGrpSpPr/>
          <p:nvPr/>
        </p:nvGrpSpPr>
        <p:grpSpPr>
          <a:xfrm>
            <a:off x="128071" y="119472"/>
            <a:ext cx="2571721" cy="1249706"/>
            <a:chOff x="128071" y="119472"/>
            <a:chExt cx="2571721" cy="1249706"/>
          </a:xfrm>
        </p:grpSpPr>
        <p:pic>
          <p:nvPicPr>
            <p:cNvPr id="16" name="1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7" name="16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ox(i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1" nodeType="clickEffect">
                                  <p:stCondLst>
                                    <p:cond delay="0"/>
                                  </p:stCondLst>
                                  <p:childTnLst>
                                    <p:animEffect transition="out" filter="box(in)">
                                      <p:cBhvr>
                                        <p:cTn id="11" dur="500"/>
                                        <p:tgtEl>
                                          <p:spTgt spid="31"/>
                                        </p:tgtEl>
                                      </p:cBhvr>
                                    </p:animEffect>
                                    <p:set>
                                      <p:cBhvr>
                                        <p:cTn id="12" dur="1" fill="hold">
                                          <p:stCondLst>
                                            <p:cond delay="499"/>
                                          </p:stCondLst>
                                        </p:cTn>
                                        <p:tgtEl>
                                          <p:spTgt spid="3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box(in)">
                                      <p:cBhvr>
                                        <p:cTn id="17" dur="500"/>
                                        <p:tgtEl>
                                          <p:spTgt spid="307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4583"/>
                                        </p:tgtEl>
                                        <p:attrNameLst>
                                          <p:attrName>style.visibility</p:attrName>
                                        </p:attrNameLst>
                                      </p:cBhvr>
                                      <p:to>
                                        <p:strVal val="visible"/>
                                      </p:to>
                                    </p:set>
                                    <p:animEffect transition="in" filter="box(in)">
                                      <p:cBhvr>
                                        <p:cTn id="22" dur="500"/>
                                        <p:tgtEl>
                                          <p:spTgt spid="24583"/>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4584"/>
                                        </p:tgtEl>
                                        <p:attrNameLst>
                                          <p:attrName>style.visibility</p:attrName>
                                        </p:attrNameLst>
                                      </p:cBhvr>
                                      <p:to>
                                        <p:strVal val="visible"/>
                                      </p:to>
                                    </p:set>
                                    <p:animEffect transition="in" filter="box(in)">
                                      <p:cBhvr>
                                        <p:cTn id="27" dur="500"/>
                                        <p:tgtEl>
                                          <p:spTgt spid="24584"/>
                                        </p:tgtEl>
                                      </p:cBhvr>
                                    </p:animEffect>
                                  </p:childTnLst>
                                </p:cTn>
                              </p:par>
                              <p:par>
                                <p:cTn id="28" presetID="4" presetClass="entr" presetSubtype="16" fill="hold" nodeType="withEffect">
                                  <p:stCondLst>
                                    <p:cond delay="0"/>
                                  </p:stCondLst>
                                  <p:childTnLst>
                                    <p:set>
                                      <p:cBhvr>
                                        <p:cTn id="29" dur="1" fill="hold">
                                          <p:stCondLst>
                                            <p:cond delay="0"/>
                                          </p:stCondLst>
                                        </p:cTn>
                                        <p:tgtEl>
                                          <p:spTgt spid="3075"/>
                                        </p:tgtEl>
                                        <p:attrNameLst>
                                          <p:attrName>style.visibility</p:attrName>
                                        </p:attrNameLst>
                                      </p:cBhvr>
                                      <p:to>
                                        <p:strVal val="visible"/>
                                      </p:to>
                                    </p:set>
                                    <p:animEffect transition="in" filter="box(in)">
                                      <p:cBhvr>
                                        <p:cTn id="30" dur="500"/>
                                        <p:tgtEl>
                                          <p:spTgt spid="3075"/>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24585"/>
                                        </p:tgtEl>
                                        <p:attrNameLst>
                                          <p:attrName>style.visibility</p:attrName>
                                        </p:attrNameLst>
                                      </p:cBhvr>
                                      <p:to>
                                        <p:strVal val="visible"/>
                                      </p:to>
                                    </p:set>
                                    <p:animEffect transition="in" filter="box(in)">
                                      <p:cBhvr>
                                        <p:cTn id="35" dur="500"/>
                                        <p:tgtEl>
                                          <p:spTgt spid="24585"/>
                                        </p:tgtEl>
                                      </p:cBhvr>
                                    </p:animEffect>
                                  </p:childTnLst>
                                </p:cTn>
                              </p:par>
                              <p:par>
                                <p:cTn id="36" presetID="4" presetClass="entr" presetSubtype="16" fill="hold" nodeType="withEffect">
                                  <p:stCondLst>
                                    <p:cond delay="0"/>
                                  </p:stCondLst>
                                  <p:childTnLst>
                                    <p:set>
                                      <p:cBhvr>
                                        <p:cTn id="37" dur="1" fill="hold">
                                          <p:stCondLst>
                                            <p:cond delay="0"/>
                                          </p:stCondLst>
                                        </p:cTn>
                                        <p:tgtEl>
                                          <p:spTgt spid="3076"/>
                                        </p:tgtEl>
                                        <p:attrNameLst>
                                          <p:attrName>style.visibility</p:attrName>
                                        </p:attrNameLst>
                                      </p:cBhvr>
                                      <p:to>
                                        <p:strVal val="visible"/>
                                      </p:to>
                                    </p:set>
                                    <p:animEffect transition="in" filter="box(in)">
                                      <p:cBhvr>
                                        <p:cTn id="38" dur="500"/>
                                        <p:tgtEl>
                                          <p:spTgt spid="3076"/>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xit" presetSubtype="16" fill="hold" grpId="1" nodeType="clickEffect">
                                  <p:stCondLst>
                                    <p:cond delay="0"/>
                                  </p:stCondLst>
                                  <p:childTnLst>
                                    <p:animEffect transition="out" filter="box(in)">
                                      <p:cBhvr>
                                        <p:cTn id="42" dur="500"/>
                                        <p:tgtEl>
                                          <p:spTgt spid="24585"/>
                                        </p:tgtEl>
                                      </p:cBhvr>
                                    </p:animEffect>
                                    <p:set>
                                      <p:cBhvr>
                                        <p:cTn id="43" dur="1" fill="hold">
                                          <p:stCondLst>
                                            <p:cond delay="499"/>
                                          </p:stCondLst>
                                        </p:cTn>
                                        <p:tgtEl>
                                          <p:spTgt spid="24585"/>
                                        </p:tgtEl>
                                        <p:attrNameLst>
                                          <p:attrName>style.visibility</p:attrName>
                                        </p:attrNameLst>
                                      </p:cBhvr>
                                      <p:to>
                                        <p:strVal val="hidden"/>
                                      </p:to>
                                    </p:set>
                                  </p:childTnLst>
                                </p:cTn>
                              </p:par>
                              <p:par>
                                <p:cTn id="44" presetID="4" presetClass="exit" presetSubtype="16" fill="hold" nodeType="withEffect">
                                  <p:stCondLst>
                                    <p:cond delay="0"/>
                                  </p:stCondLst>
                                  <p:childTnLst>
                                    <p:animEffect transition="out" filter="box(in)">
                                      <p:cBhvr>
                                        <p:cTn id="45" dur="500"/>
                                        <p:tgtEl>
                                          <p:spTgt spid="3076"/>
                                        </p:tgtEl>
                                      </p:cBhvr>
                                    </p:animEffect>
                                    <p:set>
                                      <p:cBhvr>
                                        <p:cTn id="46" dur="1" fill="hold">
                                          <p:stCondLst>
                                            <p:cond delay="499"/>
                                          </p:stCondLst>
                                        </p:cTn>
                                        <p:tgtEl>
                                          <p:spTgt spid="3076"/>
                                        </p:tgtEl>
                                        <p:attrNameLst>
                                          <p:attrName>style.visibility</p:attrName>
                                        </p:attrNameLst>
                                      </p:cBhvr>
                                      <p:to>
                                        <p:strVal val="hidden"/>
                                      </p:to>
                                    </p:set>
                                  </p:childTnLst>
                                </p:cTn>
                              </p:par>
                              <p:par>
                                <p:cTn id="47" presetID="4" presetClass="exit" presetSubtype="16" fill="hold" nodeType="withEffect">
                                  <p:stCondLst>
                                    <p:cond delay="0"/>
                                  </p:stCondLst>
                                  <p:childTnLst>
                                    <p:animEffect transition="out" filter="box(in)">
                                      <p:cBhvr>
                                        <p:cTn id="48" dur="500"/>
                                        <p:tgtEl>
                                          <p:spTgt spid="3075"/>
                                        </p:tgtEl>
                                      </p:cBhvr>
                                    </p:animEffect>
                                    <p:set>
                                      <p:cBhvr>
                                        <p:cTn id="49" dur="1" fill="hold">
                                          <p:stCondLst>
                                            <p:cond delay="499"/>
                                          </p:stCondLst>
                                        </p:cTn>
                                        <p:tgtEl>
                                          <p:spTgt spid="3075"/>
                                        </p:tgtEl>
                                        <p:attrNameLst>
                                          <p:attrName>style.visibility</p:attrName>
                                        </p:attrNameLst>
                                      </p:cBhvr>
                                      <p:to>
                                        <p:strVal val="hidden"/>
                                      </p:to>
                                    </p:set>
                                  </p:childTnLst>
                                </p:cTn>
                              </p:par>
                              <p:par>
                                <p:cTn id="50" presetID="4" presetClass="exit" presetSubtype="16" fill="hold" grpId="1" nodeType="withEffect">
                                  <p:stCondLst>
                                    <p:cond delay="0"/>
                                  </p:stCondLst>
                                  <p:childTnLst>
                                    <p:animEffect transition="out" filter="box(in)">
                                      <p:cBhvr>
                                        <p:cTn id="51" dur="500"/>
                                        <p:tgtEl>
                                          <p:spTgt spid="24584"/>
                                        </p:tgtEl>
                                      </p:cBhvr>
                                    </p:animEffect>
                                    <p:set>
                                      <p:cBhvr>
                                        <p:cTn id="52" dur="1" fill="hold">
                                          <p:stCondLst>
                                            <p:cond delay="499"/>
                                          </p:stCondLst>
                                        </p:cTn>
                                        <p:tgtEl>
                                          <p:spTgt spid="24584"/>
                                        </p:tgtEl>
                                        <p:attrNameLst>
                                          <p:attrName>style.visibility</p:attrName>
                                        </p:attrNameLst>
                                      </p:cBhvr>
                                      <p:to>
                                        <p:strVal val="hidden"/>
                                      </p:to>
                                    </p:set>
                                  </p:childTnLst>
                                </p:cTn>
                              </p:par>
                              <p:par>
                                <p:cTn id="53" presetID="4" presetClass="exit" presetSubtype="16" fill="hold" grpId="1" nodeType="withEffect">
                                  <p:stCondLst>
                                    <p:cond delay="0"/>
                                  </p:stCondLst>
                                  <p:childTnLst>
                                    <p:animEffect transition="out" filter="box(in)">
                                      <p:cBhvr>
                                        <p:cTn id="54" dur="500"/>
                                        <p:tgtEl>
                                          <p:spTgt spid="24583"/>
                                        </p:tgtEl>
                                      </p:cBhvr>
                                    </p:animEffect>
                                    <p:set>
                                      <p:cBhvr>
                                        <p:cTn id="55" dur="1" fill="hold">
                                          <p:stCondLst>
                                            <p:cond delay="499"/>
                                          </p:stCondLst>
                                        </p:cTn>
                                        <p:tgtEl>
                                          <p:spTgt spid="2458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nodeType="clickEffect">
                                  <p:stCondLst>
                                    <p:cond delay="0"/>
                                  </p:stCondLst>
                                  <p:childTnLst>
                                    <p:set>
                                      <p:cBhvr>
                                        <p:cTn id="59" dur="1" fill="hold">
                                          <p:stCondLst>
                                            <p:cond delay="0"/>
                                          </p:stCondLst>
                                        </p:cTn>
                                        <p:tgtEl>
                                          <p:spTgt spid="3077"/>
                                        </p:tgtEl>
                                        <p:attrNameLst>
                                          <p:attrName>style.visibility</p:attrName>
                                        </p:attrNameLst>
                                      </p:cBhvr>
                                      <p:to>
                                        <p:strVal val="visible"/>
                                      </p:to>
                                    </p:set>
                                    <p:animEffect transition="in" filter="box(in)">
                                      <p:cBhvr>
                                        <p:cTn id="60" dur="500"/>
                                        <p:tgtEl>
                                          <p:spTgt spid="3077"/>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ntr" presetSubtype="16" fill="hold" grpId="0" nodeType="clickEffect">
                                  <p:stCondLst>
                                    <p:cond delay="0"/>
                                  </p:stCondLst>
                                  <p:childTnLst>
                                    <p:set>
                                      <p:cBhvr>
                                        <p:cTn id="64" dur="1" fill="hold">
                                          <p:stCondLst>
                                            <p:cond delay="0"/>
                                          </p:stCondLst>
                                        </p:cTn>
                                        <p:tgtEl>
                                          <p:spTgt spid="24587"/>
                                        </p:tgtEl>
                                        <p:attrNameLst>
                                          <p:attrName>style.visibility</p:attrName>
                                        </p:attrNameLst>
                                      </p:cBhvr>
                                      <p:to>
                                        <p:strVal val="visible"/>
                                      </p:to>
                                    </p:set>
                                    <p:animEffect transition="in" filter="box(in)">
                                      <p:cBhvr>
                                        <p:cTn id="65" dur="500"/>
                                        <p:tgtEl>
                                          <p:spTgt spid="24587"/>
                                        </p:tgtEl>
                                      </p:cBhvr>
                                    </p:animEffect>
                                  </p:childTnLst>
                                </p:cTn>
                              </p:par>
                              <p:par>
                                <p:cTn id="66" presetID="4" presetClass="entr" presetSubtype="16" fill="hold" grpId="0" nodeType="withEffect">
                                  <p:stCondLst>
                                    <p:cond delay="0"/>
                                  </p:stCondLst>
                                  <p:childTnLst>
                                    <p:set>
                                      <p:cBhvr>
                                        <p:cTn id="67" dur="1" fill="hold">
                                          <p:stCondLst>
                                            <p:cond delay="0"/>
                                          </p:stCondLst>
                                        </p:cTn>
                                        <p:tgtEl>
                                          <p:spTgt spid="24589"/>
                                        </p:tgtEl>
                                        <p:attrNameLst>
                                          <p:attrName>style.visibility</p:attrName>
                                        </p:attrNameLst>
                                      </p:cBhvr>
                                      <p:to>
                                        <p:strVal val="visible"/>
                                      </p:to>
                                    </p:set>
                                    <p:animEffect transition="in" filter="box(in)">
                                      <p:cBhvr>
                                        <p:cTn id="68" dur="500"/>
                                        <p:tgtEl>
                                          <p:spTgt spid="24589"/>
                                        </p:tgtEl>
                                      </p:cBhvr>
                                    </p:animEffect>
                                  </p:childTnLst>
                                </p:cTn>
                              </p:par>
                              <p:par>
                                <p:cTn id="69" presetID="4" presetClass="entr" presetSubtype="16" fill="hold" grpId="0" nodeType="withEffect">
                                  <p:stCondLst>
                                    <p:cond delay="0"/>
                                  </p:stCondLst>
                                  <p:childTnLst>
                                    <p:set>
                                      <p:cBhvr>
                                        <p:cTn id="70" dur="1" fill="hold">
                                          <p:stCondLst>
                                            <p:cond delay="0"/>
                                          </p:stCondLst>
                                        </p:cTn>
                                        <p:tgtEl>
                                          <p:spTgt spid="24588"/>
                                        </p:tgtEl>
                                        <p:attrNameLst>
                                          <p:attrName>style.visibility</p:attrName>
                                        </p:attrNameLst>
                                      </p:cBhvr>
                                      <p:to>
                                        <p:strVal val="visible"/>
                                      </p:to>
                                    </p:set>
                                    <p:animEffect transition="in" filter="box(in)">
                                      <p:cBhvr>
                                        <p:cTn id="71" dur="500"/>
                                        <p:tgtEl>
                                          <p:spTgt spid="24588"/>
                                        </p:tgtEl>
                                      </p:cBhvr>
                                    </p:animEffect>
                                  </p:childTnLst>
                                </p:cTn>
                              </p:par>
                              <p:par>
                                <p:cTn id="72" presetID="4" presetClass="entr" presetSubtype="16" fill="hold" grpId="0" nodeType="withEffect">
                                  <p:stCondLst>
                                    <p:cond delay="0"/>
                                  </p:stCondLst>
                                  <p:childTnLst>
                                    <p:set>
                                      <p:cBhvr>
                                        <p:cTn id="73" dur="1" fill="hold">
                                          <p:stCondLst>
                                            <p:cond delay="0"/>
                                          </p:stCondLst>
                                        </p:cTn>
                                        <p:tgtEl>
                                          <p:spTgt spid="24590"/>
                                        </p:tgtEl>
                                        <p:attrNameLst>
                                          <p:attrName>style.visibility</p:attrName>
                                        </p:attrNameLst>
                                      </p:cBhvr>
                                      <p:to>
                                        <p:strVal val="visible"/>
                                      </p:to>
                                    </p:set>
                                    <p:animEffect transition="in" filter="box(in)">
                                      <p:cBhvr>
                                        <p:cTn id="74" dur="500"/>
                                        <p:tgtEl>
                                          <p:spTgt spid="24590"/>
                                        </p:tgtEl>
                                      </p:cBhvr>
                                    </p:animEffect>
                                  </p:childTnLst>
                                </p:cTn>
                              </p:par>
                            </p:childTnLst>
                          </p:cTn>
                        </p:par>
                      </p:childTnLst>
                    </p:cTn>
                  </p:par>
                  <p:par>
                    <p:cTn id="75" fill="hold">
                      <p:stCondLst>
                        <p:cond delay="indefinite"/>
                      </p:stCondLst>
                      <p:childTnLst>
                        <p:par>
                          <p:cTn id="76" fill="hold">
                            <p:stCondLst>
                              <p:cond delay="0"/>
                            </p:stCondLst>
                            <p:childTnLst>
                              <p:par>
                                <p:cTn id="77" presetID="4" presetClass="exit" presetSubtype="16" fill="hold" grpId="1" nodeType="clickEffect">
                                  <p:stCondLst>
                                    <p:cond delay="0"/>
                                  </p:stCondLst>
                                  <p:childTnLst>
                                    <p:animEffect transition="out" filter="box(in)">
                                      <p:cBhvr>
                                        <p:cTn id="78" dur="500"/>
                                        <p:tgtEl>
                                          <p:spTgt spid="24587"/>
                                        </p:tgtEl>
                                      </p:cBhvr>
                                    </p:animEffect>
                                    <p:set>
                                      <p:cBhvr>
                                        <p:cTn id="79" dur="1" fill="hold">
                                          <p:stCondLst>
                                            <p:cond delay="499"/>
                                          </p:stCondLst>
                                        </p:cTn>
                                        <p:tgtEl>
                                          <p:spTgt spid="24587"/>
                                        </p:tgtEl>
                                        <p:attrNameLst>
                                          <p:attrName>style.visibility</p:attrName>
                                        </p:attrNameLst>
                                      </p:cBhvr>
                                      <p:to>
                                        <p:strVal val="hidden"/>
                                      </p:to>
                                    </p:set>
                                  </p:childTnLst>
                                </p:cTn>
                              </p:par>
                              <p:par>
                                <p:cTn id="80" presetID="4" presetClass="exit" presetSubtype="16" fill="hold" grpId="1" nodeType="withEffect">
                                  <p:stCondLst>
                                    <p:cond delay="0"/>
                                  </p:stCondLst>
                                  <p:childTnLst>
                                    <p:animEffect transition="out" filter="box(in)">
                                      <p:cBhvr>
                                        <p:cTn id="81" dur="500"/>
                                        <p:tgtEl>
                                          <p:spTgt spid="24589"/>
                                        </p:tgtEl>
                                      </p:cBhvr>
                                    </p:animEffect>
                                    <p:set>
                                      <p:cBhvr>
                                        <p:cTn id="82" dur="1" fill="hold">
                                          <p:stCondLst>
                                            <p:cond delay="499"/>
                                          </p:stCondLst>
                                        </p:cTn>
                                        <p:tgtEl>
                                          <p:spTgt spid="24589"/>
                                        </p:tgtEl>
                                        <p:attrNameLst>
                                          <p:attrName>style.visibility</p:attrName>
                                        </p:attrNameLst>
                                      </p:cBhvr>
                                      <p:to>
                                        <p:strVal val="hidden"/>
                                      </p:to>
                                    </p:set>
                                  </p:childTnLst>
                                </p:cTn>
                              </p:par>
                              <p:par>
                                <p:cTn id="83" presetID="4" presetClass="exit" presetSubtype="16" fill="hold" grpId="1" nodeType="withEffect">
                                  <p:stCondLst>
                                    <p:cond delay="0"/>
                                  </p:stCondLst>
                                  <p:childTnLst>
                                    <p:animEffect transition="out" filter="box(in)">
                                      <p:cBhvr>
                                        <p:cTn id="84" dur="500"/>
                                        <p:tgtEl>
                                          <p:spTgt spid="24588"/>
                                        </p:tgtEl>
                                      </p:cBhvr>
                                    </p:animEffect>
                                    <p:set>
                                      <p:cBhvr>
                                        <p:cTn id="85" dur="1" fill="hold">
                                          <p:stCondLst>
                                            <p:cond delay="499"/>
                                          </p:stCondLst>
                                        </p:cTn>
                                        <p:tgtEl>
                                          <p:spTgt spid="24588"/>
                                        </p:tgtEl>
                                        <p:attrNameLst>
                                          <p:attrName>style.visibility</p:attrName>
                                        </p:attrNameLst>
                                      </p:cBhvr>
                                      <p:to>
                                        <p:strVal val="hidden"/>
                                      </p:to>
                                    </p:set>
                                  </p:childTnLst>
                                </p:cTn>
                              </p:par>
                              <p:par>
                                <p:cTn id="86" presetID="4" presetClass="exit" presetSubtype="16" fill="hold" grpId="1" nodeType="withEffect">
                                  <p:stCondLst>
                                    <p:cond delay="0"/>
                                  </p:stCondLst>
                                  <p:childTnLst>
                                    <p:animEffect transition="out" filter="box(in)">
                                      <p:cBhvr>
                                        <p:cTn id="87" dur="500"/>
                                        <p:tgtEl>
                                          <p:spTgt spid="24590"/>
                                        </p:tgtEl>
                                      </p:cBhvr>
                                    </p:animEffect>
                                    <p:set>
                                      <p:cBhvr>
                                        <p:cTn id="88" dur="1" fill="hold">
                                          <p:stCondLst>
                                            <p:cond delay="499"/>
                                          </p:stCondLst>
                                        </p:cTn>
                                        <p:tgtEl>
                                          <p:spTgt spid="245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24583" grpId="0" animBg="1"/>
      <p:bldP spid="24583" grpId="1" animBg="1"/>
      <p:bldP spid="24584" grpId="0" animBg="1"/>
      <p:bldP spid="24584" grpId="1" animBg="1"/>
      <p:bldP spid="24585" grpId="0" animBg="1"/>
      <p:bldP spid="24585" grpId="1" animBg="1"/>
      <p:bldP spid="24587" grpId="0" animBg="1"/>
      <p:bldP spid="24587" grpId="1" animBg="1"/>
      <p:bldP spid="24588" grpId="0" animBg="1"/>
      <p:bldP spid="24588" grpId="1" animBg="1"/>
      <p:bldP spid="24589" grpId="0" animBg="1"/>
      <p:bldP spid="24589" grpId="1" animBg="1"/>
      <p:bldP spid="24590" grpId="0" animBg="1"/>
      <p:bldP spid="2459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2"/>
          <a:srcRect/>
          <a:stretch>
            <a:fillRect/>
          </a:stretch>
        </p:blipFill>
        <p:spPr bwMode="auto">
          <a:xfrm>
            <a:off x="5157791" y="2809428"/>
            <a:ext cx="3914803" cy="2177661"/>
          </a:xfrm>
          <a:prstGeom prst="rect">
            <a:avLst/>
          </a:prstGeom>
          <a:noFill/>
          <a:ln w="9525">
            <a:noFill/>
            <a:miter lim="800000"/>
            <a:headEnd/>
            <a:tailEnd/>
          </a:ln>
          <a:effectLst/>
        </p:spPr>
      </p:pic>
      <p:pic>
        <p:nvPicPr>
          <p:cNvPr id="5122" name="Picture 2"/>
          <p:cNvPicPr>
            <a:picLocks noChangeAspect="1" noChangeArrowheads="1"/>
          </p:cNvPicPr>
          <p:nvPr/>
        </p:nvPicPr>
        <p:blipFill>
          <a:blip r:embed="rId3"/>
          <a:srcRect/>
          <a:stretch>
            <a:fillRect/>
          </a:stretch>
        </p:blipFill>
        <p:spPr bwMode="auto">
          <a:xfrm>
            <a:off x="6000760" y="2095048"/>
            <a:ext cx="2857500" cy="3190875"/>
          </a:xfrm>
          <a:prstGeom prst="rect">
            <a:avLst/>
          </a:prstGeom>
          <a:noFill/>
          <a:ln w="9525">
            <a:noFill/>
            <a:miter lim="800000"/>
            <a:headEnd/>
            <a:tailEnd/>
          </a:ln>
          <a:effectLst/>
        </p:spPr>
      </p:pic>
      <p:pic>
        <p:nvPicPr>
          <p:cNvPr id="5" name="Picture 2"/>
          <p:cNvPicPr>
            <a:picLocks noChangeAspect="1" noChangeArrowheads="1"/>
          </p:cNvPicPr>
          <p:nvPr/>
        </p:nvPicPr>
        <p:blipFill>
          <a:blip r:embed="rId4"/>
          <a:srcRect/>
          <a:stretch>
            <a:fillRect/>
          </a:stretch>
        </p:blipFill>
        <p:spPr bwMode="auto">
          <a:xfrm>
            <a:off x="214282" y="1309230"/>
            <a:ext cx="4861524" cy="5072098"/>
          </a:xfrm>
          <a:prstGeom prst="rect">
            <a:avLst/>
          </a:prstGeom>
          <a:noFill/>
          <a:ln w="9525">
            <a:noFill/>
            <a:miter lim="800000"/>
            <a:headEnd/>
            <a:tailEnd/>
          </a:ln>
          <a:effectLst/>
        </p:spPr>
      </p:pic>
      <p:sp>
        <p:nvSpPr>
          <p:cNvPr id="6" name="AutoShape 5"/>
          <p:cNvSpPr txBox="1">
            <a:spLocks noChangeArrowheads="1"/>
          </p:cNvSpPr>
          <p:nvPr/>
        </p:nvSpPr>
        <p:spPr bwMode="auto">
          <a:xfrm>
            <a:off x="1907704" y="71414"/>
            <a:ext cx="6779096" cy="86834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2400" b="0" i="0" u="none" strike="noStrike" kern="1200" cap="none" spc="0" normalizeH="0" baseline="0" noProof="0" smtClean="0">
                <a:ln>
                  <a:noFill/>
                </a:ln>
                <a:solidFill>
                  <a:schemeClr val="tx1"/>
                </a:solidFill>
                <a:effectLst/>
                <a:uLnTx/>
                <a:uFillTx/>
                <a:latin typeface="+mn-lt"/>
                <a:ea typeface="+mn-ea"/>
                <a:cs typeface="+mn-cs"/>
              </a:rPr>
              <a:t>Análisis de la varianza. Comparación de medias de más de 2 grupos. Ejemplo con SPSS</a:t>
            </a:r>
            <a:endParaRPr kumimoji="0" lang="es-E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AutoShape 18"/>
          <p:cNvSpPr>
            <a:spLocks noChangeArrowheads="1"/>
          </p:cNvSpPr>
          <p:nvPr/>
        </p:nvSpPr>
        <p:spPr bwMode="auto">
          <a:xfrm>
            <a:off x="3428992" y="2666552"/>
            <a:ext cx="2471737" cy="153233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Señalar las pestañas de Descriptivos, Prueba de homogeneidad de las varianzas y Gráficos de medias. Clicar en Continuar.</a:t>
            </a:r>
          </a:p>
        </p:txBody>
      </p:sp>
      <p:sp>
        <p:nvSpPr>
          <p:cNvPr id="9" name="AutoShape 22"/>
          <p:cNvSpPr>
            <a:spLocks noChangeArrowheads="1"/>
          </p:cNvSpPr>
          <p:nvPr/>
        </p:nvSpPr>
        <p:spPr bwMode="auto">
          <a:xfrm>
            <a:off x="6143636" y="3309494"/>
            <a:ext cx="2006600" cy="34051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Clicar </a:t>
            </a:r>
            <a:r>
              <a:rPr lang="es-ES" sz="1400" dirty="0" smtClean="0">
                <a:solidFill>
                  <a:schemeClr val="accent6">
                    <a:lumMod val="50000"/>
                  </a:schemeClr>
                </a:solidFill>
              </a:rPr>
              <a:t>en Opciones…</a:t>
            </a:r>
            <a:endParaRPr lang="es-ES" sz="1400" dirty="0">
              <a:solidFill>
                <a:schemeClr val="accent6">
                  <a:lumMod val="50000"/>
                </a:schemeClr>
              </a:solidFill>
            </a:endParaRPr>
          </a:p>
        </p:txBody>
      </p:sp>
      <p:grpSp>
        <p:nvGrpSpPr>
          <p:cNvPr id="10" name="9 Grupo"/>
          <p:cNvGrpSpPr/>
          <p:nvPr/>
        </p:nvGrpSpPr>
        <p:grpSpPr>
          <a:xfrm>
            <a:off x="128071" y="119472"/>
            <a:ext cx="2571721" cy="1249706"/>
            <a:chOff x="128071" y="119472"/>
            <a:chExt cx="2571721" cy="1249706"/>
          </a:xfrm>
        </p:grpSpPr>
        <p:pic>
          <p:nvPicPr>
            <p:cNvPr id="11" name="10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2" name="11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1" nodeType="clickEffect">
                                  <p:stCondLst>
                                    <p:cond delay="0"/>
                                  </p:stCondLst>
                                  <p:childTnLst>
                                    <p:animEffect transition="out" filter="box(in)">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par>
                                <p:cTn id="13" presetID="4" presetClass="exit" presetSubtype="16" fill="hold" nodeType="withEffect">
                                  <p:stCondLst>
                                    <p:cond delay="0"/>
                                  </p:stCondLst>
                                  <p:childTnLst>
                                    <p:animEffect transition="out" filter="box(in)">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box(in)">
                                      <p:cBhvr>
                                        <p:cTn id="20" dur="500"/>
                                        <p:tgtEl>
                                          <p:spTgt spid="5122"/>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ox(in)">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214282" y="1381238"/>
            <a:ext cx="4861524" cy="5072098"/>
          </a:xfrm>
          <a:prstGeom prst="rect">
            <a:avLst/>
          </a:prstGeom>
          <a:noFill/>
          <a:ln w="9525">
            <a:noFill/>
            <a:miter lim="800000"/>
            <a:headEnd/>
            <a:tailEnd/>
          </a:ln>
          <a:effectLst/>
        </p:spPr>
      </p:pic>
      <p:sp>
        <p:nvSpPr>
          <p:cNvPr id="28" name="AutoShape 5"/>
          <p:cNvSpPr>
            <a:spLocks noGrp="1" noChangeArrowheads="1"/>
          </p:cNvSpPr>
          <p:nvPr>
            <p:ph type="title"/>
          </p:nvPr>
        </p:nvSpPr>
        <p:spPr bwMode="auto">
          <a:xfrm>
            <a:off x="1413931" y="71414"/>
            <a:ext cx="7272869" cy="86834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000" kern="1200" dirty="0" smtClean="0">
                <a:solidFill>
                  <a:schemeClr val="tx1"/>
                </a:solidFill>
              </a:rPr>
              <a:t>Análisis de la varianza. Comparación de medias de más de 2 grupos. Ejemplo con SPSS</a:t>
            </a:r>
            <a:endParaRPr lang="es-ES" sz="2000" kern="1200" dirty="0">
              <a:solidFill>
                <a:schemeClr val="tx1"/>
              </a:solidFill>
            </a:endParaRPr>
          </a:p>
        </p:txBody>
      </p:sp>
      <p:pic>
        <p:nvPicPr>
          <p:cNvPr id="4099" name="Picture 3"/>
          <p:cNvPicPr>
            <a:picLocks noChangeAspect="1" noChangeArrowheads="1"/>
          </p:cNvPicPr>
          <p:nvPr/>
        </p:nvPicPr>
        <p:blipFill>
          <a:blip r:embed="rId3"/>
          <a:srcRect/>
          <a:stretch>
            <a:fillRect/>
          </a:stretch>
        </p:blipFill>
        <p:spPr bwMode="auto">
          <a:xfrm>
            <a:off x="5018801" y="2667122"/>
            <a:ext cx="3982355" cy="2490782"/>
          </a:xfrm>
          <a:prstGeom prst="rect">
            <a:avLst/>
          </a:prstGeom>
          <a:noFill/>
          <a:ln w="9525">
            <a:noFill/>
            <a:miter lim="800000"/>
            <a:headEnd/>
            <a:tailEnd/>
          </a:ln>
          <a:effectLst/>
        </p:spPr>
      </p:pic>
      <p:sp>
        <p:nvSpPr>
          <p:cNvPr id="18" name="AutoShape 25"/>
          <p:cNvSpPr>
            <a:spLocks noChangeArrowheads="1"/>
          </p:cNvSpPr>
          <p:nvPr/>
        </p:nvSpPr>
        <p:spPr bwMode="auto">
          <a:xfrm>
            <a:off x="1928794" y="2809998"/>
            <a:ext cx="2928958" cy="85725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Habitualmente se suele señalar </a:t>
            </a:r>
            <a:r>
              <a:rPr lang="es-ES" sz="1400" b="1" dirty="0" err="1" smtClean="0">
                <a:solidFill>
                  <a:schemeClr val="accent6">
                    <a:lumMod val="50000"/>
                  </a:schemeClr>
                </a:solidFill>
              </a:rPr>
              <a:t>Bonferroni</a:t>
            </a:r>
            <a:r>
              <a:rPr lang="es-ES" sz="1400" b="1" dirty="0" smtClean="0">
                <a:solidFill>
                  <a:schemeClr val="accent6">
                    <a:lumMod val="50000"/>
                  </a:schemeClr>
                </a:solidFill>
              </a:rPr>
              <a:t> o </a:t>
            </a:r>
            <a:r>
              <a:rPr lang="es-ES" sz="1400" b="1" dirty="0" err="1" smtClean="0">
                <a:solidFill>
                  <a:schemeClr val="accent6">
                    <a:lumMod val="50000"/>
                  </a:schemeClr>
                </a:solidFill>
              </a:rPr>
              <a:t>Scheffe</a:t>
            </a:r>
            <a:endParaRPr lang="es-ES" sz="1400" b="1" dirty="0">
              <a:solidFill>
                <a:schemeClr val="accent6">
                  <a:lumMod val="50000"/>
                </a:schemeClr>
              </a:solidFill>
            </a:endParaRPr>
          </a:p>
        </p:txBody>
      </p:sp>
      <p:sp>
        <p:nvSpPr>
          <p:cNvPr id="19" name="AutoShape 26"/>
          <p:cNvSpPr>
            <a:spLocks noChangeArrowheads="1"/>
          </p:cNvSpPr>
          <p:nvPr/>
        </p:nvSpPr>
        <p:spPr bwMode="auto">
          <a:xfrm>
            <a:off x="1857356" y="3738692"/>
            <a:ext cx="3000396" cy="178595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Estos contrastes tienen</a:t>
            </a:r>
          </a:p>
          <a:p>
            <a:pPr>
              <a:defRPr/>
            </a:pPr>
            <a:r>
              <a:rPr lang="es-ES" sz="1400" dirty="0" smtClean="0">
                <a:solidFill>
                  <a:schemeClr val="accent6">
                    <a:lumMod val="50000"/>
                  </a:schemeClr>
                </a:solidFill>
              </a:rPr>
              <a:t>sentido sólo si el ANOVA sale</a:t>
            </a:r>
          </a:p>
          <a:p>
            <a:pPr>
              <a:defRPr/>
            </a:pPr>
            <a:r>
              <a:rPr lang="es-ES" sz="1400" dirty="0" smtClean="0">
                <a:solidFill>
                  <a:schemeClr val="accent6">
                    <a:lumMod val="50000"/>
                  </a:schemeClr>
                </a:solidFill>
              </a:rPr>
              <a:t>significativo, ya que lo que realizan son comparaciones</a:t>
            </a:r>
          </a:p>
          <a:p>
            <a:pPr>
              <a:defRPr/>
            </a:pPr>
            <a:r>
              <a:rPr lang="es-ES" sz="1400" dirty="0" smtClean="0">
                <a:solidFill>
                  <a:schemeClr val="accent6">
                    <a:lumMod val="50000"/>
                  </a:schemeClr>
                </a:solidFill>
              </a:rPr>
              <a:t>de las medias en las múltiples parejas de grupos que puedan contrastarse</a:t>
            </a:r>
            <a:endParaRPr lang="es-ES" sz="1400" dirty="0">
              <a:solidFill>
                <a:schemeClr val="accent6">
                  <a:lumMod val="50000"/>
                </a:schemeClr>
              </a:solidFill>
            </a:endParaRPr>
          </a:p>
        </p:txBody>
      </p:sp>
      <p:pic>
        <p:nvPicPr>
          <p:cNvPr id="20" name="Picture 5"/>
          <p:cNvPicPr>
            <a:picLocks noChangeAspect="1" noChangeArrowheads="1"/>
          </p:cNvPicPr>
          <p:nvPr/>
        </p:nvPicPr>
        <p:blipFill>
          <a:blip r:embed="rId4"/>
          <a:srcRect/>
          <a:stretch>
            <a:fillRect/>
          </a:stretch>
        </p:blipFill>
        <p:spPr bwMode="auto">
          <a:xfrm>
            <a:off x="5072066" y="2738560"/>
            <a:ext cx="3914803" cy="2177661"/>
          </a:xfrm>
          <a:prstGeom prst="rect">
            <a:avLst/>
          </a:prstGeom>
          <a:noFill/>
          <a:ln w="9525">
            <a:noFill/>
            <a:miter lim="800000"/>
            <a:headEnd/>
            <a:tailEnd/>
          </a:ln>
          <a:effectLst/>
        </p:spPr>
      </p:pic>
      <p:sp>
        <p:nvSpPr>
          <p:cNvPr id="21" name="AutoShape 22"/>
          <p:cNvSpPr>
            <a:spLocks noChangeArrowheads="1"/>
          </p:cNvSpPr>
          <p:nvPr/>
        </p:nvSpPr>
        <p:spPr bwMode="auto">
          <a:xfrm>
            <a:off x="6072198" y="3381502"/>
            <a:ext cx="2006600" cy="34051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Clicar en Post hoc…</a:t>
            </a:r>
          </a:p>
        </p:txBody>
      </p:sp>
      <p:grpSp>
        <p:nvGrpSpPr>
          <p:cNvPr id="9" name="8 Grupo"/>
          <p:cNvGrpSpPr/>
          <p:nvPr/>
        </p:nvGrpSpPr>
        <p:grpSpPr>
          <a:xfrm>
            <a:off x="128071" y="119472"/>
            <a:ext cx="2571721" cy="1249706"/>
            <a:chOff x="128071" y="119472"/>
            <a:chExt cx="2571721" cy="1249706"/>
          </a:xfrm>
        </p:grpSpPr>
        <p:pic>
          <p:nvPicPr>
            <p:cNvPr id="10" name="9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1" name="10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1" nodeType="clickEffect">
                                  <p:stCondLst>
                                    <p:cond delay="0"/>
                                  </p:stCondLst>
                                  <p:childTnLst>
                                    <p:animEffect transition="out" filter="box(in)">
                                      <p:cBhvr>
                                        <p:cTn id="11" dur="500"/>
                                        <p:tgtEl>
                                          <p:spTgt spid="21"/>
                                        </p:tgtEl>
                                      </p:cBhvr>
                                    </p:animEffect>
                                    <p:set>
                                      <p:cBhvr>
                                        <p:cTn id="12" dur="1" fill="hold">
                                          <p:stCondLst>
                                            <p:cond delay="499"/>
                                          </p:stCondLst>
                                        </p:cTn>
                                        <p:tgtEl>
                                          <p:spTgt spid="21"/>
                                        </p:tgtEl>
                                        <p:attrNameLst>
                                          <p:attrName>style.visibility</p:attrName>
                                        </p:attrNameLst>
                                      </p:cBhvr>
                                      <p:to>
                                        <p:strVal val="hidden"/>
                                      </p:to>
                                    </p:set>
                                  </p:childTnLst>
                                </p:cTn>
                              </p:par>
                              <p:par>
                                <p:cTn id="13" presetID="4" presetClass="exit" presetSubtype="16" fill="hold" nodeType="withEffect">
                                  <p:stCondLst>
                                    <p:cond delay="0"/>
                                  </p:stCondLst>
                                  <p:childTnLst>
                                    <p:animEffect transition="out" filter="box(in)">
                                      <p:cBhvr>
                                        <p:cTn id="14" dur="500"/>
                                        <p:tgtEl>
                                          <p:spTgt spid="20"/>
                                        </p:tgtEl>
                                      </p:cBhvr>
                                    </p:animEffect>
                                    <p:set>
                                      <p:cBhvr>
                                        <p:cTn id="15" dur="1" fill="hold">
                                          <p:stCondLst>
                                            <p:cond delay="499"/>
                                          </p:stCondLst>
                                        </p:cTn>
                                        <p:tgtEl>
                                          <p:spTgt spid="2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4099"/>
                                        </p:tgtEl>
                                        <p:attrNameLst>
                                          <p:attrName>style.visibility</p:attrName>
                                        </p:attrNameLst>
                                      </p:cBhvr>
                                      <p:to>
                                        <p:strVal val="visible"/>
                                      </p:to>
                                    </p:set>
                                    <p:animEffect transition="in" filter="box(in)">
                                      <p:cBhvr>
                                        <p:cTn id="20" dur="500"/>
                                        <p:tgtEl>
                                          <p:spTgt spid="4099"/>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ox(in)">
                                      <p:cBhvr>
                                        <p:cTn id="23" dur="500"/>
                                        <p:tgtEl>
                                          <p:spTgt spid="18"/>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ox(in)">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animBg="1"/>
      <p:bldP spid="2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12"/>
          <p:cNvSpPr>
            <a:spLocks noChangeArrowheads="1"/>
          </p:cNvSpPr>
          <p:nvPr/>
        </p:nvSpPr>
        <p:spPr bwMode="auto">
          <a:xfrm>
            <a:off x="285720" y="1665850"/>
            <a:ext cx="4429156" cy="11430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los resultados tenemos que fijarnos en la </a:t>
            </a:r>
            <a:r>
              <a:rPr lang="es-ES" sz="1400" b="1" dirty="0" smtClean="0">
                <a:solidFill>
                  <a:schemeClr val="accent6">
                    <a:lumMod val="50000"/>
                  </a:schemeClr>
                </a:solidFill>
              </a:rPr>
              <a:t>prueba de homogeneidad de Varianzas </a:t>
            </a:r>
            <a:r>
              <a:rPr lang="es-ES" sz="1400" dirty="0" smtClean="0">
                <a:solidFill>
                  <a:schemeClr val="accent6">
                    <a:lumMod val="50000"/>
                  </a:schemeClr>
                </a:solidFill>
              </a:rPr>
              <a:t>(prueba de </a:t>
            </a:r>
            <a:r>
              <a:rPr lang="es-ES" sz="1400" dirty="0" err="1" smtClean="0">
                <a:solidFill>
                  <a:schemeClr val="accent6">
                    <a:lumMod val="50000"/>
                  </a:schemeClr>
                </a:solidFill>
              </a:rPr>
              <a:t>Levene</a:t>
            </a:r>
            <a:r>
              <a:rPr lang="es-ES" sz="1400" dirty="0" smtClean="0">
                <a:solidFill>
                  <a:schemeClr val="accent6">
                    <a:lumMod val="50000"/>
                  </a:schemeClr>
                </a:solidFill>
              </a:rPr>
              <a:t>) para ver si las varianzas son homogéneas</a:t>
            </a:r>
          </a:p>
        </p:txBody>
      </p:sp>
      <p:sp>
        <p:nvSpPr>
          <p:cNvPr id="16" name="AutoShape 12"/>
          <p:cNvSpPr>
            <a:spLocks noChangeArrowheads="1"/>
          </p:cNvSpPr>
          <p:nvPr/>
        </p:nvSpPr>
        <p:spPr bwMode="auto">
          <a:xfrm>
            <a:off x="285720" y="2951734"/>
            <a:ext cx="4500594" cy="250033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También tenemos que fijarnos en </a:t>
            </a:r>
            <a:r>
              <a:rPr lang="es-ES" sz="1400" b="1" dirty="0" smtClean="0">
                <a:solidFill>
                  <a:schemeClr val="accent6">
                    <a:lumMod val="50000"/>
                  </a:schemeClr>
                </a:solidFill>
              </a:rPr>
              <a:t>la tabla ANOVA </a:t>
            </a:r>
            <a:r>
              <a:rPr lang="es-ES" sz="1400" dirty="0" smtClean="0">
                <a:solidFill>
                  <a:schemeClr val="accent6">
                    <a:lumMod val="50000"/>
                  </a:schemeClr>
                </a:solidFill>
              </a:rPr>
              <a:t>para ver si hay diferencias entre los grupos.</a:t>
            </a:r>
          </a:p>
          <a:p>
            <a:pPr>
              <a:defRPr/>
            </a:pPr>
            <a:r>
              <a:rPr lang="es-ES" sz="1400" dirty="0" smtClean="0">
                <a:solidFill>
                  <a:schemeClr val="accent6">
                    <a:lumMod val="50000"/>
                  </a:schemeClr>
                </a:solidFill>
              </a:rPr>
              <a:t>Si la </a:t>
            </a:r>
            <a:r>
              <a:rPr lang="es-ES" sz="1400" b="1" dirty="0" smtClean="0">
                <a:solidFill>
                  <a:schemeClr val="accent6">
                    <a:lumMod val="50000"/>
                  </a:schemeClr>
                </a:solidFill>
              </a:rPr>
              <a:t>p ≥ 0,05 </a:t>
            </a:r>
            <a:r>
              <a:rPr lang="es-ES" sz="1400" dirty="0" smtClean="0">
                <a:solidFill>
                  <a:schemeClr val="accent6">
                    <a:lumMod val="50000"/>
                  </a:schemeClr>
                </a:solidFill>
              </a:rPr>
              <a:t>el análisis lo damos por finalizado y tenemos que decir que no hay suficiente evidencia para encontrar diferencias entre las medias de los grupos. </a:t>
            </a:r>
          </a:p>
          <a:p>
            <a:pPr>
              <a:defRPr/>
            </a:pPr>
            <a:r>
              <a:rPr lang="es-ES" sz="1400" dirty="0" smtClean="0">
                <a:solidFill>
                  <a:schemeClr val="accent6">
                    <a:lumMod val="50000"/>
                  </a:schemeClr>
                </a:solidFill>
              </a:rPr>
              <a:t>Por el contrario si </a:t>
            </a:r>
            <a:r>
              <a:rPr lang="es-ES" sz="1400" b="1" dirty="0" smtClean="0">
                <a:solidFill>
                  <a:schemeClr val="accent6">
                    <a:lumMod val="50000"/>
                  </a:schemeClr>
                </a:solidFill>
              </a:rPr>
              <a:t>la p&lt;0,05 </a:t>
            </a:r>
            <a:r>
              <a:rPr lang="es-ES" sz="1400" dirty="0" smtClean="0">
                <a:solidFill>
                  <a:schemeClr val="accent6">
                    <a:lumMod val="50000"/>
                  </a:schemeClr>
                </a:solidFill>
              </a:rPr>
              <a:t>podemos decir que al menos un grupo es diferente y debemos continuar realizando el análisis para averiguar cual o cuales son diferentes.</a:t>
            </a:r>
          </a:p>
        </p:txBody>
      </p:sp>
      <p:pic>
        <p:nvPicPr>
          <p:cNvPr id="27651" name="Picture 3"/>
          <p:cNvPicPr>
            <a:picLocks noChangeAspect="1" noChangeArrowheads="1"/>
          </p:cNvPicPr>
          <p:nvPr/>
        </p:nvPicPr>
        <p:blipFill>
          <a:blip r:embed="rId2"/>
          <a:srcRect/>
          <a:stretch>
            <a:fillRect/>
          </a:stretch>
        </p:blipFill>
        <p:spPr bwMode="auto">
          <a:xfrm>
            <a:off x="468313" y="1380098"/>
            <a:ext cx="5329237" cy="1512887"/>
          </a:xfrm>
          <a:prstGeom prst="rect">
            <a:avLst/>
          </a:prstGeom>
          <a:noFill/>
          <a:ln w="9525">
            <a:noFill/>
            <a:miter lim="800000"/>
            <a:headEnd/>
            <a:tailEnd/>
          </a:ln>
          <a:effectLst/>
        </p:spPr>
      </p:pic>
      <p:pic>
        <p:nvPicPr>
          <p:cNvPr id="27652" name="Picture 4"/>
          <p:cNvPicPr>
            <a:picLocks noChangeAspect="1" noChangeArrowheads="1"/>
          </p:cNvPicPr>
          <p:nvPr/>
        </p:nvPicPr>
        <p:blipFill>
          <a:blip r:embed="rId3"/>
          <a:srcRect/>
          <a:stretch>
            <a:fillRect/>
          </a:stretch>
        </p:blipFill>
        <p:spPr bwMode="auto">
          <a:xfrm>
            <a:off x="571472" y="3237486"/>
            <a:ext cx="2895600" cy="981075"/>
          </a:xfrm>
          <a:prstGeom prst="rect">
            <a:avLst/>
          </a:prstGeom>
          <a:noFill/>
          <a:ln w="9525">
            <a:noFill/>
            <a:miter lim="800000"/>
            <a:headEnd/>
            <a:tailEnd/>
          </a:ln>
          <a:effectLst/>
        </p:spPr>
      </p:pic>
      <p:pic>
        <p:nvPicPr>
          <p:cNvPr id="27653" name="Picture 5"/>
          <p:cNvPicPr>
            <a:picLocks noChangeAspect="1" noChangeArrowheads="1"/>
          </p:cNvPicPr>
          <p:nvPr/>
        </p:nvPicPr>
        <p:blipFill>
          <a:blip r:embed="rId4"/>
          <a:srcRect/>
          <a:stretch>
            <a:fillRect/>
          </a:stretch>
        </p:blipFill>
        <p:spPr bwMode="auto">
          <a:xfrm>
            <a:off x="428596" y="4737684"/>
            <a:ext cx="3907692" cy="1176336"/>
          </a:xfrm>
          <a:prstGeom prst="rect">
            <a:avLst/>
          </a:prstGeom>
          <a:noFill/>
          <a:ln w="9525">
            <a:noFill/>
            <a:miter lim="800000"/>
            <a:headEnd/>
            <a:tailEnd/>
          </a:ln>
          <a:effectLst/>
        </p:spPr>
      </p:pic>
      <p:sp>
        <p:nvSpPr>
          <p:cNvPr id="27660" name="AutoShape 12"/>
          <p:cNvSpPr>
            <a:spLocks noChangeArrowheads="1"/>
          </p:cNvSpPr>
          <p:nvPr/>
        </p:nvSpPr>
        <p:spPr bwMode="auto">
          <a:xfrm>
            <a:off x="5929322" y="1594412"/>
            <a:ext cx="2376488"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En esta tabla se representa la estadística descriptiva por cada grupo</a:t>
            </a:r>
          </a:p>
        </p:txBody>
      </p:sp>
      <p:sp>
        <p:nvSpPr>
          <p:cNvPr id="14" name="AutoShape 5"/>
          <p:cNvSpPr>
            <a:spLocks noGrp="1" noChangeArrowheads="1"/>
          </p:cNvSpPr>
          <p:nvPr>
            <p:ph type="title"/>
          </p:nvPr>
        </p:nvSpPr>
        <p:spPr bwMode="auto">
          <a:xfrm>
            <a:off x="2699792" y="274638"/>
            <a:ext cx="6158488" cy="86834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000" kern="1200" dirty="0" smtClean="0">
                <a:solidFill>
                  <a:schemeClr val="tx1"/>
                </a:solidFill>
              </a:rPr>
              <a:t>Análisis de la varianza. Comparación de medias de más de 2 grupos. Ejemplo con SPSS. Resultados</a:t>
            </a:r>
            <a:endParaRPr lang="es-ES" sz="2000" kern="1200" dirty="0">
              <a:solidFill>
                <a:schemeClr val="tx1"/>
              </a:solidFill>
            </a:endParaRPr>
          </a:p>
        </p:txBody>
      </p:sp>
      <p:sp>
        <p:nvSpPr>
          <p:cNvPr id="17" name="AutoShape 12"/>
          <p:cNvSpPr>
            <a:spLocks noChangeArrowheads="1"/>
          </p:cNvSpPr>
          <p:nvPr/>
        </p:nvSpPr>
        <p:spPr bwMode="auto">
          <a:xfrm>
            <a:off x="3643306" y="3166048"/>
            <a:ext cx="5214974" cy="107157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smtClean="0">
                <a:solidFill>
                  <a:schemeClr val="accent6">
                    <a:lumMod val="50000"/>
                  </a:schemeClr>
                </a:solidFill>
              </a:rPr>
              <a:t>Prueba de </a:t>
            </a:r>
            <a:r>
              <a:rPr lang="es-ES" sz="1400" b="1" dirty="0" err="1" smtClean="0">
                <a:solidFill>
                  <a:schemeClr val="accent6">
                    <a:lumMod val="50000"/>
                  </a:schemeClr>
                </a:solidFill>
              </a:rPr>
              <a:t>Levene</a:t>
            </a:r>
            <a:endParaRPr lang="es-ES" sz="1400" b="1" dirty="0" smtClean="0">
              <a:solidFill>
                <a:schemeClr val="accent6">
                  <a:lumMod val="50000"/>
                </a:schemeClr>
              </a:solidFill>
            </a:endParaRPr>
          </a:p>
          <a:p>
            <a:pPr>
              <a:defRPr/>
            </a:pPr>
            <a:r>
              <a:rPr lang="es-ES" sz="1400" dirty="0" smtClean="0">
                <a:solidFill>
                  <a:schemeClr val="accent6">
                    <a:lumMod val="50000"/>
                  </a:schemeClr>
                </a:solidFill>
              </a:rPr>
              <a:t>Si la </a:t>
            </a:r>
            <a:r>
              <a:rPr lang="es-ES" sz="1400" b="1" dirty="0" smtClean="0">
                <a:solidFill>
                  <a:schemeClr val="accent6">
                    <a:lumMod val="50000"/>
                  </a:schemeClr>
                </a:solidFill>
              </a:rPr>
              <a:t>Sig. ≥ 0,05 </a:t>
            </a:r>
            <a:r>
              <a:rPr lang="es-ES" sz="1400" dirty="0" smtClean="0">
                <a:solidFill>
                  <a:schemeClr val="accent6">
                    <a:lumMod val="50000"/>
                  </a:schemeClr>
                </a:solidFill>
              </a:rPr>
              <a:t>no se rechaza la </a:t>
            </a:r>
            <a:r>
              <a:rPr lang="es-ES" sz="1400" dirty="0" err="1" smtClean="0">
                <a:solidFill>
                  <a:schemeClr val="accent6">
                    <a:lumMod val="50000"/>
                  </a:schemeClr>
                </a:solidFill>
              </a:rPr>
              <a:t>hipotesis</a:t>
            </a:r>
            <a:r>
              <a:rPr lang="es-ES" sz="1400" dirty="0" smtClean="0">
                <a:solidFill>
                  <a:schemeClr val="accent6">
                    <a:lumMod val="50000"/>
                  </a:schemeClr>
                </a:solidFill>
              </a:rPr>
              <a:t> nula (Ho=las varianzas son </a:t>
            </a:r>
            <a:r>
              <a:rPr lang="es-ES" sz="1400" dirty="0" err="1" smtClean="0">
                <a:solidFill>
                  <a:schemeClr val="accent6">
                    <a:lumMod val="50000"/>
                  </a:schemeClr>
                </a:solidFill>
              </a:rPr>
              <a:t>homogeneas</a:t>
            </a:r>
            <a:r>
              <a:rPr lang="es-ES" sz="1400" dirty="0" smtClean="0">
                <a:solidFill>
                  <a:schemeClr val="accent6">
                    <a:lumMod val="50000"/>
                  </a:schemeClr>
                </a:solidFill>
              </a:rPr>
              <a:t>) y por lo tanto podemos decir que </a:t>
            </a:r>
            <a:r>
              <a:rPr lang="es-ES" sz="1400" b="1" dirty="0" smtClean="0">
                <a:solidFill>
                  <a:schemeClr val="accent6">
                    <a:lumMod val="50000"/>
                  </a:schemeClr>
                </a:solidFill>
              </a:rPr>
              <a:t>LAS VARIANZAS SON HOMOGENEAS</a:t>
            </a:r>
            <a:endParaRPr lang="es-ES" sz="1400" b="1" dirty="0">
              <a:solidFill>
                <a:schemeClr val="accent6">
                  <a:lumMod val="50000"/>
                </a:schemeClr>
              </a:solidFill>
            </a:endParaRPr>
          </a:p>
        </p:txBody>
      </p:sp>
      <p:sp>
        <p:nvSpPr>
          <p:cNvPr id="18" name="AutoShape 12"/>
          <p:cNvSpPr>
            <a:spLocks noChangeArrowheads="1"/>
          </p:cNvSpPr>
          <p:nvPr/>
        </p:nvSpPr>
        <p:spPr bwMode="auto">
          <a:xfrm>
            <a:off x="4500562" y="4523370"/>
            <a:ext cx="4286280" cy="178595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smtClean="0">
                <a:solidFill>
                  <a:schemeClr val="accent6">
                    <a:lumMod val="50000"/>
                  </a:schemeClr>
                </a:solidFill>
              </a:rPr>
              <a:t>ANOVA</a:t>
            </a:r>
          </a:p>
          <a:p>
            <a:pPr>
              <a:defRPr/>
            </a:pPr>
            <a:r>
              <a:rPr lang="es-ES" sz="1400" dirty="0" smtClean="0">
                <a:solidFill>
                  <a:schemeClr val="accent6">
                    <a:lumMod val="50000"/>
                  </a:schemeClr>
                </a:solidFill>
              </a:rPr>
              <a:t>En este caso la </a:t>
            </a:r>
            <a:r>
              <a:rPr lang="es-ES" sz="1400" dirty="0" err="1" smtClean="0">
                <a:solidFill>
                  <a:schemeClr val="accent6">
                    <a:lumMod val="50000"/>
                  </a:schemeClr>
                </a:solidFill>
              </a:rPr>
              <a:t>hipotesis</a:t>
            </a:r>
            <a:r>
              <a:rPr lang="es-ES" sz="1400" dirty="0" smtClean="0">
                <a:solidFill>
                  <a:schemeClr val="accent6">
                    <a:lumMod val="50000"/>
                  </a:schemeClr>
                </a:solidFill>
              </a:rPr>
              <a:t> nula (Ho) sería que no hay diferencias entre los grupos. Si la </a:t>
            </a:r>
            <a:r>
              <a:rPr lang="es-ES" sz="1400" b="1" dirty="0" smtClean="0">
                <a:solidFill>
                  <a:schemeClr val="accent6">
                    <a:lumMod val="50000"/>
                  </a:schemeClr>
                </a:solidFill>
              </a:rPr>
              <a:t>Sig. &lt;0,05 </a:t>
            </a:r>
            <a:r>
              <a:rPr lang="es-ES" sz="1400" dirty="0" smtClean="0">
                <a:solidFill>
                  <a:schemeClr val="accent6">
                    <a:lumMod val="50000"/>
                  </a:schemeClr>
                </a:solidFill>
              </a:rPr>
              <a:t>(como en el ejemplo), podemos rechazar la Ho y decir que </a:t>
            </a:r>
            <a:r>
              <a:rPr lang="es-ES" sz="1400" b="1" dirty="0" smtClean="0">
                <a:solidFill>
                  <a:schemeClr val="accent6">
                    <a:lumMod val="50000"/>
                  </a:schemeClr>
                </a:solidFill>
              </a:rPr>
              <a:t>AL MENOS UN GRUPO ES DIFERENTE</a:t>
            </a:r>
            <a:r>
              <a:rPr lang="es-ES" sz="1400" dirty="0" smtClean="0">
                <a:solidFill>
                  <a:schemeClr val="accent6">
                    <a:lumMod val="50000"/>
                  </a:schemeClr>
                </a:solidFill>
              </a:rPr>
              <a:t> y continuar con el análisis. </a:t>
            </a:r>
          </a:p>
          <a:p>
            <a:pPr>
              <a:defRPr/>
            </a:pPr>
            <a:r>
              <a:rPr lang="es-ES" sz="1400" dirty="0" smtClean="0">
                <a:solidFill>
                  <a:schemeClr val="accent6">
                    <a:lumMod val="50000"/>
                  </a:schemeClr>
                </a:solidFill>
              </a:rPr>
              <a:t>Si </a:t>
            </a:r>
            <a:r>
              <a:rPr lang="es-ES" sz="1400" b="1" dirty="0" smtClean="0">
                <a:solidFill>
                  <a:schemeClr val="accent6">
                    <a:lumMod val="50000"/>
                  </a:schemeClr>
                </a:solidFill>
              </a:rPr>
              <a:t>Sig. ≥ 0,05</a:t>
            </a:r>
            <a:r>
              <a:rPr lang="es-ES" sz="1400" dirty="0" smtClean="0">
                <a:solidFill>
                  <a:schemeClr val="accent6">
                    <a:lumMod val="50000"/>
                  </a:schemeClr>
                </a:solidFill>
              </a:rPr>
              <a:t>, no podemos rechazar Ho y tenemos que dar por finalizado el análisis.</a:t>
            </a:r>
            <a:endParaRPr lang="es-ES" sz="1400" dirty="0">
              <a:solidFill>
                <a:schemeClr val="accent6">
                  <a:lumMod val="50000"/>
                </a:schemeClr>
              </a:solidFill>
            </a:endParaRPr>
          </a:p>
        </p:txBody>
      </p:sp>
      <p:grpSp>
        <p:nvGrpSpPr>
          <p:cNvPr id="11" name="10 Grupo"/>
          <p:cNvGrpSpPr/>
          <p:nvPr/>
        </p:nvGrpSpPr>
        <p:grpSpPr>
          <a:xfrm>
            <a:off x="128071" y="119472"/>
            <a:ext cx="2571721" cy="1249706"/>
            <a:chOff x="128071" y="119472"/>
            <a:chExt cx="2571721" cy="1249706"/>
          </a:xfrm>
        </p:grpSpPr>
        <p:pic>
          <p:nvPicPr>
            <p:cNvPr id="12" name="11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3" name="12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in)">
                                      <p:cBhvr>
                                        <p:cTn id="7" dur="500"/>
                                        <p:tgtEl>
                                          <p:spTgt spid="1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ox(in)">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xit" presetSubtype="16" fill="hold" grpId="1" nodeType="clickEffect">
                                  <p:stCondLst>
                                    <p:cond delay="0"/>
                                  </p:stCondLst>
                                  <p:childTnLst>
                                    <p:animEffect transition="out" filter="box(in)">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par>
                                <p:cTn id="16" presetID="4" presetClass="exit" presetSubtype="16" fill="hold" grpId="1" nodeType="withEffect">
                                  <p:stCondLst>
                                    <p:cond delay="0"/>
                                  </p:stCondLst>
                                  <p:childTnLst>
                                    <p:animEffect transition="out" filter="box(in)">
                                      <p:cBhvr>
                                        <p:cTn id="17" dur="500"/>
                                        <p:tgtEl>
                                          <p:spTgt spid="16"/>
                                        </p:tgtEl>
                                      </p:cBhvr>
                                    </p:animEffect>
                                    <p:set>
                                      <p:cBhvr>
                                        <p:cTn id="18" dur="1" fill="hold">
                                          <p:stCondLst>
                                            <p:cond delay="499"/>
                                          </p:stCondLst>
                                        </p:cTn>
                                        <p:tgtEl>
                                          <p:spTgt spid="1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27651"/>
                                        </p:tgtEl>
                                        <p:attrNameLst>
                                          <p:attrName>style.visibility</p:attrName>
                                        </p:attrNameLst>
                                      </p:cBhvr>
                                      <p:to>
                                        <p:strVal val="visible"/>
                                      </p:to>
                                    </p:set>
                                    <p:animEffect transition="in" filter="box(in)">
                                      <p:cBhvr>
                                        <p:cTn id="23" dur="500"/>
                                        <p:tgtEl>
                                          <p:spTgt spid="27651"/>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27660"/>
                                        </p:tgtEl>
                                        <p:attrNameLst>
                                          <p:attrName>style.visibility</p:attrName>
                                        </p:attrNameLst>
                                      </p:cBhvr>
                                      <p:to>
                                        <p:strVal val="visible"/>
                                      </p:to>
                                    </p:set>
                                    <p:animEffect transition="in" filter="box(in)">
                                      <p:cBhvr>
                                        <p:cTn id="26" dur="500"/>
                                        <p:tgtEl>
                                          <p:spTgt spid="27660"/>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27652"/>
                                        </p:tgtEl>
                                        <p:attrNameLst>
                                          <p:attrName>style.visibility</p:attrName>
                                        </p:attrNameLst>
                                      </p:cBhvr>
                                      <p:to>
                                        <p:strVal val="visible"/>
                                      </p:to>
                                    </p:set>
                                    <p:animEffect transition="in" filter="box(in)">
                                      <p:cBhvr>
                                        <p:cTn id="31" dur="500"/>
                                        <p:tgtEl>
                                          <p:spTgt spid="27652"/>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ox(in)">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27653"/>
                                        </p:tgtEl>
                                        <p:attrNameLst>
                                          <p:attrName>style.visibility</p:attrName>
                                        </p:attrNameLst>
                                      </p:cBhvr>
                                      <p:to>
                                        <p:strVal val="visible"/>
                                      </p:to>
                                    </p:set>
                                    <p:animEffect transition="in" filter="box(in)">
                                      <p:cBhvr>
                                        <p:cTn id="39" dur="500"/>
                                        <p:tgtEl>
                                          <p:spTgt spid="27653"/>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ox(in)">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27660" grpId="0" animBg="1"/>
      <p:bldP spid="17"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p:cNvPicPr>
            <a:picLocks noChangeAspect="1" noChangeArrowheads="1"/>
          </p:cNvPicPr>
          <p:nvPr/>
        </p:nvPicPr>
        <p:blipFill>
          <a:blip r:embed="rId2"/>
          <a:srcRect/>
          <a:stretch>
            <a:fillRect/>
          </a:stretch>
        </p:blipFill>
        <p:spPr bwMode="auto">
          <a:xfrm>
            <a:off x="684213" y="1464934"/>
            <a:ext cx="4824412" cy="2625725"/>
          </a:xfrm>
          <a:prstGeom prst="rect">
            <a:avLst/>
          </a:prstGeom>
          <a:noFill/>
          <a:ln w="9525">
            <a:noFill/>
            <a:miter lim="800000"/>
            <a:headEnd/>
            <a:tailEnd/>
          </a:ln>
          <a:effectLst/>
        </p:spPr>
      </p:pic>
      <p:pic>
        <p:nvPicPr>
          <p:cNvPr id="28676" name="Picture 4"/>
          <p:cNvPicPr>
            <a:picLocks noChangeAspect="1" noChangeArrowheads="1"/>
          </p:cNvPicPr>
          <p:nvPr/>
        </p:nvPicPr>
        <p:blipFill>
          <a:blip r:embed="rId3"/>
          <a:srcRect/>
          <a:stretch>
            <a:fillRect/>
          </a:stretch>
        </p:blipFill>
        <p:spPr bwMode="auto">
          <a:xfrm>
            <a:off x="5364163" y="4128759"/>
            <a:ext cx="3140075" cy="2516187"/>
          </a:xfrm>
          <a:prstGeom prst="rect">
            <a:avLst/>
          </a:prstGeom>
          <a:noFill/>
          <a:ln w="9525">
            <a:noFill/>
            <a:miter lim="800000"/>
            <a:headEnd/>
            <a:tailEnd/>
          </a:ln>
          <a:effectLst/>
        </p:spPr>
      </p:pic>
      <p:sp>
        <p:nvSpPr>
          <p:cNvPr id="28679" name="AutoShape 7"/>
          <p:cNvSpPr>
            <a:spLocks noChangeArrowheads="1"/>
          </p:cNvSpPr>
          <p:nvPr/>
        </p:nvSpPr>
        <p:spPr bwMode="auto">
          <a:xfrm>
            <a:off x="5715008" y="980728"/>
            <a:ext cx="3286148" cy="11430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Tabla donde se representa las diferencias de medias </a:t>
            </a:r>
            <a:r>
              <a:rPr lang="es-ES" sz="1400" dirty="0" smtClean="0">
                <a:solidFill>
                  <a:schemeClr val="accent6">
                    <a:lumMod val="50000"/>
                  </a:schemeClr>
                </a:solidFill>
              </a:rPr>
              <a:t>de colesterol </a:t>
            </a:r>
            <a:r>
              <a:rPr lang="es-ES" sz="1400" dirty="0">
                <a:solidFill>
                  <a:schemeClr val="accent6">
                    <a:lumMod val="50000"/>
                  </a:schemeClr>
                </a:solidFill>
              </a:rPr>
              <a:t>entre los </a:t>
            </a:r>
            <a:r>
              <a:rPr lang="es-ES" sz="1400" dirty="0" smtClean="0">
                <a:solidFill>
                  <a:schemeClr val="accent6">
                    <a:lumMod val="50000"/>
                  </a:schemeClr>
                </a:solidFill>
              </a:rPr>
              <a:t>grupos, el error típico, el intervalo de confianza y la significación estadística. </a:t>
            </a:r>
          </a:p>
        </p:txBody>
      </p:sp>
      <p:sp>
        <p:nvSpPr>
          <p:cNvPr id="28680" name="AutoShape 8"/>
          <p:cNvSpPr>
            <a:spLocks noChangeArrowheads="1"/>
          </p:cNvSpPr>
          <p:nvPr/>
        </p:nvSpPr>
        <p:spPr bwMode="auto">
          <a:xfrm>
            <a:off x="2143108" y="4344659"/>
            <a:ext cx="3132155" cy="63659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Gráfico donde se representan la media de colesterol por cada grupo</a:t>
            </a:r>
          </a:p>
        </p:txBody>
      </p:sp>
      <p:sp>
        <p:nvSpPr>
          <p:cNvPr id="28681" name="AutoShape 9"/>
          <p:cNvSpPr>
            <a:spLocks noChangeArrowheads="1"/>
          </p:cNvSpPr>
          <p:nvPr/>
        </p:nvSpPr>
        <p:spPr bwMode="auto">
          <a:xfrm>
            <a:off x="214282" y="5267008"/>
            <a:ext cx="4843493" cy="153233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a:solidFill>
                  <a:schemeClr val="accent6">
                    <a:lumMod val="50000"/>
                  </a:schemeClr>
                </a:solidFill>
              </a:rPr>
              <a:t>En resumen</a:t>
            </a:r>
            <a:r>
              <a:rPr lang="es-ES" sz="1400" dirty="0">
                <a:solidFill>
                  <a:schemeClr val="accent6">
                    <a:lumMod val="50000"/>
                  </a:schemeClr>
                </a:solidFill>
              </a:rPr>
              <a:t>, en este ejemplo se puede decir que los pacientes adictos a drogas por vía parenteral (ADVP) tienen niveles de colesterol </a:t>
            </a:r>
            <a:r>
              <a:rPr lang="es-ES" sz="1400" dirty="0" smtClean="0">
                <a:solidFill>
                  <a:schemeClr val="accent6">
                    <a:lumMod val="50000"/>
                  </a:schemeClr>
                </a:solidFill>
              </a:rPr>
              <a:t>promedio significativamente </a:t>
            </a:r>
            <a:r>
              <a:rPr lang="es-ES" sz="1400" dirty="0">
                <a:solidFill>
                  <a:schemeClr val="accent6">
                    <a:lumMod val="50000"/>
                  </a:schemeClr>
                </a:solidFill>
              </a:rPr>
              <a:t>inferiores al resto de grupos y los pacientes con Otras prácticas de riesgo tienen niveles de colesterol significativamente superiores al resto de grupos.</a:t>
            </a:r>
          </a:p>
        </p:txBody>
      </p:sp>
      <p:sp>
        <p:nvSpPr>
          <p:cNvPr id="11" name="AutoShape 5"/>
          <p:cNvSpPr>
            <a:spLocks noGrp="1" noChangeArrowheads="1"/>
          </p:cNvSpPr>
          <p:nvPr>
            <p:ph type="title"/>
          </p:nvPr>
        </p:nvSpPr>
        <p:spPr bwMode="auto">
          <a:xfrm>
            <a:off x="2636028" y="274638"/>
            <a:ext cx="6050772" cy="51115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Análisis de la varianza. Resultados</a:t>
            </a:r>
            <a:endParaRPr lang="es-ES" sz="2400" kern="1200" dirty="0">
              <a:solidFill>
                <a:schemeClr val="tx1"/>
              </a:solidFill>
            </a:endParaRPr>
          </a:p>
        </p:txBody>
      </p:sp>
      <p:sp>
        <p:nvSpPr>
          <p:cNvPr id="12" name="AutoShape 5"/>
          <p:cNvSpPr txBox="1">
            <a:spLocks noChangeArrowheads="1"/>
          </p:cNvSpPr>
          <p:nvPr/>
        </p:nvSpPr>
        <p:spPr bwMode="auto">
          <a:xfrm>
            <a:off x="2636028" y="938291"/>
            <a:ext cx="2447134" cy="51115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eaLnBrk="1" latinLnBrk="0" hangingPunct="1">
              <a:lnSpc>
                <a:spcPct val="100000"/>
              </a:lnSpc>
              <a:buClrTx/>
              <a:buSzTx/>
              <a:buFontTx/>
              <a:buNone/>
              <a:tabLst/>
              <a:defRPr/>
            </a:pPr>
            <a:r>
              <a:rPr lang="es-ES" sz="2000" dirty="0" smtClean="0">
                <a:solidFill>
                  <a:schemeClr val="tx1"/>
                </a:solidFill>
              </a:rPr>
              <a:t>Pruebas post-Hoc</a:t>
            </a:r>
            <a:endParaRPr lang="es-ES" sz="2000" dirty="0">
              <a:solidFill>
                <a:schemeClr val="tx1"/>
              </a:solidFill>
            </a:endParaRPr>
          </a:p>
        </p:txBody>
      </p:sp>
      <p:sp>
        <p:nvSpPr>
          <p:cNvPr id="13" name="AutoShape 5"/>
          <p:cNvSpPr txBox="1">
            <a:spLocks noChangeArrowheads="1"/>
          </p:cNvSpPr>
          <p:nvPr/>
        </p:nvSpPr>
        <p:spPr bwMode="auto">
          <a:xfrm>
            <a:off x="5715008" y="3623934"/>
            <a:ext cx="2747954" cy="51115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lgn="ctr">
              <a:defRPr/>
            </a:pPr>
            <a:r>
              <a:rPr lang="es-ES" sz="2000" dirty="0" smtClean="0">
                <a:solidFill>
                  <a:schemeClr val="tx1"/>
                </a:solidFill>
              </a:rPr>
              <a:t>Gráfico de medias</a:t>
            </a:r>
            <a:endParaRPr lang="es-ES" sz="2000" dirty="0">
              <a:solidFill>
                <a:schemeClr val="tx1"/>
              </a:solidFill>
            </a:endParaRPr>
          </a:p>
        </p:txBody>
      </p:sp>
      <p:sp>
        <p:nvSpPr>
          <p:cNvPr id="17" name="16 Rectángulo"/>
          <p:cNvSpPr/>
          <p:nvPr/>
        </p:nvSpPr>
        <p:spPr>
          <a:xfrm>
            <a:off x="3929058" y="3052430"/>
            <a:ext cx="285752" cy="428628"/>
          </a:xfrm>
          <a:prstGeom prst="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17 Rectángulo"/>
          <p:cNvSpPr/>
          <p:nvPr/>
        </p:nvSpPr>
        <p:spPr>
          <a:xfrm>
            <a:off x="3929058" y="3481058"/>
            <a:ext cx="285752" cy="428628"/>
          </a:xfrm>
          <a:prstGeom prst="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AutoShape 7"/>
          <p:cNvSpPr>
            <a:spLocks noChangeArrowheads="1"/>
          </p:cNvSpPr>
          <p:nvPr/>
        </p:nvSpPr>
        <p:spPr bwMode="auto">
          <a:xfrm>
            <a:off x="5715008" y="2195174"/>
            <a:ext cx="3286148" cy="134779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 En </a:t>
            </a:r>
            <a:r>
              <a:rPr lang="es-ES" sz="1400" dirty="0">
                <a:solidFill>
                  <a:schemeClr val="accent6">
                    <a:lumMod val="50000"/>
                  </a:schemeClr>
                </a:solidFill>
              </a:rPr>
              <a:t>el ejemplo se puede decir que </a:t>
            </a:r>
            <a:r>
              <a:rPr lang="es-ES" sz="1400" dirty="0" smtClean="0">
                <a:solidFill>
                  <a:schemeClr val="accent6">
                    <a:lumMod val="50000"/>
                  </a:schemeClr>
                </a:solidFill>
              </a:rPr>
              <a:t>al ser la p&lt;0,05, los ADVP y los pacientes con otras formas de transmisión tienen niveles de colesterol promedio diferentes al resto de grupos</a:t>
            </a:r>
            <a:endParaRPr lang="es-ES" sz="1400" dirty="0">
              <a:solidFill>
                <a:schemeClr val="accent6">
                  <a:lumMod val="50000"/>
                </a:schemeClr>
              </a:solidFill>
            </a:endParaRPr>
          </a:p>
        </p:txBody>
      </p:sp>
      <p:grpSp>
        <p:nvGrpSpPr>
          <p:cNvPr id="14" name="13 Grupo"/>
          <p:cNvGrpSpPr/>
          <p:nvPr/>
        </p:nvGrpSpPr>
        <p:grpSpPr>
          <a:xfrm>
            <a:off x="128071" y="119472"/>
            <a:ext cx="2571721" cy="1249706"/>
            <a:chOff x="128071" y="119472"/>
            <a:chExt cx="2571721" cy="1249706"/>
          </a:xfrm>
        </p:grpSpPr>
        <p:pic>
          <p:nvPicPr>
            <p:cNvPr id="15" name="1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6" name="15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ox(in)">
                                      <p:cBhvr>
                                        <p:cTn id="7" dur="500"/>
                                        <p:tgtEl>
                                          <p:spTgt spid="1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ox(in)">
                                      <p:cBhvr>
                                        <p:cTn id="10" dur="500"/>
                                        <p:tgtEl>
                                          <p:spTgt spid="1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ox(in)">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28680"/>
                                        </p:tgtEl>
                                        <p:attrNameLst>
                                          <p:attrName>style.visibility</p:attrName>
                                        </p:attrNameLst>
                                      </p:cBhvr>
                                      <p:to>
                                        <p:strVal val="visible"/>
                                      </p:to>
                                    </p:set>
                                    <p:animEffect transition="in" filter="box(in)">
                                      <p:cBhvr>
                                        <p:cTn id="18" dur="500"/>
                                        <p:tgtEl>
                                          <p:spTgt spid="28680"/>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ox(in)">
                                      <p:cBhvr>
                                        <p:cTn id="21" dur="500"/>
                                        <p:tgtEl>
                                          <p:spTgt spid="13"/>
                                        </p:tgtEl>
                                      </p:cBhvr>
                                    </p:animEffect>
                                  </p:childTnLst>
                                </p:cTn>
                              </p:par>
                              <p:par>
                                <p:cTn id="22" presetID="4" presetClass="entr" presetSubtype="16" fill="hold" nodeType="withEffect">
                                  <p:stCondLst>
                                    <p:cond delay="0"/>
                                  </p:stCondLst>
                                  <p:childTnLst>
                                    <p:set>
                                      <p:cBhvr>
                                        <p:cTn id="23" dur="1" fill="hold">
                                          <p:stCondLst>
                                            <p:cond delay="0"/>
                                          </p:stCondLst>
                                        </p:cTn>
                                        <p:tgtEl>
                                          <p:spTgt spid="28676"/>
                                        </p:tgtEl>
                                        <p:attrNameLst>
                                          <p:attrName>style.visibility</p:attrName>
                                        </p:attrNameLst>
                                      </p:cBhvr>
                                      <p:to>
                                        <p:strVal val="visible"/>
                                      </p:to>
                                    </p:set>
                                    <p:animEffect transition="in" filter="box(in)">
                                      <p:cBhvr>
                                        <p:cTn id="24" dur="500"/>
                                        <p:tgtEl>
                                          <p:spTgt spid="28676"/>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28681"/>
                                        </p:tgtEl>
                                        <p:attrNameLst>
                                          <p:attrName>style.visibility</p:attrName>
                                        </p:attrNameLst>
                                      </p:cBhvr>
                                      <p:to>
                                        <p:strVal val="visible"/>
                                      </p:to>
                                    </p:set>
                                    <p:animEffect transition="in" filter="box(in)">
                                      <p:cBhvr>
                                        <p:cTn id="29" dur="500"/>
                                        <p:tgtEl>
                                          <p:spTgt spid="28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animBg="1"/>
      <p:bldP spid="28681" grpId="0" animBg="1"/>
      <p:bldP spid="13" grpId="0" animBg="1"/>
      <p:bldP spid="17" grpId="0" animBg="1"/>
      <p:bldP spid="18"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utoShape 26"/>
          <p:cNvSpPr>
            <a:spLocks noChangeArrowheads="1"/>
          </p:cNvSpPr>
          <p:nvPr/>
        </p:nvSpPr>
        <p:spPr bwMode="auto">
          <a:xfrm>
            <a:off x="214282" y="2454518"/>
            <a:ext cx="4500594" cy="228601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el siguiente ejemplo vamos a comprobar si existen diferencias estadísticamente significativas en cuanto a los niveles de linfocitos T CD4 (variable que NO tiene una distribución NORMAL) entre una serie de pacientes distribuidos por las prácticas de riesgo para contraer la infección del virus el SIDA. Para ello se han diferenciado 4 grupos y a los que se les ha asignado un número (1=Homosexual/Bisexual, 2=Heterosexual, 3=Adictos a drogas por vía parenteral y 4=Otras)</a:t>
            </a:r>
            <a:endParaRPr lang="es-ES" sz="1400" dirty="0">
              <a:solidFill>
                <a:schemeClr val="accent6">
                  <a:lumMod val="50000"/>
                </a:schemeClr>
              </a:solidFill>
            </a:endParaRPr>
          </a:p>
        </p:txBody>
      </p:sp>
      <p:sp>
        <p:nvSpPr>
          <p:cNvPr id="29700" name="AutoShape 4"/>
          <p:cNvSpPr>
            <a:spLocks noChangeArrowheads="1"/>
          </p:cNvSpPr>
          <p:nvPr/>
        </p:nvSpPr>
        <p:spPr bwMode="auto">
          <a:xfrm>
            <a:off x="395288" y="1436939"/>
            <a:ext cx="4533900"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Sirve para </a:t>
            </a:r>
            <a:r>
              <a:rPr lang="es-ES" sz="1400" dirty="0" smtClean="0">
                <a:solidFill>
                  <a:schemeClr val="accent6">
                    <a:lumMod val="50000"/>
                  </a:schemeClr>
                </a:solidFill>
              </a:rPr>
              <a:t>comprobar si </a:t>
            </a:r>
            <a:r>
              <a:rPr lang="es-ES" sz="1400" dirty="0">
                <a:solidFill>
                  <a:schemeClr val="accent6">
                    <a:lumMod val="50000"/>
                  </a:schemeClr>
                </a:solidFill>
              </a:rPr>
              <a:t>existen diferencias en las medias de más de  2 grupos cuando la muestra no tiene una distribución normal.</a:t>
            </a:r>
          </a:p>
        </p:txBody>
      </p:sp>
      <p:pic>
        <p:nvPicPr>
          <p:cNvPr id="6147" name="Picture 3"/>
          <p:cNvPicPr>
            <a:picLocks noChangeAspect="1" noChangeArrowheads="1"/>
          </p:cNvPicPr>
          <p:nvPr/>
        </p:nvPicPr>
        <p:blipFill>
          <a:blip r:embed="rId2"/>
          <a:srcRect/>
          <a:stretch>
            <a:fillRect/>
          </a:stretch>
        </p:blipFill>
        <p:spPr bwMode="auto">
          <a:xfrm>
            <a:off x="5357818" y="2525956"/>
            <a:ext cx="3362333" cy="2525357"/>
          </a:xfrm>
          <a:prstGeom prst="rect">
            <a:avLst/>
          </a:prstGeom>
          <a:noFill/>
          <a:ln w="9525">
            <a:noFill/>
            <a:miter lim="800000"/>
            <a:headEnd/>
            <a:tailEnd/>
          </a:ln>
          <a:effectLst/>
        </p:spPr>
      </p:pic>
      <p:pic>
        <p:nvPicPr>
          <p:cNvPr id="20" name="Picture 2"/>
          <p:cNvPicPr>
            <a:picLocks noChangeAspect="1" noChangeArrowheads="1"/>
          </p:cNvPicPr>
          <p:nvPr/>
        </p:nvPicPr>
        <p:blipFill>
          <a:blip r:embed="rId3"/>
          <a:srcRect/>
          <a:stretch>
            <a:fillRect/>
          </a:stretch>
        </p:blipFill>
        <p:spPr bwMode="auto">
          <a:xfrm>
            <a:off x="285720" y="1382948"/>
            <a:ext cx="4861524" cy="5072098"/>
          </a:xfrm>
          <a:prstGeom prst="rect">
            <a:avLst/>
          </a:prstGeom>
          <a:noFill/>
          <a:ln w="9525">
            <a:noFill/>
            <a:miter lim="800000"/>
            <a:headEnd/>
            <a:tailEnd/>
          </a:ln>
          <a:effectLst/>
        </p:spPr>
      </p:pic>
      <p:pic>
        <p:nvPicPr>
          <p:cNvPr id="18" name="Picture 2"/>
          <p:cNvPicPr>
            <a:picLocks noChangeAspect="1" noChangeArrowheads="1"/>
          </p:cNvPicPr>
          <p:nvPr/>
        </p:nvPicPr>
        <p:blipFill>
          <a:blip r:embed="rId4"/>
          <a:srcRect l="41406" t="18229" r="38411" b="20139"/>
          <a:stretch>
            <a:fillRect/>
          </a:stretch>
        </p:blipFill>
        <p:spPr bwMode="auto">
          <a:xfrm>
            <a:off x="2857488" y="1668700"/>
            <a:ext cx="1965048" cy="4500594"/>
          </a:xfrm>
          <a:prstGeom prst="rect">
            <a:avLst/>
          </a:prstGeom>
          <a:noFill/>
          <a:ln w="9525">
            <a:noFill/>
            <a:miter lim="800000"/>
            <a:headEnd/>
            <a:tailEnd/>
          </a:ln>
          <a:effectLst/>
        </p:spPr>
      </p:pic>
      <p:pic>
        <p:nvPicPr>
          <p:cNvPr id="19" name="Picture 3"/>
          <p:cNvPicPr>
            <a:picLocks noChangeAspect="1" noChangeArrowheads="1"/>
          </p:cNvPicPr>
          <p:nvPr/>
        </p:nvPicPr>
        <p:blipFill>
          <a:blip r:embed="rId5"/>
          <a:srcRect l="62500" t="56424" r="19271" b="32291"/>
          <a:stretch>
            <a:fillRect/>
          </a:stretch>
        </p:blipFill>
        <p:spPr bwMode="auto">
          <a:xfrm>
            <a:off x="4714876" y="4383344"/>
            <a:ext cx="1785950" cy="829191"/>
          </a:xfrm>
          <a:prstGeom prst="rect">
            <a:avLst/>
          </a:prstGeom>
          <a:noFill/>
          <a:ln w="9525">
            <a:noFill/>
            <a:miter lim="800000"/>
            <a:headEnd/>
            <a:tailEnd/>
          </a:ln>
          <a:effectLst/>
        </p:spPr>
      </p:pic>
      <p:pic>
        <p:nvPicPr>
          <p:cNvPr id="6146" name="Picture 2"/>
          <p:cNvPicPr>
            <a:picLocks noChangeAspect="1" noChangeArrowheads="1"/>
          </p:cNvPicPr>
          <p:nvPr/>
        </p:nvPicPr>
        <p:blipFill>
          <a:blip r:embed="rId6"/>
          <a:srcRect l="44922" t="68577" r="35546" b="7986"/>
          <a:stretch>
            <a:fillRect/>
          </a:stretch>
        </p:blipFill>
        <p:spPr bwMode="auto">
          <a:xfrm>
            <a:off x="2786050" y="4883410"/>
            <a:ext cx="1984389" cy="1785950"/>
          </a:xfrm>
          <a:prstGeom prst="rect">
            <a:avLst/>
          </a:prstGeom>
          <a:noFill/>
          <a:ln w="9525">
            <a:noFill/>
            <a:miter lim="800000"/>
            <a:headEnd/>
            <a:tailEnd/>
          </a:ln>
          <a:effectLst/>
        </p:spPr>
      </p:pic>
      <p:sp>
        <p:nvSpPr>
          <p:cNvPr id="29704" name="AutoShape 8"/>
          <p:cNvSpPr>
            <a:spLocks noChangeArrowheads="1"/>
          </p:cNvSpPr>
          <p:nvPr/>
        </p:nvSpPr>
        <p:spPr bwMode="auto">
          <a:xfrm>
            <a:off x="611188" y="2373564"/>
            <a:ext cx="1746234" cy="43814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Clicar en Analizar</a:t>
            </a:r>
          </a:p>
        </p:txBody>
      </p:sp>
      <p:sp>
        <p:nvSpPr>
          <p:cNvPr id="29705" name="AutoShape 9"/>
          <p:cNvSpPr>
            <a:spLocks noChangeArrowheads="1"/>
          </p:cNvSpPr>
          <p:nvPr/>
        </p:nvSpPr>
        <p:spPr bwMode="auto">
          <a:xfrm>
            <a:off x="631825" y="3164139"/>
            <a:ext cx="1725597"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 en Pruebas no paramétricas</a:t>
            </a:r>
          </a:p>
        </p:txBody>
      </p:sp>
      <p:sp>
        <p:nvSpPr>
          <p:cNvPr id="29706" name="AutoShape 10"/>
          <p:cNvSpPr>
            <a:spLocks noChangeArrowheads="1"/>
          </p:cNvSpPr>
          <p:nvPr/>
        </p:nvSpPr>
        <p:spPr bwMode="auto">
          <a:xfrm>
            <a:off x="611188" y="4100765"/>
            <a:ext cx="1817672" cy="7112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 </a:t>
            </a:r>
            <a:r>
              <a:rPr lang="es-ES" sz="1400" dirty="0" smtClean="0">
                <a:solidFill>
                  <a:schemeClr val="accent6">
                    <a:lumMod val="50000"/>
                  </a:schemeClr>
                </a:solidFill>
              </a:rPr>
              <a:t>Cuadro de diálogo antiguos…</a:t>
            </a:r>
            <a:endParaRPr lang="es-ES" sz="1400" dirty="0">
              <a:solidFill>
                <a:schemeClr val="accent6">
                  <a:lumMod val="50000"/>
                </a:schemeClr>
              </a:solidFill>
            </a:endParaRPr>
          </a:p>
        </p:txBody>
      </p:sp>
      <p:sp>
        <p:nvSpPr>
          <p:cNvPr id="29708" name="AutoShape 12"/>
          <p:cNvSpPr>
            <a:spLocks noChangeArrowheads="1"/>
          </p:cNvSpPr>
          <p:nvPr/>
        </p:nvSpPr>
        <p:spPr bwMode="auto">
          <a:xfrm>
            <a:off x="6397650" y="1311510"/>
            <a:ext cx="1674812" cy="129397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la variable a contrastar, por ejemplo número de linfocitos CD4</a:t>
            </a:r>
          </a:p>
        </p:txBody>
      </p:sp>
      <p:sp>
        <p:nvSpPr>
          <p:cNvPr id="29709" name="Line 13"/>
          <p:cNvSpPr>
            <a:spLocks noChangeShapeType="1"/>
          </p:cNvSpPr>
          <p:nvPr/>
        </p:nvSpPr>
        <p:spPr bwMode="auto">
          <a:xfrm>
            <a:off x="7235825" y="2660902"/>
            <a:ext cx="0" cy="287337"/>
          </a:xfrm>
          <a:prstGeom prst="line">
            <a:avLst/>
          </a:prstGeom>
          <a:noFill/>
          <a:ln w="38100">
            <a:solidFill>
              <a:schemeClr val="tx1"/>
            </a:solidFill>
            <a:round/>
            <a:headEnd/>
            <a:tailEnd type="triangle" w="med" len="med"/>
          </a:ln>
          <a:effectLst/>
        </p:spPr>
        <p:txBody>
          <a:bodyPr/>
          <a:lstStyle/>
          <a:p>
            <a:endParaRPr lang="es-ES"/>
          </a:p>
        </p:txBody>
      </p:sp>
      <p:sp>
        <p:nvSpPr>
          <p:cNvPr id="29710" name="AutoShape 14"/>
          <p:cNvSpPr>
            <a:spLocks noChangeArrowheads="1"/>
          </p:cNvSpPr>
          <p:nvPr/>
        </p:nvSpPr>
        <p:spPr bwMode="auto">
          <a:xfrm>
            <a:off x="6361112" y="4311907"/>
            <a:ext cx="1925663" cy="157163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Introducir aquí la variable con los grupos y definir el rango, en nuestro caso son de 1 a 4 (hay 4 grupos).</a:t>
            </a:r>
          </a:p>
        </p:txBody>
      </p:sp>
      <p:sp>
        <p:nvSpPr>
          <p:cNvPr id="29711" name="Line 15"/>
          <p:cNvSpPr>
            <a:spLocks noChangeShapeType="1"/>
          </p:cNvSpPr>
          <p:nvPr/>
        </p:nvSpPr>
        <p:spPr bwMode="auto">
          <a:xfrm flipV="1">
            <a:off x="7235825" y="3884864"/>
            <a:ext cx="0" cy="360363"/>
          </a:xfrm>
          <a:prstGeom prst="line">
            <a:avLst/>
          </a:prstGeom>
          <a:noFill/>
          <a:ln w="38100">
            <a:solidFill>
              <a:schemeClr val="tx1"/>
            </a:solidFill>
            <a:round/>
            <a:headEnd/>
            <a:tailEnd type="triangle" w="med" len="med"/>
          </a:ln>
          <a:effectLst/>
        </p:spPr>
        <p:txBody>
          <a:bodyPr/>
          <a:lstStyle/>
          <a:p>
            <a:endParaRPr lang="es-ES"/>
          </a:p>
        </p:txBody>
      </p:sp>
      <p:sp>
        <p:nvSpPr>
          <p:cNvPr id="29712" name="AutoShape 16"/>
          <p:cNvSpPr>
            <a:spLocks noChangeArrowheads="1"/>
          </p:cNvSpPr>
          <p:nvPr/>
        </p:nvSpPr>
        <p:spPr bwMode="auto">
          <a:xfrm>
            <a:off x="4500562" y="3526088"/>
            <a:ext cx="1616075"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Señalar la pestaña de </a:t>
            </a:r>
            <a:r>
              <a:rPr lang="es-ES" sz="1400" dirty="0" err="1">
                <a:solidFill>
                  <a:schemeClr val="accent6">
                    <a:lumMod val="50000"/>
                  </a:schemeClr>
                </a:solidFill>
              </a:rPr>
              <a:t>Kruskal</a:t>
            </a:r>
            <a:r>
              <a:rPr lang="es-ES" sz="1400" dirty="0">
                <a:solidFill>
                  <a:schemeClr val="accent6">
                    <a:lumMod val="50000"/>
                  </a:schemeClr>
                </a:solidFill>
              </a:rPr>
              <a:t>-Wallis</a:t>
            </a:r>
          </a:p>
        </p:txBody>
      </p:sp>
      <p:sp>
        <p:nvSpPr>
          <p:cNvPr id="17" name="AutoShape 5"/>
          <p:cNvSpPr>
            <a:spLocks noGrp="1" noChangeArrowheads="1"/>
          </p:cNvSpPr>
          <p:nvPr>
            <p:ph type="title"/>
          </p:nvPr>
        </p:nvSpPr>
        <p:spPr bwMode="auto">
          <a:xfrm>
            <a:off x="1115616" y="274638"/>
            <a:ext cx="7571184" cy="65403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sp>
        <p:nvSpPr>
          <p:cNvPr id="22" name="AutoShape 10"/>
          <p:cNvSpPr>
            <a:spLocks noChangeArrowheads="1"/>
          </p:cNvSpPr>
          <p:nvPr/>
        </p:nvSpPr>
        <p:spPr bwMode="auto">
          <a:xfrm>
            <a:off x="571472" y="4954848"/>
            <a:ext cx="1817672" cy="7112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 y en K muestras independientes…</a:t>
            </a:r>
          </a:p>
        </p:txBody>
      </p:sp>
      <p:grpSp>
        <p:nvGrpSpPr>
          <p:cNvPr id="21" name="20 Grupo"/>
          <p:cNvGrpSpPr/>
          <p:nvPr/>
        </p:nvGrpSpPr>
        <p:grpSpPr>
          <a:xfrm>
            <a:off x="128071" y="119472"/>
            <a:ext cx="2571721" cy="1249706"/>
            <a:chOff x="128071" y="119472"/>
            <a:chExt cx="2571721" cy="1249706"/>
          </a:xfrm>
        </p:grpSpPr>
        <p:pic>
          <p:nvPicPr>
            <p:cNvPr id="23" name="22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24" name="23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xit" presetSubtype="16" fill="hold" grpId="1" nodeType="clickEffect">
                                  <p:stCondLst>
                                    <p:cond delay="0"/>
                                  </p:stCondLst>
                                  <p:childTnLst>
                                    <p:animEffect transition="out" filter="box(in)">
                                      <p:cBhvr>
                                        <p:cTn id="10" dur="500"/>
                                        <p:tgtEl>
                                          <p:spTgt spid="29700"/>
                                        </p:tgtEl>
                                      </p:cBhvr>
                                    </p:animEffect>
                                    <p:set>
                                      <p:cBhvr>
                                        <p:cTn id="11" dur="1" fill="hold">
                                          <p:stCondLst>
                                            <p:cond delay="499"/>
                                          </p:stCondLst>
                                        </p:cTn>
                                        <p:tgtEl>
                                          <p:spTgt spid="29700"/>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ox(in)">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xit" presetSubtype="16" fill="hold" grpId="1" nodeType="clickEffect">
                                  <p:stCondLst>
                                    <p:cond delay="0"/>
                                  </p:stCondLst>
                                  <p:childTnLst>
                                    <p:animEffect transition="out" filter="box(in)">
                                      <p:cBhvr>
                                        <p:cTn id="20" dur="500"/>
                                        <p:tgtEl>
                                          <p:spTgt spid="16"/>
                                        </p:tgtEl>
                                      </p:cBhvr>
                                    </p:animEffect>
                                    <p:set>
                                      <p:cBhvr>
                                        <p:cTn id="21" dur="1" fill="hold">
                                          <p:stCondLst>
                                            <p:cond delay="499"/>
                                          </p:stCondLst>
                                        </p:cTn>
                                        <p:tgtEl>
                                          <p:spTgt spid="1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ox(in)">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29704"/>
                                        </p:tgtEl>
                                        <p:attrNameLst>
                                          <p:attrName>style.visibility</p:attrName>
                                        </p:attrNameLst>
                                      </p:cBhvr>
                                      <p:to>
                                        <p:strVal val="visible"/>
                                      </p:to>
                                    </p:set>
                                    <p:animEffect transition="in" filter="box(in)">
                                      <p:cBhvr>
                                        <p:cTn id="31" dur="500"/>
                                        <p:tgtEl>
                                          <p:spTgt spid="29704"/>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29705"/>
                                        </p:tgtEl>
                                        <p:attrNameLst>
                                          <p:attrName>style.visibility</p:attrName>
                                        </p:attrNameLst>
                                      </p:cBhvr>
                                      <p:to>
                                        <p:strVal val="visible"/>
                                      </p:to>
                                    </p:set>
                                    <p:animEffect transition="in" filter="box(in)">
                                      <p:cBhvr>
                                        <p:cTn id="36" dur="500"/>
                                        <p:tgtEl>
                                          <p:spTgt spid="29705"/>
                                        </p:tgtEl>
                                      </p:cBhvr>
                                    </p:animEffect>
                                  </p:childTnLst>
                                </p:cTn>
                              </p:par>
                              <p:par>
                                <p:cTn id="37" presetID="4" presetClass="entr" presetSubtype="16"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ox(in)">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29706"/>
                                        </p:tgtEl>
                                        <p:attrNameLst>
                                          <p:attrName>style.visibility</p:attrName>
                                        </p:attrNameLst>
                                      </p:cBhvr>
                                      <p:to>
                                        <p:strVal val="visible"/>
                                      </p:to>
                                    </p:set>
                                    <p:animEffect transition="in" filter="box(in)">
                                      <p:cBhvr>
                                        <p:cTn id="44" dur="500"/>
                                        <p:tgtEl>
                                          <p:spTgt spid="29706"/>
                                        </p:tgtEl>
                                      </p:cBhvr>
                                    </p:animEffect>
                                  </p:childTnLst>
                                </p:cTn>
                              </p:par>
                              <p:par>
                                <p:cTn id="45" presetID="4" presetClass="entr" presetSubtype="16"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ox(in)">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ox(in)">
                                      <p:cBhvr>
                                        <p:cTn id="52" dur="500"/>
                                        <p:tgtEl>
                                          <p:spTgt spid="22"/>
                                        </p:tgtEl>
                                      </p:cBhvr>
                                    </p:animEffect>
                                  </p:childTnLst>
                                </p:cTn>
                              </p:par>
                              <p:par>
                                <p:cTn id="53" presetID="4" presetClass="entr" presetSubtype="16" fill="hold" nodeType="withEffect">
                                  <p:stCondLst>
                                    <p:cond delay="0"/>
                                  </p:stCondLst>
                                  <p:childTnLst>
                                    <p:set>
                                      <p:cBhvr>
                                        <p:cTn id="54" dur="1" fill="hold">
                                          <p:stCondLst>
                                            <p:cond delay="0"/>
                                          </p:stCondLst>
                                        </p:cTn>
                                        <p:tgtEl>
                                          <p:spTgt spid="6146"/>
                                        </p:tgtEl>
                                        <p:attrNameLst>
                                          <p:attrName>style.visibility</p:attrName>
                                        </p:attrNameLst>
                                      </p:cBhvr>
                                      <p:to>
                                        <p:strVal val="visible"/>
                                      </p:to>
                                    </p:set>
                                    <p:animEffect transition="in" filter="box(in)">
                                      <p:cBhvr>
                                        <p:cTn id="55" dur="500"/>
                                        <p:tgtEl>
                                          <p:spTgt spid="6146"/>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xit" presetSubtype="16" fill="hold" grpId="1" nodeType="clickEffect">
                                  <p:stCondLst>
                                    <p:cond delay="0"/>
                                  </p:stCondLst>
                                  <p:childTnLst>
                                    <p:animEffect transition="out" filter="box(in)">
                                      <p:cBhvr>
                                        <p:cTn id="59" dur="500"/>
                                        <p:tgtEl>
                                          <p:spTgt spid="29704"/>
                                        </p:tgtEl>
                                      </p:cBhvr>
                                    </p:animEffect>
                                    <p:set>
                                      <p:cBhvr>
                                        <p:cTn id="60" dur="1" fill="hold">
                                          <p:stCondLst>
                                            <p:cond delay="499"/>
                                          </p:stCondLst>
                                        </p:cTn>
                                        <p:tgtEl>
                                          <p:spTgt spid="29704"/>
                                        </p:tgtEl>
                                        <p:attrNameLst>
                                          <p:attrName>style.visibility</p:attrName>
                                        </p:attrNameLst>
                                      </p:cBhvr>
                                      <p:to>
                                        <p:strVal val="hidden"/>
                                      </p:to>
                                    </p:set>
                                  </p:childTnLst>
                                </p:cTn>
                              </p:par>
                              <p:par>
                                <p:cTn id="61" presetID="4" presetClass="exit" presetSubtype="16" fill="hold" grpId="1" nodeType="withEffect">
                                  <p:stCondLst>
                                    <p:cond delay="0"/>
                                  </p:stCondLst>
                                  <p:childTnLst>
                                    <p:animEffect transition="out" filter="box(in)">
                                      <p:cBhvr>
                                        <p:cTn id="62" dur="500"/>
                                        <p:tgtEl>
                                          <p:spTgt spid="29705"/>
                                        </p:tgtEl>
                                      </p:cBhvr>
                                    </p:animEffect>
                                    <p:set>
                                      <p:cBhvr>
                                        <p:cTn id="63" dur="1" fill="hold">
                                          <p:stCondLst>
                                            <p:cond delay="499"/>
                                          </p:stCondLst>
                                        </p:cTn>
                                        <p:tgtEl>
                                          <p:spTgt spid="29705"/>
                                        </p:tgtEl>
                                        <p:attrNameLst>
                                          <p:attrName>style.visibility</p:attrName>
                                        </p:attrNameLst>
                                      </p:cBhvr>
                                      <p:to>
                                        <p:strVal val="hidden"/>
                                      </p:to>
                                    </p:set>
                                  </p:childTnLst>
                                </p:cTn>
                              </p:par>
                              <p:par>
                                <p:cTn id="64" presetID="4" presetClass="exit" presetSubtype="16" fill="hold" grpId="1" nodeType="withEffect">
                                  <p:stCondLst>
                                    <p:cond delay="0"/>
                                  </p:stCondLst>
                                  <p:childTnLst>
                                    <p:animEffect transition="out" filter="box(in)">
                                      <p:cBhvr>
                                        <p:cTn id="65" dur="500"/>
                                        <p:tgtEl>
                                          <p:spTgt spid="29706"/>
                                        </p:tgtEl>
                                      </p:cBhvr>
                                    </p:animEffect>
                                    <p:set>
                                      <p:cBhvr>
                                        <p:cTn id="66" dur="1" fill="hold">
                                          <p:stCondLst>
                                            <p:cond delay="499"/>
                                          </p:stCondLst>
                                        </p:cTn>
                                        <p:tgtEl>
                                          <p:spTgt spid="29706"/>
                                        </p:tgtEl>
                                        <p:attrNameLst>
                                          <p:attrName>style.visibility</p:attrName>
                                        </p:attrNameLst>
                                      </p:cBhvr>
                                      <p:to>
                                        <p:strVal val="hidden"/>
                                      </p:to>
                                    </p:set>
                                  </p:childTnLst>
                                </p:cTn>
                              </p:par>
                              <p:par>
                                <p:cTn id="67" presetID="4" presetClass="exit" presetSubtype="16" fill="hold" grpId="1" nodeType="withEffect">
                                  <p:stCondLst>
                                    <p:cond delay="0"/>
                                  </p:stCondLst>
                                  <p:childTnLst>
                                    <p:animEffect transition="out" filter="box(in)">
                                      <p:cBhvr>
                                        <p:cTn id="68" dur="500"/>
                                        <p:tgtEl>
                                          <p:spTgt spid="22"/>
                                        </p:tgtEl>
                                      </p:cBhvr>
                                    </p:animEffect>
                                    <p:set>
                                      <p:cBhvr>
                                        <p:cTn id="69" dur="1" fill="hold">
                                          <p:stCondLst>
                                            <p:cond delay="499"/>
                                          </p:stCondLst>
                                        </p:cTn>
                                        <p:tgtEl>
                                          <p:spTgt spid="22"/>
                                        </p:tgtEl>
                                        <p:attrNameLst>
                                          <p:attrName>style.visibility</p:attrName>
                                        </p:attrNameLst>
                                      </p:cBhvr>
                                      <p:to>
                                        <p:strVal val="hidden"/>
                                      </p:to>
                                    </p:set>
                                  </p:childTnLst>
                                </p:cTn>
                              </p:par>
                              <p:par>
                                <p:cTn id="70" presetID="4" presetClass="exit" presetSubtype="16" fill="hold" nodeType="withEffect">
                                  <p:stCondLst>
                                    <p:cond delay="0"/>
                                  </p:stCondLst>
                                  <p:childTnLst>
                                    <p:animEffect transition="out" filter="box(in)">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par>
                                <p:cTn id="73" presetID="4" presetClass="exit" presetSubtype="16" fill="hold" nodeType="withEffect">
                                  <p:stCondLst>
                                    <p:cond delay="0"/>
                                  </p:stCondLst>
                                  <p:childTnLst>
                                    <p:animEffect transition="out" filter="box(in)">
                                      <p:cBhvr>
                                        <p:cTn id="74" dur="500"/>
                                        <p:tgtEl>
                                          <p:spTgt spid="6146"/>
                                        </p:tgtEl>
                                      </p:cBhvr>
                                    </p:animEffect>
                                    <p:set>
                                      <p:cBhvr>
                                        <p:cTn id="75" dur="1" fill="hold">
                                          <p:stCondLst>
                                            <p:cond delay="499"/>
                                          </p:stCondLst>
                                        </p:cTn>
                                        <p:tgtEl>
                                          <p:spTgt spid="6146"/>
                                        </p:tgtEl>
                                        <p:attrNameLst>
                                          <p:attrName>style.visibility</p:attrName>
                                        </p:attrNameLst>
                                      </p:cBhvr>
                                      <p:to>
                                        <p:strVal val="hidden"/>
                                      </p:to>
                                    </p:set>
                                  </p:childTnLst>
                                </p:cTn>
                              </p:par>
                              <p:par>
                                <p:cTn id="76" presetID="4" presetClass="exit" presetSubtype="16" fill="hold" nodeType="withEffect">
                                  <p:stCondLst>
                                    <p:cond delay="0"/>
                                  </p:stCondLst>
                                  <p:childTnLst>
                                    <p:animEffect transition="out" filter="box(in)">
                                      <p:cBhvr>
                                        <p:cTn id="77" dur="500"/>
                                        <p:tgtEl>
                                          <p:spTgt spid="19"/>
                                        </p:tgtEl>
                                      </p:cBhvr>
                                    </p:animEffect>
                                    <p:set>
                                      <p:cBhvr>
                                        <p:cTn id="78" dur="1" fill="hold">
                                          <p:stCondLst>
                                            <p:cond delay="499"/>
                                          </p:stCondLst>
                                        </p:cTn>
                                        <p:tgtEl>
                                          <p:spTgt spid="19"/>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4" presetClass="entr" presetSubtype="16" fill="hold" nodeType="clickEffect">
                                  <p:stCondLst>
                                    <p:cond delay="0"/>
                                  </p:stCondLst>
                                  <p:childTnLst>
                                    <p:set>
                                      <p:cBhvr>
                                        <p:cTn id="82" dur="1" fill="hold">
                                          <p:stCondLst>
                                            <p:cond delay="0"/>
                                          </p:stCondLst>
                                        </p:cTn>
                                        <p:tgtEl>
                                          <p:spTgt spid="6147"/>
                                        </p:tgtEl>
                                        <p:attrNameLst>
                                          <p:attrName>style.visibility</p:attrName>
                                        </p:attrNameLst>
                                      </p:cBhvr>
                                      <p:to>
                                        <p:strVal val="visible"/>
                                      </p:to>
                                    </p:set>
                                    <p:animEffect transition="in" filter="box(in)">
                                      <p:cBhvr>
                                        <p:cTn id="83" dur="500"/>
                                        <p:tgtEl>
                                          <p:spTgt spid="6147"/>
                                        </p:tgtEl>
                                      </p:cBhvr>
                                    </p:animEffect>
                                  </p:childTnLst>
                                </p:cTn>
                              </p:par>
                              <p:par>
                                <p:cTn id="84" presetID="4" presetClass="entr" presetSubtype="16" fill="hold" grpId="0" nodeType="withEffect">
                                  <p:stCondLst>
                                    <p:cond delay="0"/>
                                  </p:stCondLst>
                                  <p:childTnLst>
                                    <p:set>
                                      <p:cBhvr>
                                        <p:cTn id="85" dur="1" fill="hold">
                                          <p:stCondLst>
                                            <p:cond delay="0"/>
                                          </p:stCondLst>
                                        </p:cTn>
                                        <p:tgtEl>
                                          <p:spTgt spid="29710"/>
                                        </p:tgtEl>
                                        <p:attrNameLst>
                                          <p:attrName>style.visibility</p:attrName>
                                        </p:attrNameLst>
                                      </p:cBhvr>
                                      <p:to>
                                        <p:strVal val="visible"/>
                                      </p:to>
                                    </p:set>
                                    <p:animEffect transition="in" filter="box(in)">
                                      <p:cBhvr>
                                        <p:cTn id="86" dur="500"/>
                                        <p:tgtEl>
                                          <p:spTgt spid="29710"/>
                                        </p:tgtEl>
                                      </p:cBhvr>
                                    </p:animEffect>
                                  </p:childTnLst>
                                </p:cTn>
                              </p:par>
                              <p:par>
                                <p:cTn id="87" presetID="4" presetClass="entr" presetSubtype="16" fill="hold" grpId="0" nodeType="withEffect">
                                  <p:stCondLst>
                                    <p:cond delay="0"/>
                                  </p:stCondLst>
                                  <p:childTnLst>
                                    <p:set>
                                      <p:cBhvr>
                                        <p:cTn id="88" dur="1" fill="hold">
                                          <p:stCondLst>
                                            <p:cond delay="0"/>
                                          </p:stCondLst>
                                        </p:cTn>
                                        <p:tgtEl>
                                          <p:spTgt spid="29711"/>
                                        </p:tgtEl>
                                        <p:attrNameLst>
                                          <p:attrName>style.visibility</p:attrName>
                                        </p:attrNameLst>
                                      </p:cBhvr>
                                      <p:to>
                                        <p:strVal val="visible"/>
                                      </p:to>
                                    </p:set>
                                    <p:animEffect transition="in" filter="box(in)">
                                      <p:cBhvr>
                                        <p:cTn id="89" dur="500"/>
                                        <p:tgtEl>
                                          <p:spTgt spid="29711"/>
                                        </p:tgtEl>
                                      </p:cBhvr>
                                    </p:animEffect>
                                  </p:childTnLst>
                                </p:cTn>
                              </p:par>
                              <p:par>
                                <p:cTn id="90" presetID="4" presetClass="entr" presetSubtype="16" fill="hold" grpId="0" nodeType="withEffect">
                                  <p:stCondLst>
                                    <p:cond delay="0"/>
                                  </p:stCondLst>
                                  <p:childTnLst>
                                    <p:set>
                                      <p:cBhvr>
                                        <p:cTn id="91" dur="1" fill="hold">
                                          <p:stCondLst>
                                            <p:cond delay="0"/>
                                          </p:stCondLst>
                                        </p:cTn>
                                        <p:tgtEl>
                                          <p:spTgt spid="29708"/>
                                        </p:tgtEl>
                                        <p:attrNameLst>
                                          <p:attrName>style.visibility</p:attrName>
                                        </p:attrNameLst>
                                      </p:cBhvr>
                                      <p:to>
                                        <p:strVal val="visible"/>
                                      </p:to>
                                    </p:set>
                                    <p:animEffect transition="in" filter="box(in)">
                                      <p:cBhvr>
                                        <p:cTn id="92" dur="500"/>
                                        <p:tgtEl>
                                          <p:spTgt spid="29708"/>
                                        </p:tgtEl>
                                      </p:cBhvr>
                                    </p:animEffect>
                                  </p:childTnLst>
                                </p:cTn>
                              </p:par>
                              <p:par>
                                <p:cTn id="93" presetID="4" presetClass="entr" presetSubtype="16" fill="hold" grpId="0" nodeType="withEffect">
                                  <p:stCondLst>
                                    <p:cond delay="0"/>
                                  </p:stCondLst>
                                  <p:childTnLst>
                                    <p:set>
                                      <p:cBhvr>
                                        <p:cTn id="94" dur="1" fill="hold">
                                          <p:stCondLst>
                                            <p:cond delay="0"/>
                                          </p:stCondLst>
                                        </p:cTn>
                                        <p:tgtEl>
                                          <p:spTgt spid="29709"/>
                                        </p:tgtEl>
                                        <p:attrNameLst>
                                          <p:attrName>style.visibility</p:attrName>
                                        </p:attrNameLst>
                                      </p:cBhvr>
                                      <p:to>
                                        <p:strVal val="visible"/>
                                      </p:to>
                                    </p:set>
                                    <p:animEffect transition="in" filter="box(in)">
                                      <p:cBhvr>
                                        <p:cTn id="95" dur="500"/>
                                        <p:tgtEl>
                                          <p:spTgt spid="29709"/>
                                        </p:tgtEl>
                                      </p:cBhvr>
                                    </p:animEffect>
                                  </p:childTnLst>
                                </p:cTn>
                              </p:par>
                            </p:childTnLst>
                          </p:cTn>
                        </p:par>
                      </p:childTnLst>
                    </p:cTn>
                  </p:par>
                  <p:par>
                    <p:cTn id="96" fill="hold">
                      <p:stCondLst>
                        <p:cond delay="indefinite"/>
                      </p:stCondLst>
                      <p:childTnLst>
                        <p:par>
                          <p:cTn id="97" fill="hold">
                            <p:stCondLst>
                              <p:cond delay="0"/>
                            </p:stCondLst>
                            <p:childTnLst>
                              <p:par>
                                <p:cTn id="98" presetID="4" presetClass="entr" presetSubtype="16" fill="hold" grpId="0" nodeType="clickEffect">
                                  <p:stCondLst>
                                    <p:cond delay="0"/>
                                  </p:stCondLst>
                                  <p:childTnLst>
                                    <p:set>
                                      <p:cBhvr>
                                        <p:cTn id="99" dur="1" fill="hold">
                                          <p:stCondLst>
                                            <p:cond delay="0"/>
                                          </p:stCondLst>
                                        </p:cTn>
                                        <p:tgtEl>
                                          <p:spTgt spid="29712"/>
                                        </p:tgtEl>
                                        <p:attrNameLst>
                                          <p:attrName>style.visibility</p:attrName>
                                        </p:attrNameLst>
                                      </p:cBhvr>
                                      <p:to>
                                        <p:strVal val="visible"/>
                                      </p:to>
                                    </p:set>
                                    <p:animEffect transition="in" filter="box(in)">
                                      <p:cBhvr>
                                        <p:cTn id="100" dur="500"/>
                                        <p:tgtEl>
                                          <p:spTgt spid="297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9700" grpId="0" animBg="1"/>
      <p:bldP spid="29700" grpId="1" animBg="1"/>
      <p:bldP spid="29704" grpId="0" animBg="1"/>
      <p:bldP spid="29704" grpId="1" animBg="1"/>
      <p:bldP spid="29705" grpId="0" animBg="1"/>
      <p:bldP spid="29705" grpId="1" animBg="1"/>
      <p:bldP spid="29706" grpId="0" animBg="1"/>
      <p:bldP spid="29706" grpId="1" animBg="1"/>
      <p:bldP spid="29708" grpId="0" animBg="1"/>
      <p:bldP spid="29709" grpId="0" animBg="1"/>
      <p:bldP spid="29710" grpId="0" animBg="1"/>
      <p:bldP spid="29711" grpId="0" animBg="1"/>
      <p:bldP spid="29712" grpId="0" animBg="1"/>
      <p:bldP spid="22" grpId="0" animBg="1"/>
      <p:bldP spid="2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9" name="Picture 5"/>
          <p:cNvPicPr>
            <a:picLocks noChangeAspect="1" noChangeArrowheads="1"/>
          </p:cNvPicPr>
          <p:nvPr/>
        </p:nvPicPr>
        <p:blipFill>
          <a:blip r:embed="rId2"/>
          <a:srcRect/>
          <a:stretch>
            <a:fillRect/>
          </a:stretch>
        </p:blipFill>
        <p:spPr bwMode="auto">
          <a:xfrm>
            <a:off x="900113" y="1412875"/>
            <a:ext cx="3371850" cy="1609725"/>
          </a:xfrm>
          <a:prstGeom prst="rect">
            <a:avLst/>
          </a:prstGeom>
          <a:noFill/>
          <a:ln w="9525">
            <a:noFill/>
            <a:miter lim="800000"/>
            <a:headEnd/>
            <a:tailEnd/>
          </a:ln>
          <a:effectLst/>
        </p:spPr>
      </p:pic>
      <p:pic>
        <p:nvPicPr>
          <p:cNvPr id="31750" name="Picture 6"/>
          <p:cNvPicPr>
            <a:picLocks noChangeAspect="1" noChangeArrowheads="1"/>
          </p:cNvPicPr>
          <p:nvPr/>
        </p:nvPicPr>
        <p:blipFill>
          <a:blip r:embed="rId3"/>
          <a:srcRect/>
          <a:stretch>
            <a:fillRect/>
          </a:stretch>
        </p:blipFill>
        <p:spPr bwMode="auto">
          <a:xfrm>
            <a:off x="1042988" y="3789363"/>
            <a:ext cx="3048000" cy="1514475"/>
          </a:xfrm>
          <a:prstGeom prst="rect">
            <a:avLst/>
          </a:prstGeom>
          <a:noFill/>
          <a:ln w="9525">
            <a:noFill/>
            <a:miter lim="800000"/>
            <a:headEnd/>
            <a:tailEnd/>
          </a:ln>
          <a:effectLst/>
        </p:spPr>
      </p:pic>
      <p:sp>
        <p:nvSpPr>
          <p:cNvPr id="31751" name="AutoShape 7"/>
          <p:cNvSpPr>
            <a:spLocks noChangeArrowheads="1"/>
          </p:cNvSpPr>
          <p:nvPr/>
        </p:nvSpPr>
        <p:spPr bwMode="auto">
          <a:xfrm>
            <a:off x="4746625" y="2005013"/>
            <a:ext cx="3108325"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La prueba de Kruskal-Wallis utiliza los rangos promedios de cada uno de los grupos</a:t>
            </a:r>
          </a:p>
        </p:txBody>
      </p:sp>
      <p:sp>
        <p:nvSpPr>
          <p:cNvPr id="31752" name="AutoShape 8"/>
          <p:cNvSpPr>
            <a:spLocks noChangeArrowheads="1"/>
          </p:cNvSpPr>
          <p:nvPr/>
        </p:nvSpPr>
        <p:spPr bwMode="auto">
          <a:xfrm>
            <a:off x="4071934" y="3786190"/>
            <a:ext cx="4443412" cy="129397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El resultado de la prueba es 22,36 y la significación es inferior a 0,05, por lo tanto podemos decir que existen diferencias estadísticamente significativas dentro de los grupos en cuanto al </a:t>
            </a:r>
            <a:r>
              <a:rPr lang="es-ES" sz="1400" dirty="0" smtClean="0">
                <a:solidFill>
                  <a:schemeClr val="accent6">
                    <a:lumMod val="50000"/>
                  </a:schemeClr>
                </a:solidFill>
              </a:rPr>
              <a:t>promedio de linfocitos T CD4</a:t>
            </a:r>
            <a:r>
              <a:rPr lang="es-ES" sz="1400" dirty="0">
                <a:solidFill>
                  <a:schemeClr val="accent6">
                    <a:lumMod val="50000"/>
                  </a:schemeClr>
                </a:solidFill>
              </a:rPr>
              <a:t>.</a:t>
            </a:r>
          </a:p>
        </p:txBody>
      </p:sp>
      <p:sp>
        <p:nvSpPr>
          <p:cNvPr id="8" name="AutoShape 5"/>
          <p:cNvSpPr>
            <a:spLocks noGrp="1" noChangeArrowheads="1"/>
          </p:cNvSpPr>
          <p:nvPr>
            <p:ph type="title"/>
          </p:nvPr>
        </p:nvSpPr>
        <p:spPr bwMode="auto">
          <a:xfrm>
            <a:off x="2586038" y="274638"/>
            <a:ext cx="6100762" cy="72547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grpSp>
        <p:nvGrpSpPr>
          <p:cNvPr id="7" name="6 Grupo"/>
          <p:cNvGrpSpPr/>
          <p:nvPr/>
        </p:nvGrpSpPr>
        <p:grpSpPr>
          <a:xfrm>
            <a:off x="128071" y="119472"/>
            <a:ext cx="2571721" cy="1249706"/>
            <a:chOff x="128071" y="119472"/>
            <a:chExt cx="2571721" cy="1249706"/>
          </a:xfrm>
        </p:grpSpPr>
        <p:pic>
          <p:nvPicPr>
            <p:cNvPr id="9" name="8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0" name="9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5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7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7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1" grpId="0" animBg="1"/>
      <p:bldP spid="3175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AutoShape 8"/>
          <p:cNvSpPr>
            <a:spLocks noChangeArrowheads="1"/>
          </p:cNvSpPr>
          <p:nvPr/>
        </p:nvSpPr>
        <p:spPr bwMode="auto">
          <a:xfrm>
            <a:off x="684213" y="1347038"/>
            <a:ext cx="7745412" cy="78581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Para evaluar  la asociación o independencia entre una variable cuantitativa y una categórica se recurre a comparar las medias de las distribuciones de la variable cuantitativa en los diferentes grupos establecidos por la variable categórica</a:t>
            </a:r>
            <a:endParaRPr lang="es-ES" sz="1400" dirty="0">
              <a:solidFill>
                <a:schemeClr val="accent6">
                  <a:lumMod val="50000"/>
                </a:schemeClr>
              </a:solidFill>
            </a:endParaRPr>
          </a:p>
        </p:txBody>
      </p:sp>
      <p:sp>
        <p:nvSpPr>
          <p:cNvPr id="2057" name="AutoShape 9"/>
          <p:cNvSpPr>
            <a:spLocks noChangeArrowheads="1"/>
          </p:cNvSpPr>
          <p:nvPr/>
        </p:nvSpPr>
        <p:spPr bwMode="auto">
          <a:xfrm>
            <a:off x="684213" y="3091760"/>
            <a:ext cx="7745439" cy="92869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Las </a:t>
            </a:r>
            <a:r>
              <a:rPr lang="es-ES" sz="1400" dirty="0" smtClean="0">
                <a:solidFill>
                  <a:schemeClr val="accent6">
                    <a:lumMod val="50000"/>
                  </a:schemeClr>
                </a:solidFill>
              </a:rPr>
              <a:t>prueba estadística </a:t>
            </a:r>
            <a:r>
              <a:rPr lang="es-ES" sz="1400" dirty="0">
                <a:solidFill>
                  <a:schemeClr val="accent6">
                    <a:lumMod val="50000"/>
                  </a:schemeClr>
                </a:solidFill>
              </a:rPr>
              <a:t>que se </a:t>
            </a:r>
            <a:r>
              <a:rPr lang="es-ES" sz="1400" dirty="0" smtClean="0">
                <a:solidFill>
                  <a:schemeClr val="accent6">
                    <a:lumMod val="50000"/>
                  </a:schemeClr>
                </a:solidFill>
              </a:rPr>
              <a:t>ha </a:t>
            </a:r>
            <a:r>
              <a:rPr lang="es-ES" sz="1400" dirty="0">
                <a:solidFill>
                  <a:schemeClr val="accent6">
                    <a:lumMod val="50000"/>
                  </a:schemeClr>
                </a:solidFill>
              </a:rPr>
              <a:t>de </a:t>
            </a:r>
            <a:r>
              <a:rPr lang="es-ES" sz="1400" dirty="0" smtClean="0">
                <a:solidFill>
                  <a:schemeClr val="accent6">
                    <a:lumMod val="50000"/>
                  </a:schemeClr>
                </a:solidFill>
              </a:rPr>
              <a:t>utilizar cuando la variable cualitativa tiene sólo dos categorías (por ejemplo la variable sexo) es </a:t>
            </a:r>
            <a:r>
              <a:rPr lang="es-ES" sz="1400" b="1" dirty="0">
                <a:solidFill>
                  <a:schemeClr val="accent6">
                    <a:lumMod val="50000"/>
                  </a:schemeClr>
                </a:solidFill>
              </a:rPr>
              <a:t>la prueba de la T de </a:t>
            </a:r>
            <a:r>
              <a:rPr lang="es-ES" sz="1400" b="1" dirty="0" err="1" smtClean="0">
                <a:solidFill>
                  <a:schemeClr val="accent6">
                    <a:lumMod val="50000"/>
                  </a:schemeClr>
                </a:solidFill>
              </a:rPr>
              <a:t>Student</a:t>
            </a:r>
            <a:r>
              <a:rPr lang="es-ES" sz="1400" dirty="0" smtClean="0">
                <a:solidFill>
                  <a:schemeClr val="accent6">
                    <a:lumMod val="50000"/>
                  </a:schemeClr>
                </a:solidFill>
              </a:rPr>
              <a:t>. Si tiene 3 o más categorías (por ejemplo la variable raza: blanca, negra, </a:t>
            </a:r>
            <a:r>
              <a:rPr lang="es-ES" sz="1400" dirty="0" err="1" smtClean="0">
                <a:solidFill>
                  <a:schemeClr val="accent6">
                    <a:lumMod val="50000"/>
                  </a:schemeClr>
                </a:solidFill>
              </a:rPr>
              <a:t>etc</a:t>
            </a:r>
            <a:r>
              <a:rPr lang="es-ES" sz="1400" dirty="0" smtClean="0">
                <a:solidFill>
                  <a:schemeClr val="accent6">
                    <a:lumMod val="50000"/>
                  </a:schemeClr>
                </a:solidFill>
              </a:rPr>
              <a:t>) la comparación de medias se realiza a través del </a:t>
            </a:r>
            <a:r>
              <a:rPr lang="es-ES" sz="1400" b="1" dirty="0" smtClean="0">
                <a:solidFill>
                  <a:schemeClr val="accent6">
                    <a:lumMod val="50000"/>
                  </a:schemeClr>
                </a:solidFill>
              </a:rPr>
              <a:t>Análisis de la Varianza (ANOVA)</a:t>
            </a:r>
            <a:endParaRPr lang="es-ES" sz="1400" b="1" dirty="0">
              <a:solidFill>
                <a:schemeClr val="accent6">
                  <a:lumMod val="50000"/>
                </a:schemeClr>
              </a:solidFill>
            </a:endParaRPr>
          </a:p>
        </p:txBody>
      </p:sp>
      <p:sp>
        <p:nvSpPr>
          <p:cNvPr id="2058" name="AutoShape 10"/>
          <p:cNvSpPr>
            <a:spLocks noChangeArrowheads="1"/>
          </p:cNvSpPr>
          <p:nvPr/>
        </p:nvSpPr>
        <p:spPr bwMode="auto">
          <a:xfrm>
            <a:off x="684213" y="2234504"/>
            <a:ext cx="7775575" cy="69740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Por </a:t>
            </a:r>
            <a:r>
              <a:rPr lang="es-ES" sz="1400" dirty="0" smtClean="0">
                <a:solidFill>
                  <a:schemeClr val="accent6">
                    <a:lumMod val="50000"/>
                  </a:schemeClr>
                </a:solidFill>
              </a:rPr>
              <a:t>ejemplo, evaluar </a:t>
            </a:r>
            <a:r>
              <a:rPr lang="es-ES" sz="1400" dirty="0">
                <a:solidFill>
                  <a:schemeClr val="accent6">
                    <a:lumMod val="50000"/>
                  </a:schemeClr>
                </a:solidFill>
              </a:rPr>
              <a:t>si hay diferencias en cuanto a la edad o el índice de masa corporal (variables cuantitativas continuas) entre los pacientes con y sin neumonía (variable </a:t>
            </a:r>
            <a:r>
              <a:rPr lang="es-ES" sz="1400" dirty="0" smtClean="0">
                <a:solidFill>
                  <a:schemeClr val="accent6">
                    <a:lumMod val="50000"/>
                  </a:schemeClr>
                </a:solidFill>
              </a:rPr>
              <a:t>categórica </a:t>
            </a:r>
            <a:r>
              <a:rPr lang="es-ES" sz="1400" dirty="0">
                <a:solidFill>
                  <a:schemeClr val="accent6">
                    <a:lumMod val="50000"/>
                  </a:schemeClr>
                </a:solidFill>
              </a:rPr>
              <a:t>dicotómica)</a:t>
            </a:r>
          </a:p>
        </p:txBody>
      </p:sp>
      <p:sp>
        <p:nvSpPr>
          <p:cNvPr id="2059" name="AutoShape 11"/>
          <p:cNvSpPr>
            <a:spLocks noChangeArrowheads="1"/>
          </p:cNvSpPr>
          <p:nvPr/>
        </p:nvSpPr>
        <p:spPr bwMode="auto">
          <a:xfrm>
            <a:off x="684213" y="4091892"/>
            <a:ext cx="7745439" cy="185738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Para la realización de ambas pruebas la variable cuantitativa continúa debe cumplir 2 requisitos:</a:t>
            </a:r>
          </a:p>
          <a:p>
            <a:pPr marL="342900" indent="-342900">
              <a:buAutoNum type="arabicParenR"/>
              <a:defRPr/>
            </a:pPr>
            <a:r>
              <a:rPr lang="es-ES" sz="1400" dirty="0" smtClean="0">
                <a:solidFill>
                  <a:schemeClr val="accent6">
                    <a:lumMod val="50000"/>
                  </a:schemeClr>
                </a:solidFill>
              </a:rPr>
              <a:t>Debe tener una </a:t>
            </a:r>
            <a:r>
              <a:rPr lang="es-ES" sz="1400" b="1" dirty="0" smtClean="0">
                <a:solidFill>
                  <a:schemeClr val="accent6">
                    <a:lumMod val="50000"/>
                  </a:schemeClr>
                </a:solidFill>
              </a:rPr>
              <a:t>distribución NORMAL </a:t>
            </a:r>
            <a:r>
              <a:rPr lang="es-ES" sz="1400" dirty="0" smtClean="0">
                <a:solidFill>
                  <a:schemeClr val="accent6">
                    <a:lumMod val="50000"/>
                  </a:schemeClr>
                </a:solidFill>
              </a:rPr>
              <a:t>en cada grupo. Por lo tanto, antes de aplicar el test se debe comprobar que la variable cuantitativa tiene una distribución normal. A veces se asume cuando la muestra tiene un tamaño superior a 30.</a:t>
            </a:r>
          </a:p>
          <a:p>
            <a:pPr marL="342900" indent="-342900">
              <a:buAutoNum type="arabicParenR"/>
              <a:defRPr/>
            </a:pPr>
            <a:r>
              <a:rPr lang="es-ES" sz="1400" b="1" dirty="0" smtClean="0">
                <a:solidFill>
                  <a:schemeClr val="accent6">
                    <a:lumMod val="50000"/>
                  </a:schemeClr>
                </a:solidFill>
              </a:rPr>
              <a:t>Las varianzas deben ser homogéneas </a:t>
            </a:r>
            <a:r>
              <a:rPr lang="es-ES" sz="1400" dirty="0" smtClean="0">
                <a:solidFill>
                  <a:schemeClr val="accent6">
                    <a:lumMod val="50000"/>
                  </a:schemeClr>
                </a:solidFill>
              </a:rPr>
              <a:t>en todos los grupos (</a:t>
            </a:r>
            <a:r>
              <a:rPr lang="es-ES" sz="1400" b="1" dirty="0" smtClean="0">
                <a:solidFill>
                  <a:schemeClr val="accent6">
                    <a:lumMod val="50000"/>
                  </a:schemeClr>
                </a:solidFill>
              </a:rPr>
              <a:t>Criterio de </a:t>
            </a:r>
            <a:r>
              <a:rPr lang="es-ES" sz="1400" b="1" dirty="0" err="1" smtClean="0">
                <a:solidFill>
                  <a:schemeClr val="accent6">
                    <a:lumMod val="50000"/>
                  </a:schemeClr>
                </a:solidFill>
              </a:rPr>
              <a:t>Homocedasticidad</a:t>
            </a:r>
            <a:r>
              <a:rPr lang="es-ES" sz="1400" dirty="0" smtClean="0">
                <a:solidFill>
                  <a:schemeClr val="accent6">
                    <a:lumMod val="50000"/>
                  </a:schemeClr>
                </a:solidFill>
              </a:rPr>
              <a:t>). Este criterio es menos estricto y el SPSS permite hacer cálculos teniendo en cuenta varianzas no homogéneas</a:t>
            </a:r>
            <a:endParaRPr lang="es-ES" sz="1400" dirty="0">
              <a:solidFill>
                <a:schemeClr val="accent6">
                  <a:lumMod val="50000"/>
                </a:schemeClr>
              </a:solidFill>
            </a:endParaRPr>
          </a:p>
        </p:txBody>
      </p:sp>
      <p:sp>
        <p:nvSpPr>
          <p:cNvPr id="9" name="AutoShape 5"/>
          <p:cNvSpPr>
            <a:spLocks noChangeArrowheads="1"/>
          </p:cNvSpPr>
          <p:nvPr/>
        </p:nvSpPr>
        <p:spPr bwMode="auto">
          <a:xfrm>
            <a:off x="1115616" y="214290"/>
            <a:ext cx="7520356" cy="785818"/>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800" dirty="0">
                <a:solidFill>
                  <a:schemeClr val="tx1"/>
                </a:solidFill>
              </a:rPr>
              <a:t>Comparación de medias </a:t>
            </a:r>
            <a:r>
              <a:rPr lang="es-ES" sz="2800" dirty="0" smtClean="0">
                <a:solidFill>
                  <a:schemeClr val="tx1"/>
                </a:solidFill>
              </a:rPr>
              <a:t>de dos o más grupos independientes</a:t>
            </a:r>
            <a:endParaRPr lang="es-ES" sz="2800" dirty="0">
              <a:solidFill>
                <a:schemeClr val="tx1"/>
              </a:solidFill>
            </a:endParaRPr>
          </a:p>
        </p:txBody>
      </p:sp>
      <p:sp>
        <p:nvSpPr>
          <p:cNvPr id="7" name="AutoShape 11"/>
          <p:cNvSpPr>
            <a:spLocks noChangeArrowheads="1"/>
          </p:cNvSpPr>
          <p:nvPr/>
        </p:nvSpPr>
        <p:spPr bwMode="auto">
          <a:xfrm>
            <a:off x="714348" y="6021288"/>
            <a:ext cx="7786742" cy="73668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Si la variable no tiene una distribución NORMAL, se debe recurrir a pruebas no </a:t>
            </a:r>
            <a:r>
              <a:rPr lang="es-ES" sz="1400" dirty="0" err="1" smtClean="0">
                <a:solidFill>
                  <a:schemeClr val="accent6">
                    <a:lumMod val="50000"/>
                  </a:schemeClr>
                </a:solidFill>
              </a:rPr>
              <a:t>paramétricas</a:t>
            </a:r>
            <a:r>
              <a:rPr lang="es-ES" sz="1400" dirty="0" smtClean="0">
                <a:solidFill>
                  <a:schemeClr val="accent6">
                    <a:lumMod val="50000"/>
                  </a:schemeClr>
                </a:solidFill>
              </a:rPr>
              <a:t>. Si son dos grupos se utilizará la </a:t>
            </a:r>
            <a:r>
              <a:rPr lang="es-ES" sz="1400" b="1" dirty="0" smtClean="0">
                <a:solidFill>
                  <a:schemeClr val="accent6">
                    <a:lumMod val="50000"/>
                  </a:schemeClr>
                </a:solidFill>
              </a:rPr>
              <a:t>U de Mann-</a:t>
            </a:r>
            <a:r>
              <a:rPr lang="es-ES" sz="1400" b="1" dirty="0" err="1" smtClean="0">
                <a:solidFill>
                  <a:schemeClr val="accent6">
                    <a:lumMod val="50000"/>
                  </a:schemeClr>
                </a:solidFill>
              </a:rPr>
              <a:t>Whitney</a:t>
            </a:r>
            <a:r>
              <a:rPr lang="es-ES" sz="1400" b="1" dirty="0" smtClean="0">
                <a:solidFill>
                  <a:schemeClr val="accent6">
                    <a:lumMod val="50000"/>
                  </a:schemeClr>
                </a:solidFill>
              </a:rPr>
              <a:t> </a:t>
            </a:r>
            <a:r>
              <a:rPr lang="es-ES" sz="1400" dirty="0" smtClean="0">
                <a:solidFill>
                  <a:schemeClr val="accent6">
                    <a:lumMod val="50000"/>
                  </a:schemeClr>
                </a:solidFill>
              </a:rPr>
              <a:t>y si son tres o más grupos</a:t>
            </a:r>
            <a:r>
              <a:rPr lang="es-ES" sz="1400" b="1" dirty="0" smtClean="0">
                <a:solidFill>
                  <a:schemeClr val="accent6">
                    <a:lumMod val="50000"/>
                  </a:schemeClr>
                </a:solidFill>
              </a:rPr>
              <a:t>, la prueba de </a:t>
            </a:r>
            <a:r>
              <a:rPr lang="es-ES" sz="1400" b="1" dirty="0" err="1" smtClean="0">
                <a:solidFill>
                  <a:schemeClr val="accent6">
                    <a:lumMod val="50000"/>
                  </a:schemeClr>
                </a:solidFill>
              </a:rPr>
              <a:t>Kruskal</a:t>
            </a:r>
            <a:r>
              <a:rPr lang="es-ES" sz="1400" b="1" dirty="0" smtClean="0">
                <a:solidFill>
                  <a:schemeClr val="accent6">
                    <a:lumMod val="50000"/>
                  </a:schemeClr>
                </a:solidFill>
              </a:rPr>
              <a:t> Wallis</a:t>
            </a:r>
            <a:endParaRPr lang="es-ES" sz="1400" b="1" dirty="0">
              <a:solidFill>
                <a:schemeClr val="accent6">
                  <a:lumMod val="50000"/>
                </a:schemeClr>
              </a:solidFill>
            </a:endParaRPr>
          </a:p>
        </p:txBody>
      </p:sp>
      <p:grpSp>
        <p:nvGrpSpPr>
          <p:cNvPr id="8" name="7 Grupo"/>
          <p:cNvGrpSpPr/>
          <p:nvPr/>
        </p:nvGrpSpPr>
        <p:grpSpPr>
          <a:xfrm>
            <a:off x="128071" y="119472"/>
            <a:ext cx="2571721" cy="1249706"/>
            <a:chOff x="128071" y="119472"/>
            <a:chExt cx="2571721" cy="1249706"/>
          </a:xfrm>
        </p:grpSpPr>
        <p:pic>
          <p:nvPicPr>
            <p:cNvPr id="10" name="9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1" name="10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utoShape 14"/>
          <p:cNvSpPr>
            <a:spLocks noChangeArrowheads="1"/>
          </p:cNvSpPr>
          <p:nvPr/>
        </p:nvSpPr>
        <p:spPr bwMode="auto">
          <a:xfrm>
            <a:off x="438562" y="2690573"/>
            <a:ext cx="4025902" cy="115109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el siguiente ejemplo vamos a comprobar si existen diferencias  en las medias de la edad y el índice de masa corporal entre los pacientes con y sin neumonía</a:t>
            </a:r>
            <a:endParaRPr lang="es-ES" sz="1400" dirty="0">
              <a:solidFill>
                <a:schemeClr val="accent6">
                  <a:lumMod val="50000"/>
                </a:schemeClr>
              </a:solidFill>
            </a:endParaRPr>
          </a:p>
        </p:txBody>
      </p:sp>
      <p:sp>
        <p:nvSpPr>
          <p:cNvPr id="6176" name="AutoShape 32"/>
          <p:cNvSpPr>
            <a:spLocks noChangeArrowheads="1"/>
          </p:cNvSpPr>
          <p:nvPr/>
        </p:nvSpPr>
        <p:spPr bwMode="auto">
          <a:xfrm>
            <a:off x="419514" y="1698528"/>
            <a:ext cx="4044950" cy="10556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La prueba de la T de </a:t>
            </a:r>
            <a:r>
              <a:rPr lang="es-ES" sz="1400" dirty="0" err="1">
                <a:solidFill>
                  <a:schemeClr val="accent6">
                    <a:lumMod val="50000"/>
                  </a:schemeClr>
                </a:solidFill>
              </a:rPr>
              <a:t>Student</a:t>
            </a:r>
            <a:r>
              <a:rPr lang="es-ES" sz="1400" dirty="0">
                <a:solidFill>
                  <a:schemeClr val="accent6">
                    <a:lumMod val="50000"/>
                  </a:schemeClr>
                </a:solidFill>
              </a:rPr>
              <a:t> </a:t>
            </a:r>
            <a:r>
              <a:rPr lang="es-ES" sz="1400" dirty="0" smtClean="0">
                <a:solidFill>
                  <a:schemeClr val="accent6">
                    <a:lumMod val="50000"/>
                  </a:schemeClr>
                </a:solidFill>
              </a:rPr>
              <a:t>se </a:t>
            </a:r>
            <a:r>
              <a:rPr lang="es-ES" sz="1400" dirty="0">
                <a:solidFill>
                  <a:schemeClr val="accent6">
                    <a:lumMod val="50000"/>
                  </a:schemeClr>
                </a:solidFill>
              </a:rPr>
              <a:t>utiliza </a:t>
            </a:r>
            <a:r>
              <a:rPr lang="es-ES" sz="1400" dirty="0" smtClean="0">
                <a:solidFill>
                  <a:schemeClr val="accent6">
                    <a:lumMod val="50000"/>
                  </a:schemeClr>
                </a:solidFill>
              </a:rPr>
              <a:t>para la </a:t>
            </a:r>
            <a:r>
              <a:rPr lang="es-ES" sz="1400" dirty="0">
                <a:solidFill>
                  <a:schemeClr val="accent6">
                    <a:lumMod val="50000"/>
                  </a:schemeClr>
                </a:solidFill>
              </a:rPr>
              <a:t>comparación de medias de </a:t>
            </a:r>
            <a:r>
              <a:rPr lang="es-ES" sz="1400" dirty="0" smtClean="0">
                <a:solidFill>
                  <a:schemeClr val="accent6">
                    <a:lumMod val="50000"/>
                  </a:schemeClr>
                </a:solidFill>
              </a:rPr>
              <a:t>2 grupos cuando la variable cuantitativa continua tiene una distribución normal en cada grupo</a:t>
            </a:r>
            <a:endParaRPr lang="es-ES" sz="1400" dirty="0">
              <a:solidFill>
                <a:schemeClr val="accent6">
                  <a:lumMod val="50000"/>
                </a:schemeClr>
              </a:solidFill>
            </a:endParaRPr>
          </a:p>
        </p:txBody>
      </p:sp>
      <p:sp>
        <p:nvSpPr>
          <p:cNvPr id="6148" name="AutoShape 4"/>
          <p:cNvSpPr>
            <a:spLocks noChangeArrowheads="1"/>
          </p:cNvSpPr>
          <p:nvPr/>
        </p:nvSpPr>
        <p:spPr bwMode="auto">
          <a:xfrm>
            <a:off x="463936" y="2905596"/>
            <a:ext cx="4071966" cy="93607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Aunque a veces se asume la normalidad de la variable cuando la muestra es superior a 30, debe comprobarse con las pruebas de normalidad (</a:t>
            </a:r>
            <a:r>
              <a:rPr lang="es-ES" sz="1400" dirty="0" err="1" smtClean="0">
                <a:solidFill>
                  <a:schemeClr val="accent6">
                    <a:lumMod val="50000"/>
                  </a:schemeClr>
                </a:solidFill>
              </a:rPr>
              <a:t>click</a:t>
            </a:r>
            <a:r>
              <a:rPr lang="es-ES" sz="1400" dirty="0" smtClean="0">
                <a:solidFill>
                  <a:schemeClr val="accent6">
                    <a:lumMod val="50000"/>
                  </a:schemeClr>
                </a:solidFill>
              </a:rPr>
              <a:t> enlace) </a:t>
            </a:r>
            <a:endParaRPr lang="es-ES" sz="1400" dirty="0">
              <a:solidFill>
                <a:schemeClr val="accent6">
                  <a:lumMod val="50000"/>
                </a:schemeClr>
              </a:solidFill>
            </a:endParaRPr>
          </a:p>
        </p:txBody>
      </p:sp>
      <p:pic>
        <p:nvPicPr>
          <p:cNvPr id="1026" name="Picture 2"/>
          <p:cNvPicPr>
            <a:picLocks noChangeAspect="1" noChangeArrowheads="1"/>
          </p:cNvPicPr>
          <p:nvPr/>
        </p:nvPicPr>
        <p:blipFill>
          <a:blip r:embed="rId2"/>
          <a:srcRect/>
          <a:stretch>
            <a:fillRect/>
          </a:stretch>
        </p:blipFill>
        <p:spPr bwMode="auto">
          <a:xfrm>
            <a:off x="321060" y="1412776"/>
            <a:ext cx="4286280" cy="49625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l="44271" t="21701" r="35677" b="16666"/>
          <a:stretch>
            <a:fillRect/>
          </a:stretch>
        </p:blipFill>
        <p:spPr bwMode="auto">
          <a:xfrm>
            <a:off x="2607076" y="1627090"/>
            <a:ext cx="2014345" cy="4643470"/>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l="64454" t="30035" r="9504" b="55208"/>
          <a:stretch>
            <a:fillRect/>
          </a:stretch>
        </p:blipFill>
        <p:spPr bwMode="auto">
          <a:xfrm>
            <a:off x="4535902" y="2198594"/>
            <a:ext cx="2857520" cy="1214446"/>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a:srcRect/>
          <a:stretch>
            <a:fillRect/>
          </a:stretch>
        </p:blipFill>
        <p:spPr bwMode="auto">
          <a:xfrm>
            <a:off x="5093134" y="2412908"/>
            <a:ext cx="3943362" cy="2451962"/>
          </a:xfrm>
          <a:prstGeom prst="rect">
            <a:avLst/>
          </a:prstGeom>
          <a:noFill/>
          <a:ln w="9525">
            <a:noFill/>
            <a:miter lim="800000"/>
            <a:headEnd/>
            <a:tailEnd/>
          </a:ln>
          <a:effectLst/>
        </p:spPr>
      </p:pic>
      <p:sp>
        <p:nvSpPr>
          <p:cNvPr id="6156" name="AutoShape 12"/>
          <p:cNvSpPr>
            <a:spLocks noChangeArrowheads="1"/>
          </p:cNvSpPr>
          <p:nvPr/>
        </p:nvSpPr>
        <p:spPr bwMode="auto">
          <a:xfrm>
            <a:off x="606812" y="2412908"/>
            <a:ext cx="1687541" cy="4937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Clicar en Analizar, </a:t>
            </a:r>
          </a:p>
        </p:txBody>
      </p:sp>
      <p:sp>
        <p:nvSpPr>
          <p:cNvPr id="6157" name="AutoShape 13"/>
          <p:cNvSpPr>
            <a:spLocks noChangeArrowheads="1"/>
          </p:cNvSpPr>
          <p:nvPr/>
        </p:nvSpPr>
        <p:spPr bwMode="auto">
          <a:xfrm>
            <a:off x="535374" y="3225716"/>
            <a:ext cx="1857388"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En Comparar medias </a:t>
            </a:r>
          </a:p>
        </p:txBody>
      </p:sp>
      <p:sp>
        <p:nvSpPr>
          <p:cNvPr id="6158" name="AutoShape 14"/>
          <p:cNvSpPr>
            <a:spLocks noChangeArrowheads="1"/>
          </p:cNvSpPr>
          <p:nvPr/>
        </p:nvSpPr>
        <p:spPr bwMode="auto">
          <a:xfrm>
            <a:off x="463936" y="3940091"/>
            <a:ext cx="1928826" cy="129397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y finalmente en Prueba T para muestras independientes…</a:t>
            </a:r>
          </a:p>
        </p:txBody>
      </p:sp>
      <p:sp>
        <p:nvSpPr>
          <p:cNvPr id="6160" name="AutoShape 16"/>
          <p:cNvSpPr>
            <a:spLocks noChangeArrowheads="1"/>
          </p:cNvSpPr>
          <p:nvPr/>
        </p:nvSpPr>
        <p:spPr bwMode="auto">
          <a:xfrm>
            <a:off x="6321852" y="1684255"/>
            <a:ext cx="2611426" cy="94296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las variables cuantitativas continuas (pe: edad o índice de masa corporal)</a:t>
            </a:r>
          </a:p>
        </p:txBody>
      </p:sp>
      <p:sp>
        <p:nvSpPr>
          <p:cNvPr id="6161" name="AutoShape 17"/>
          <p:cNvSpPr>
            <a:spLocks noChangeArrowheads="1"/>
          </p:cNvSpPr>
          <p:nvPr/>
        </p:nvSpPr>
        <p:spPr bwMode="auto">
          <a:xfrm>
            <a:off x="6250414" y="4627486"/>
            <a:ext cx="2517763" cy="92066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a:t>
            </a:r>
            <a:r>
              <a:rPr lang="es-ES" sz="1400" dirty="0" smtClean="0">
                <a:solidFill>
                  <a:schemeClr val="accent6">
                    <a:lumMod val="50000"/>
                  </a:schemeClr>
                </a:solidFill>
              </a:rPr>
              <a:t>la </a:t>
            </a:r>
            <a:r>
              <a:rPr lang="es-ES" sz="1400" dirty="0">
                <a:solidFill>
                  <a:schemeClr val="accent6">
                    <a:lumMod val="50000"/>
                  </a:schemeClr>
                </a:solidFill>
              </a:rPr>
              <a:t>variable </a:t>
            </a:r>
            <a:r>
              <a:rPr lang="es-ES" sz="1400" dirty="0" smtClean="0">
                <a:solidFill>
                  <a:schemeClr val="accent6">
                    <a:lumMod val="50000"/>
                  </a:schemeClr>
                </a:solidFill>
              </a:rPr>
              <a:t>categórica dicotómica </a:t>
            </a:r>
            <a:r>
              <a:rPr lang="es-ES" sz="1400" dirty="0">
                <a:solidFill>
                  <a:schemeClr val="accent6">
                    <a:lumMod val="50000"/>
                  </a:schemeClr>
                </a:solidFill>
              </a:rPr>
              <a:t>(pe: presencia de neumonia)</a:t>
            </a:r>
          </a:p>
        </p:txBody>
      </p:sp>
      <p:sp>
        <p:nvSpPr>
          <p:cNvPr id="6162" name="Line 18"/>
          <p:cNvSpPr>
            <a:spLocks noChangeShapeType="1"/>
          </p:cNvSpPr>
          <p:nvPr/>
        </p:nvSpPr>
        <p:spPr bwMode="auto">
          <a:xfrm>
            <a:off x="7560090" y="2619291"/>
            <a:ext cx="0" cy="431800"/>
          </a:xfrm>
          <a:prstGeom prst="line">
            <a:avLst/>
          </a:prstGeom>
          <a:noFill/>
          <a:ln w="38100">
            <a:solidFill>
              <a:schemeClr val="tx1"/>
            </a:solidFill>
            <a:round/>
            <a:headEnd/>
            <a:tailEnd type="triangle" w="med" len="med"/>
          </a:ln>
          <a:effectLst/>
        </p:spPr>
        <p:txBody>
          <a:bodyPr/>
          <a:lstStyle/>
          <a:p>
            <a:endParaRPr lang="es-ES"/>
          </a:p>
        </p:txBody>
      </p:sp>
      <p:sp>
        <p:nvSpPr>
          <p:cNvPr id="6163" name="Line 19"/>
          <p:cNvSpPr>
            <a:spLocks noChangeShapeType="1"/>
          </p:cNvSpPr>
          <p:nvPr/>
        </p:nvSpPr>
        <p:spPr bwMode="auto">
          <a:xfrm flipV="1">
            <a:off x="7415628" y="4348079"/>
            <a:ext cx="0" cy="287337"/>
          </a:xfrm>
          <a:prstGeom prst="line">
            <a:avLst/>
          </a:prstGeom>
          <a:noFill/>
          <a:ln w="38100">
            <a:solidFill>
              <a:schemeClr val="tx1"/>
            </a:solidFill>
            <a:round/>
            <a:headEnd/>
            <a:tailEnd type="triangle" w="med" len="med"/>
          </a:ln>
          <a:effectLst/>
        </p:spPr>
        <p:txBody>
          <a:bodyPr/>
          <a:lstStyle/>
          <a:p>
            <a:endParaRPr lang="es-ES"/>
          </a:p>
        </p:txBody>
      </p:sp>
      <p:sp>
        <p:nvSpPr>
          <p:cNvPr id="18" name="AutoShape 5"/>
          <p:cNvSpPr>
            <a:spLocks noChangeArrowheads="1"/>
          </p:cNvSpPr>
          <p:nvPr/>
        </p:nvSpPr>
        <p:spPr bwMode="auto">
          <a:xfrm>
            <a:off x="1259632" y="119472"/>
            <a:ext cx="7815813" cy="861255"/>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000" dirty="0">
                <a:solidFill>
                  <a:schemeClr val="tx1"/>
                </a:solidFill>
              </a:rPr>
              <a:t>Comparación de medias </a:t>
            </a:r>
            <a:r>
              <a:rPr lang="es-ES" sz="2000" dirty="0" smtClean="0">
                <a:solidFill>
                  <a:schemeClr val="tx1"/>
                </a:solidFill>
              </a:rPr>
              <a:t> de dos grupos independientes. </a:t>
            </a:r>
          </a:p>
          <a:p>
            <a:pPr algn="ctr">
              <a:defRPr/>
            </a:pPr>
            <a:r>
              <a:rPr lang="es-ES" sz="2000" dirty="0" smtClean="0">
                <a:solidFill>
                  <a:schemeClr val="tx1"/>
                </a:solidFill>
              </a:rPr>
              <a:t>Prueba de la </a:t>
            </a:r>
            <a:r>
              <a:rPr lang="es-ES" sz="2000" dirty="0">
                <a:solidFill>
                  <a:schemeClr val="tx1"/>
                </a:solidFill>
              </a:rPr>
              <a:t>T de </a:t>
            </a:r>
            <a:r>
              <a:rPr lang="es-ES" sz="2000" dirty="0" err="1">
                <a:solidFill>
                  <a:schemeClr val="tx1"/>
                </a:solidFill>
              </a:rPr>
              <a:t>Student</a:t>
            </a:r>
            <a:r>
              <a:rPr lang="es-ES" sz="2000" dirty="0">
                <a:solidFill>
                  <a:schemeClr val="tx1"/>
                </a:solidFill>
              </a:rPr>
              <a:t>. Ejemplo con SPSS</a:t>
            </a:r>
          </a:p>
        </p:txBody>
      </p:sp>
      <p:grpSp>
        <p:nvGrpSpPr>
          <p:cNvPr id="17" name="16 Grupo"/>
          <p:cNvGrpSpPr/>
          <p:nvPr/>
        </p:nvGrpSpPr>
        <p:grpSpPr>
          <a:xfrm>
            <a:off x="128071" y="119472"/>
            <a:ext cx="2571721" cy="1249706"/>
            <a:chOff x="128071" y="119472"/>
            <a:chExt cx="2571721" cy="1249706"/>
          </a:xfrm>
        </p:grpSpPr>
        <p:pic>
          <p:nvPicPr>
            <p:cNvPr id="19" name="18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20" name="19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7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 presetClass="exit" presetSubtype="16" fill="hold" grpId="1" nodeType="clickEffect">
                                  <p:stCondLst>
                                    <p:cond delay="0"/>
                                  </p:stCondLst>
                                  <p:childTnLst>
                                    <p:animEffect transition="out" filter="box(in)">
                                      <p:cBhvr>
                                        <p:cTn id="12" dur="500"/>
                                        <p:tgtEl>
                                          <p:spTgt spid="6176"/>
                                        </p:tgtEl>
                                      </p:cBhvr>
                                    </p:animEffect>
                                    <p:set>
                                      <p:cBhvr>
                                        <p:cTn id="13" dur="1" fill="hold">
                                          <p:stCondLst>
                                            <p:cond delay="499"/>
                                          </p:stCondLst>
                                        </p:cTn>
                                        <p:tgtEl>
                                          <p:spTgt spid="6176"/>
                                        </p:tgtEl>
                                        <p:attrNameLst>
                                          <p:attrName>style.visibility</p:attrName>
                                        </p:attrNameLst>
                                      </p:cBhvr>
                                      <p:to>
                                        <p:strVal val="hidden"/>
                                      </p:to>
                                    </p:set>
                                  </p:childTnLst>
                                </p:cTn>
                              </p:par>
                              <p:par>
                                <p:cTn id="14" presetID="4" presetClass="exit" presetSubtype="16" fill="hold" grpId="1" nodeType="withEffect">
                                  <p:stCondLst>
                                    <p:cond delay="0"/>
                                  </p:stCondLst>
                                  <p:childTnLst>
                                    <p:animEffect transition="out" filter="box(in)">
                                      <p:cBhvr>
                                        <p:cTn id="15" dur="500"/>
                                        <p:tgtEl>
                                          <p:spTgt spid="6148"/>
                                        </p:tgtEl>
                                      </p:cBhvr>
                                    </p:animEffect>
                                    <p:set>
                                      <p:cBhvr>
                                        <p:cTn id="16" dur="1" fill="hold">
                                          <p:stCondLst>
                                            <p:cond delay="499"/>
                                          </p:stCondLst>
                                        </p:cTn>
                                        <p:tgtEl>
                                          <p:spTgt spid="614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ox(in)">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xit" presetSubtype="16" fill="hold" grpId="1" nodeType="clickEffect">
                                  <p:stCondLst>
                                    <p:cond delay="0"/>
                                  </p:stCondLst>
                                  <p:childTnLst>
                                    <p:animEffect transition="out" filter="box(in)">
                                      <p:cBhvr>
                                        <p:cTn id="25" dur="500"/>
                                        <p:tgtEl>
                                          <p:spTgt spid="16"/>
                                        </p:tgtEl>
                                      </p:cBhvr>
                                    </p:animEffect>
                                    <p:set>
                                      <p:cBhvr>
                                        <p:cTn id="26" dur="1" fill="hold">
                                          <p:stCondLst>
                                            <p:cond delay="499"/>
                                          </p:stCondLst>
                                        </p:cTn>
                                        <p:tgtEl>
                                          <p:spTgt spid="1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box(in)">
                                      <p:cBhvr>
                                        <p:cTn id="31" dur="500"/>
                                        <p:tgtEl>
                                          <p:spTgt spid="1026"/>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6156"/>
                                        </p:tgtEl>
                                        <p:attrNameLst>
                                          <p:attrName>style.visibility</p:attrName>
                                        </p:attrNameLst>
                                      </p:cBhvr>
                                      <p:to>
                                        <p:strVal val="visible"/>
                                      </p:to>
                                    </p:set>
                                    <p:animEffect transition="in" filter="box(in)">
                                      <p:cBhvr>
                                        <p:cTn id="36" dur="500"/>
                                        <p:tgtEl>
                                          <p:spTgt spid="6156"/>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6157"/>
                                        </p:tgtEl>
                                        <p:attrNameLst>
                                          <p:attrName>style.visibility</p:attrName>
                                        </p:attrNameLst>
                                      </p:cBhvr>
                                      <p:to>
                                        <p:strVal val="visible"/>
                                      </p:to>
                                    </p:set>
                                    <p:animEffect transition="in" filter="box(in)">
                                      <p:cBhvr>
                                        <p:cTn id="41" dur="500"/>
                                        <p:tgtEl>
                                          <p:spTgt spid="6157"/>
                                        </p:tgtEl>
                                      </p:cBhvr>
                                    </p:animEffect>
                                  </p:childTnLst>
                                </p:cTn>
                              </p:par>
                              <p:par>
                                <p:cTn id="42" presetID="4" presetClass="entr" presetSubtype="16" fill="hold" nodeType="withEffect">
                                  <p:stCondLst>
                                    <p:cond delay="0"/>
                                  </p:stCondLst>
                                  <p:childTnLst>
                                    <p:set>
                                      <p:cBhvr>
                                        <p:cTn id="43" dur="1" fill="hold">
                                          <p:stCondLst>
                                            <p:cond delay="0"/>
                                          </p:stCondLst>
                                        </p:cTn>
                                        <p:tgtEl>
                                          <p:spTgt spid="1027"/>
                                        </p:tgtEl>
                                        <p:attrNameLst>
                                          <p:attrName>style.visibility</p:attrName>
                                        </p:attrNameLst>
                                      </p:cBhvr>
                                      <p:to>
                                        <p:strVal val="visible"/>
                                      </p:to>
                                    </p:set>
                                    <p:animEffect transition="in" filter="box(in)">
                                      <p:cBhvr>
                                        <p:cTn id="44" dur="500"/>
                                        <p:tgtEl>
                                          <p:spTgt spid="1027"/>
                                        </p:tgtEl>
                                      </p:cBhvr>
                                    </p:animEffect>
                                  </p:childTnLst>
                                </p:cTn>
                              </p:par>
                            </p:childTnLst>
                          </p:cTn>
                        </p:par>
                      </p:childTnLst>
                    </p:cTn>
                  </p:par>
                  <p:par>
                    <p:cTn id="45" fill="hold">
                      <p:stCondLst>
                        <p:cond delay="indefinite"/>
                      </p:stCondLst>
                      <p:childTnLst>
                        <p:par>
                          <p:cTn id="46" fill="hold">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6158"/>
                                        </p:tgtEl>
                                        <p:attrNameLst>
                                          <p:attrName>style.visibility</p:attrName>
                                        </p:attrNameLst>
                                      </p:cBhvr>
                                      <p:to>
                                        <p:strVal val="visible"/>
                                      </p:to>
                                    </p:set>
                                    <p:animEffect transition="in" filter="box(in)">
                                      <p:cBhvr>
                                        <p:cTn id="49" dur="500"/>
                                        <p:tgtEl>
                                          <p:spTgt spid="6158"/>
                                        </p:tgtEl>
                                      </p:cBhvr>
                                    </p:animEffect>
                                  </p:childTnLst>
                                </p:cTn>
                              </p:par>
                              <p:par>
                                <p:cTn id="50" presetID="4" presetClass="entr" presetSubtype="16" fill="hold" nodeType="withEffect">
                                  <p:stCondLst>
                                    <p:cond delay="0"/>
                                  </p:stCondLst>
                                  <p:childTnLst>
                                    <p:set>
                                      <p:cBhvr>
                                        <p:cTn id="51" dur="1" fill="hold">
                                          <p:stCondLst>
                                            <p:cond delay="0"/>
                                          </p:stCondLst>
                                        </p:cTn>
                                        <p:tgtEl>
                                          <p:spTgt spid="1028"/>
                                        </p:tgtEl>
                                        <p:attrNameLst>
                                          <p:attrName>style.visibility</p:attrName>
                                        </p:attrNameLst>
                                      </p:cBhvr>
                                      <p:to>
                                        <p:strVal val="visible"/>
                                      </p:to>
                                    </p:set>
                                    <p:animEffect transition="in" filter="box(in)">
                                      <p:cBhvr>
                                        <p:cTn id="52" dur="500"/>
                                        <p:tgtEl>
                                          <p:spTgt spid="1028"/>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xit" presetSubtype="16" fill="hold" grpId="1" nodeType="clickEffect">
                                  <p:stCondLst>
                                    <p:cond delay="0"/>
                                  </p:stCondLst>
                                  <p:childTnLst>
                                    <p:animEffect transition="out" filter="box(in)">
                                      <p:cBhvr>
                                        <p:cTn id="56" dur="500"/>
                                        <p:tgtEl>
                                          <p:spTgt spid="6158"/>
                                        </p:tgtEl>
                                      </p:cBhvr>
                                    </p:animEffect>
                                    <p:set>
                                      <p:cBhvr>
                                        <p:cTn id="57" dur="1" fill="hold">
                                          <p:stCondLst>
                                            <p:cond delay="499"/>
                                          </p:stCondLst>
                                        </p:cTn>
                                        <p:tgtEl>
                                          <p:spTgt spid="6158"/>
                                        </p:tgtEl>
                                        <p:attrNameLst>
                                          <p:attrName>style.visibility</p:attrName>
                                        </p:attrNameLst>
                                      </p:cBhvr>
                                      <p:to>
                                        <p:strVal val="hidden"/>
                                      </p:to>
                                    </p:set>
                                  </p:childTnLst>
                                </p:cTn>
                              </p:par>
                              <p:par>
                                <p:cTn id="58" presetID="4" presetClass="exit" presetSubtype="16" fill="hold" nodeType="withEffect">
                                  <p:stCondLst>
                                    <p:cond delay="0"/>
                                  </p:stCondLst>
                                  <p:childTnLst>
                                    <p:animEffect transition="out" filter="box(in)">
                                      <p:cBhvr>
                                        <p:cTn id="59" dur="500"/>
                                        <p:tgtEl>
                                          <p:spTgt spid="1027"/>
                                        </p:tgtEl>
                                      </p:cBhvr>
                                    </p:animEffect>
                                    <p:set>
                                      <p:cBhvr>
                                        <p:cTn id="60" dur="1" fill="hold">
                                          <p:stCondLst>
                                            <p:cond delay="499"/>
                                          </p:stCondLst>
                                        </p:cTn>
                                        <p:tgtEl>
                                          <p:spTgt spid="1027"/>
                                        </p:tgtEl>
                                        <p:attrNameLst>
                                          <p:attrName>style.visibility</p:attrName>
                                        </p:attrNameLst>
                                      </p:cBhvr>
                                      <p:to>
                                        <p:strVal val="hidden"/>
                                      </p:to>
                                    </p:set>
                                  </p:childTnLst>
                                </p:cTn>
                              </p:par>
                              <p:par>
                                <p:cTn id="61" presetID="4" presetClass="exit" presetSubtype="16" fill="hold" nodeType="withEffect">
                                  <p:stCondLst>
                                    <p:cond delay="0"/>
                                  </p:stCondLst>
                                  <p:childTnLst>
                                    <p:animEffect transition="out" filter="box(in)">
                                      <p:cBhvr>
                                        <p:cTn id="62" dur="500"/>
                                        <p:tgtEl>
                                          <p:spTgt spid="1028"/>
                                        </p:tgtEl>
                                      </p:cBhvr>
                                    </p:animEffect>
                                    <p:set>
                                      <p:cBhvr>
                                        <p:cTn id="63" dur="1" fill="hold">
                                          <p:stCondLst>
                                            <p:cond delay="499"/>
                                          </p:stCondLst>
                                        </p:cTn>
                                        <p:tgtEl>
                                          <p:spTgt spid="1028"/>
                                        </p:tgtEl>
                                        <p:attrNameLst>
                                          <p:attrName>style.visibility</p:attrName>
                                        </p:attrNameLst>
                                      </p:cBhvr>
                                      <p:to>
                                        <p:strVal val="hidden"/>
                                      </p:to>
                                    </p:set>
                                  </p:childTnLst>
                                </p:cTn>
                              </p:par>
                              <p:par>
                                <p:cTn id="64" presetID="4" presetClass="exit" presetSubtype="16" fill="hold" grpId="1" nodeType="withEffect">
                                  <p:stCondLst>
                                    <p:cond delay="0"/>
                                  </p:stCondLst>
                                  <p:childTnLst>
                                    <p:animEffect transition="out" filter="box(in)">
                                      <p:cBhvr>
                                        <p:cTn id="65" dur="500"/>
                                        <p:tgtEl>
                                          <p:spTgt spid="6157"/>
                                        </p:tgtEl>
                                      </p:cBhvr>
                                    </p:animEffect>
                                    <p:set>
                                      <p:cBhvr>
                                        <p:cTn id="66" dur="1" fill="hold">
                                          <p:stCondLst>
                                            <p:cond delay="499"/>
                                          </p:stCondLst>
                                        </p:cTn>
                                        <p:tgtEl>
                                          <p:spTgt spid="6157"/>
                                        </p:tgtEl>
                                        <p:attrNameLst>
                                          <p:attrName>style.visibility</p:attrName>
                                        </p:attrNameLst>
                                      </p:cBhvr>
                                      <p:to>
                                        <p:strVal val="hidden"/>
                                      </p:to>
                                    </p:set>
                                  </p:childTnLst>
                                </p:cTn>
                              </p:par>
                              <p:par>
                                <p:cTn id="67" presetID="4" presetClass="exit" presetSubtype="16" fill="hold" grpId="1" nodeType="withEffect">
                                  <p:stCondLst>
                                    <p:cond delay="0"/>
                                  </p:stCondLst>
                                  <p:childTnLst>
                                    <p:animEffect transition="out" filter="box(in)">
                                      <p:cBhvr>
                                        <p:cTn id="68" dur="500"/>
                                        <p:tgtEl>
                                          <p:spTgt spid="6156"/>
                                        </p:tgtEl>
                                      </p:cBhvr>
                                    </p:animEffect>
                                    <p:set>
                                      <p:cBhvr>
                                        <p:cTn id="69" dur="1" fill="hold">
                                          <p:stCondLst>
                                            <p:cond delay="499"/>
                                          </p:stCondLst>
                                        </p:cTn>
                                        <p:tgtEl>
                                          <p:spTgt spid="6156"/>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4" presetClass="entr" presetSubtype="16" fill="hold" nodeType="clickEffect">
                                  <p:stCondLst>
                                    <p:cond delay="0"/>
                                  </p:stCondLst>
                                  <p:childTnLst>
                                    <p:set>
                                      <p:cBhvr>
                                        <p:cTn id="73" dur="1" fill="hold">
                                          <p:stCondLst>
                                            <p:cond delay="0"/>
                                          </p:stCondLst>
                                        </p:cTn>
                                        <p:tgtEl>
                                          <p:spTgt spid="1029"/>
                                        </p:tgtEl>
                                        <p:attrNameLst>
                                          <p:attrName>style.visibility</p:attrName>
                                        </p:attrNameLst>
                                      </p:cBhvr>
                                      <p:to>
                                        <p:strVal val="visible"/>
                                      </p:to>
                                    </p:set>
                                    <p:animEffect transition="in" filter="box(in)">
                                      <p:cBhvr>
                                        <p:cTn id="74" dur="500"/>
                                        <p:tgtEl>
                                          <p:spTgt spid="1029"/>
                                        </p:tgtEl>
                                      </p:cBhvr>
                                    </p:animEffect>
                                  </p:childTnLst>
                                </p:cTn>
                              </p:par>
                              <p:par>
                                <p:cTn id="75" presetID="4" presetClass="entr" presetSubtype="16" fill="hold" grpId="0" nodeType="withEffect">
                                  <p:stCondLst>
                                    <p:cond delay="0"/>
                                  </p:stCondLst>
                                  <p:childTnLst>
                                    <p:set>
                                      <p:cBhvr>
                                        <p:cTn id="76" dur="1" fill="hold">
                                          <p:stCondLst>
                                            <p:cond delay="0"/>
                                          </p:stCondLst>
                                        </p:cTn>
                                        <p:tgtEl>
                                          <p:spTgt spid="6160"/>
                                        </p:tgtEl>
                                        <p:attrNameLst>
                                          <p:attrName>style.visibility</p:attrName>
                                        </p:attrNameLst>
                                      </p:cBhvr>
                                      <p:to>
                                        <p:strVal val="visible"/>
                                      </p:to>
                                    </p:set>
                                    <p:animEffect transition="in" filter="box(in)">
                                      <p:cBhvr>
                                        <p:cTn id="77" dur="500"/>
                                        <p:tgtEl>
                                          <p:spTgt spid="6160"/>
                                        </p:tgtEl>
                                      </p:cBhvr>
                                    </p:animEffect>
                                  </p:childTnLst>
                                </p:cTn>
                              </p:par>
                              <p:par>
                                <p:cTn id="78" presetID="4" presetClass="entr" presetSubtype="16" fill="hold" grpId="0" nodeType="withEffect">
                                  <p:stCondLst>
                                    <p:cond delay="0"/>
                                  </p:stCondLst>
                                  <p:childTnLst>
                                    <p:set>
                                      <p:cBhvr>
                                        <p:cTn id="79" dur="1" fill="hold">
                                          <p:stCondLst>
                                            <p:cond delay="0"/>
                                          </p:stCondLst>
                                        </p:cTn>
                                        <p:tgtEl>
                                          <p:spTgt spid="6162"/>
                                        </p:tgtEl>
                                        <p:attrNameLst>
                                          <p:attrName>style.visibility</p:attrName>
                                        </p:attrNameLst>
                                      </p:cBhvr>
                                      <p:to>
                                        <p:strVal val="visible"/>
                                      </p:to>
                                    </p:set>
                                    <p:animEffect transition="in" filter="box(in)">
                                      <p:cBhvr>
                                        <p:cTn id="80" dur="500"/>
                                        <p:tgtEl>
                                          <p:spTgt spid="6162"/>
                                        </p:tgtEl>
                                      </p:cBhvr>
                                    </p:animEffect>
                                  </p:childTnLst>
                                </p:cTn>
                              </p:par>
                              <p:par>
                                <p:cTn id="81" presetID="4" presetClass="entr" presetSubtype="16" fill="hold" grpId="0" nodeType="withEffect">
                                  <p:stCondLst>
                                    <p:cond delay="0"/>
                                  </p:stCondLst>
                                  <p:childTnLst>
                                    <p:set>
                                      <p:cBhvr>
                                        <p:cTn id="82" dur="1" fill="hold">
                                          <p:stCondLst>
                                            <p:cond delay="0"/>
                                          </p:stCondLst>
                                        </p:cTn>
                                        <p:tgtEl>
                                          <p:spTgt spid="6161"/>
                                        </p:tgtEl>
                                        <p:attrNameLst>
                                          <p:attrName>style.visibility</p:attrName>
                                        </p:attrNameLst>
                                      </p:cBhvr>
                                      <p:to>
                                        <p:strVal val="visible"/>
                                      </p:to>
                                    </p:set>
                                    <p:animEffect transition="in" filter="box(in)">
                                      <p:cBhvr>
                                        <p:cTn id="83" dur="500"/>
                                        <p:tgtEl>
                                          <p:spTgt spid="6161"/>
                                        </p:tgtEl>
                                      </p:cBhvr>
                                    </p:animEffect>
                                  </p:childTnLst>
                                </p:cTn>
                              </p:par>
                              <p:par>
                                <p:cTn id="84" presetID="4" presetClass="entr" presetSubtype="16" fill="hold" grpId="0" nodeType="withEffect">
                                  <p:stCondLst>
                                    <p:cond delay="0"/>
                                  </p:stCondLst>
                                  <p:childTnLst>
                                    <p:set>
                                      <p:cBhvr>
                                        <p:cTn id="85" dur="1" fill="hold">
                                          <p:stCondLst>
                                            <p:cond delay="0"/>
                                          </p:stCondLst>
                                        </p:cTn>
                                        <p:tgtEl>
                                          <p:spTgt spid="6163"/>
                                        </p:tgtEl>
                                        <p:attrNameLst>
                                          <p:attrName>style.visibility</p:attrName>
                                        </p:attrNameLst>
                                      </p:cBhvr>
                                      <p:to>
                                        <p:strVal val="visible"/>
                                      </p:to>
                                    </p:set>
                                    <p:animEffect transition="in" filter="box(in)">
                                      <p:cBhvr>
                                        <p:cTn id="86" dur="500"/>
                                        <p:tgtEl>
                                          <p:spTgt spid="6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6176" grpId="0" animBg="1"/>
      <p:bldP spid="6176" grpId="1" animBg="1"/>
      <p:bldP spid="6148" grpId="0" animBg="1"/>
      <p:bldP spid="6148" grpId="1" animBg="1"/>
      <p:bldP spid="6156" grpId="0" animBg="1"/>
      <p:bldP spid="6156" grpId="1" animBg="1"/>
      <p:bldP spid="6157" grpId="0" animBg="1"/>
      <p:bldP spid="6157" grpId="1" animBg="1"/>
      <p:bldP spid="6158" grpId="0" animBg="1"/>
      <p:bldP spid="6158" grpId="1" animBg="1"/>
      <p:bldP spid="6160" grpId="0" animBg="1"/>
      <p:bldP spid="6161" grpId="0" animBg="1"/>
      <p:bldP spid="6162" grpId="0" animBg="1"/>
      <p:bldP spid="616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6000760" y="4893518"/>
            <a:ext cx="2352675" cy="1847850"/>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a:srcRect/>
          <a:stretch>
            <a:fillRect/>
          </a:stretch>
        </p:blipFill>
        <p:spPr bwMode="auto">
          <a:xfrm>
            <a:off x="4786314" y="2321750"/>
            <a:ext cx="4091017" cy="2540460"/>
          </a:xfrm>
          <a:prstGeom prst="rect">
            <a:avLst/>
          </a:prstGeom>
          <a:noFill/>
          <a:ln w="9525">
            <a:noFill/>
            <a:miter lim="800000"/>
            <a:headEnd/>
            <a:tailEnd/>
          </a:ln>
          <a:effectLst/>
        </p:spPr>
      </p:pic>
      <p:pic>
        <p:nvPicPr>
          <p:cNvPr id="12" name="Picture 2"/>
          <p:cNvPicPr>
            <a:picLocks noChangeAspect="1" noChangeArrowheads="1"/>
          </p:cNvPicPr>
          <p:nvPr/>
        </p:nvPicPr>
        <p:blipFill>
          <a:blip r:embed="rId4"/>
          <a:srcRect/>
          <a:stretch>
            <a:fillRect/>
          </a:stretch>
        </p:blipFill>
        <p:spPr bwMode="auto">
          <a:xfrm>
            <a:off x="214282" y="1393056"/>
            <a:ext cx="4286280" cy="4962525"/>
          </a:xfrm>
          <a:prstGeom prst="rect">
            <a:avLst/>
          </a:prstGeom>
          <a:noFill/>
          <a:ln w="9525">
            <a:noFill/>
            <a:miter lim="800000"/>
            <a:headEnd/>
            <a:tailEnd/>
          </a:ln>
          <a:effectLst/>
        </p:spPr>
      </p:pic>
      <p:sp>
        <p:nvSpPr>
          <p:cNvPr id="35857" name="AutoShape 17"/>
          <p:cNvSpPr>
            <a:spLocks noChangeArrowheads="1"/>
          </p:cNvSpPr>
          <p:nvPr/>
        </p:nvSpPr>
        <p:spPr bwMode="auto">
          <a:xfrm>
            <a:off x="4286248" y="3393320"/>
            <a:ext cx="2125662"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Clicar ahora en Definir grupos…</a:t>
            </a:r>
          </a:p>
        </p:txBody>
      </p:sp>
      <p:sp>
        <p:nvSpPr>
          <p:cNvPr id="35858" name="Line 18"/>
          <p:cNvSpPr>
            <a:spLocks noChangeShapeType="1"/>
          </p:cNvSpPr>
          <p:nvPr/>
        </p:nvSpPr>
        <p:spPr bwMode="auto">
          <a:xfrm>
            <a:off x="6443663" y="3967996"/>
            <a:ext cx="360362" cy="431800"/>
          </a:xfrm>
          <a:prstGeom prst="line">
            <a:avLst/>
          </a:prstGeom>
          <a:noFill/>
          <a:ln w="38100">
            <a:solidFill>
              <a:schemeClr val="tx1"/>
            </a:solidFill>
            <a:round/>
            <a:headEnd/>
            <a:tailEnd type="triangle" w="med" len="med"/>
          </a:ln>
          <a:effectLst/>
        </p:spPr>
        <p:txBody>
          <a:bodyPr/>
          <a:lstStyle/>
          <a:p>
            <a:endParaRPr lang="es-ES"/>
          </a:p>
        </p:txBody>
      </p:sp>
      <p:sp>
        <p:nvSpPr>
          <p:cNvPr id="35860" name="Line 20"/>
          <p:cNvSpPr>
            <a:spLocks noChangeShapeType="1"/>
          </p:cNvSpPr>
          <p:nvPr/>
        </p:nvSpPr>
        <p:spPr bwMode="auto">
          <a:xfrm>
            <a:off x="7235825" y="4544259"/>
            <a:ext cx="0" cy="431800"/>
          </a:xfrm>
          <a:prstGeom prst="line">
            <a:avLst/>
          </a:prstGeom>
          <a:noFill/>
          <a:ln w="38100">
            <a:solidFill>
              <a:schemeClr val="tx1"/>
            </a:solidFill>
            <a:round/>
            <a:headEnd/>
            <a:tailEnd type="triangle" w="med" len="med"/>
          </a:ln>
          <a:effectLst/>
        </p:spPr>
        <p:txBody>
          <a:bodyPr/>
          <a:lstStyle/>
          <a:p>
            <a:endParaRPr lang="es-ES"/>
          </a:p>
        </p:txBody>
      </p:sp>
      <p:sp>
        <p:nvSpPr>
          <p:cNvPr id="35861" name="AutoShape 21"/>
          <p:cNvSpPr>
            <a:spLocks noChangeArrowheads="1"/>
          </p:cNvSpPr>
          <p:nvPr/>
        </p:nvSpPr>
        <p:spPr bwMode="auto">
          <a:xfrm>
            <a:off x="3929058" y="4004835"/>
            <a:ext cx="2144713"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La pestaña usar valores especificados debe estar señalada</a:t>
            </a:r>
          </a:p>
        </p:txBody>
      </p:sp>
      <p:sp>
        <p:nvSpPr>
          <p:cNvPr id="35862" name="AutoShape 22"/>
          <p:cNvSpPr>
            <a:spLocks noChangeArrowheads="1"/>
          </p:cNvSpPr>
          <p:nvPr/>
        </p:nvSpPr>
        <p:spPr bwMode="auto">
          <a:xfrm>
            <a:off x="3500430" y="4822081"/>
            <a:ext cx="2555883" cy="142876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los valores en cada grupo (iguales que los que se había dado para realizar la base de datos) pe: no neumonia=0 y neumonia=1</a:t>
            </a:r>
          </a:p>
        </p:txBody>
      </p:sp>
      <p:sp>
        <p:nvSpPr>
          <p:cNvPr id="35863" name="AutoShape 23"/>
          <p:cNvSpPr>
            <a:spLocks noChangeArrowheads="1"/>
          </p:cNvSpPr>
          <p:nvPr/>
        </p:nvSpPr>
        <p:spPr bwMode="auto">
          <a:xfrm>
            <a:off x="3924300" y="6344484"/>
            <a:ext cx="2105025" cy="34051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Clicar en continuar</a:t>
            </a:r>
          </a:p>
        </p:txBody>
      </p:sp>
      <p:sp>
        <p:nvSpPr>
          <p:cNvPr id="15" name="AutoShape 5"/>
          <p:cNvSpPr>
            <a:spLocks noGrp="1" noChangeArrowheads="1"/>
          </p:cNvSpPr>
          <p:nvPr>
            <p:ph type="title"/>
          </p:nvPr>
        </p:nvSpPr>
        <p:spPr bwMode="auto">
          <a:xfrm>
            <a:off x="1043608" y="144786"/>
            <a:ext cx="8048004" cy="868346"/>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2400" kern="1200" dirty="0">
                <a:solidFill>
                  <a:schemeClr val="tx1"/>
                </a:solidFill>
              </a:rPr>
              <a:t>Comparación de </a:t>
            </a:r>
            <a:r>
              <a:rPr lang="es-ES" sz="2400" kern="1200" dirty="0" smtClean="0">
                <a:solidFill>
                  <a:schemeClr val="tx1"/>
                </a:solidFill>
              </a:rPr>
              <a:t>medias de dos grupos independientes </a:t>
            </a:r>
            <a:r>
              <a:rPr lang="es-ES" sz="2400" kern="1200" dirty="0">
                <a:solidFill>
                  <a:schemeClr val="tx1"/>
                </a:solidFill>
              </a:rPr>
              <a:t>Prueba T de </a:t>
            </a:r>
            <a:r>
              <a:rPr lang="es-ES" sz="2400" kern="1200" dirty="0" err="1">
                <a:solidFill>
                  <a:schemeClr val="tx1"/>
                </a:solidFill>
              </a:rPr>
              <a:t>Student</a:t>
            </a:r>
            <a:r>
              <a:rPr lang="es-ES" sz="2400" kern="1200" dirty="0">
                <a:solidFill>
                  <a:schemeClr val="tx1"/>
                </a:solidFill>
              </a:rPr>
              <a:t>. Ejemplo con SPSS</a:t>
            </a:r>
          </a:p>
        </p:txBody>
      </p:sp>
      <p:grpSp>
        <p:nvGrpSpPr>
          <p:cNvPr id="13" name="12 Grupo"/>
          <p:cNvGrpSpPr/>
          <p:nvPr/>
        </p:nvGrpSpPr>
        <p:grpSpPr>
          <a:xfrm>
            <a:off x="128071" y="119472"/>
            <a:ext cx="2571721" cy="1249706"/>
            <a:chOff x="128071" y="119472"/>
            <a:chExt cx="2571721" cy="1249706"/>
          </a:xfrm>
        </p:grpSpPr>
        <p:pic>
          <p:nvPicPr>
            <p:cNvPr id="14" name="13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6" name="15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5857"/>
                                        </p:tgtEl>
                                        <p:attrNameLst>
                                          <p:attrName>style.visibility</p:attrName>
                                        </p:attrNameLst>
                                      </p:cBhvr>
                                      <p:to>
                                        <p:strVal val="visible"/>
                                      </p:to>
                                    </p:set>
                                    <p:animEffect transition="in" filter="box(in)">
                                      <p:cBhvr>
                                        <p:cTn id="7" dur="500"/>
                                        <p:tgtEl>
                                          <p:spTgt spid="3585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5858"/>
                                        </p:tgtEl>
                                        <p:attrNameLst>
                                          <p:attrName>style.visibility</p:attrName>
                                        </p:attrNameLst>
                                      </p:cBhvr>
                                      <p:to>
                                        <p:strVal val="visible"/>
                                      </p:to>
                                    </p:set>
                                    <p:animEffect transition="in" filter="box(in)">
                                      <p:cBhvr>
                                        <p:cTn id="10" dur="500"/>
                                        <p:tgtEl>
                                          <p:spTgt spid="35858"/>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5860"/>
                                        </p:tgtEl>
                                        <p:attrNameLst>
                                          <p:attrName>style.visibility</p:attrName>
                                        </p:attrNameLst>
                                      </p:cBhvr>
                                      <p:to>
                                        <p:strVal val="visible"/>
                                      </p:to>
                                    </p:set>
                                    <p:animEffect transition="in" filter="box(in)">
                                      <p:cBhvr>
                                        <p:cTn id="15" dur="500"/>
                                        <p:tgtEl>
                                          <p:spTgt spid="35860"/>
                                        </p:tgtEl>
                                      </p:cBhvr>
                                    </p:animEffect>
                                  </p:childTnLst>
                                </p:cTn>
                              </p:par>
                              <p:par>
                                <p:cTn id="16" presetID="4" presetClass="entr" presetSubtype="16" fill="hold" nodeType="withEffect">
                                  <p:stCondLst>
                                    <p:cond delay="0"/>
                                  </p:stCondLst>
                                  <p:childTnLst>
                                    <p:set>
                                      <p:cBhvr>
                                        <p:cTn id="17" dur="1" fill="hold">
                                          <p:stCondLst>
                                            <p:cond delay="0"/>
                                          </p:stCondLst>
                                        </p:cTn>
                                        <p:tgtEl>
                                          <p:spTgt spid="2051"/>
                                        </p:tgtEl>
                                        <p:attrNameLst>
                                          <p:attrName>style.visibility</p:attrName>
                                        </p:attrNameLst>
                                      </p:cBhvr>
                                      <p:to>
                                        <p:strVal val="visible"/>
                                      </p:to>
                                    </p:set>
                                    <p:animEffect transition="in" filter="box(in)">
                                      <p:cBhvr>
                                        <p:cTn id="18" dur="500"/>
                                        <p:tgtEl>
                                          <p:spTgt spid="2051"/>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35861"/>
                                        </p:tgtEl>
                                        <p:attrNameLst>
                                          <p:attrName>style.visibility</p:attrName>
                                        </p:attrNameLst>
                                      </p:cBhvr>
                                      <p:to>
                                        <p:strVal val="visible"/>
                                      </p:to>
                                    </p:set>
                                    <p:animEffect transition="in" filter="box(in)">
                                      <p:cBhvr>
                                        <p:cTn id="23" dur="500"/>
                                        <p:tgtEl>
                                          <p:spTgt spid="35861"/>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35862"/>
                                        </p:tgtEl>
                                        <p:attrNameLst>
                                          <p:attrName>style.visibility</p:attrName>
                                        </p:attrNameLst>
                                      </p:cBhvr>
                                      <p:to>
                                        <p:strVal val="visible"/>
                                      </p:to>
                                    </p:set>
                                    <p:animEffect transition="in" filter="box(in)">
                                      <p:cBhvr>
                                        <p:cTn id="26" dur="500"/>
                                        <p:tgtEl>
                                          <p:spTgt spid="35862"/>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35863"/>
                                        </p:tgtEl>
                                        <p:attrNameLst>
                                          <p:attrName>style.visibility</p:attrName>
                                        </p:attrNameLst>
                                      </p:cBhvr>
                                      <p:to>
                                        <p:strVal val="visible"/>
                                      </p:to>
                                    </p:set>
                                    <p:animEffect transition="in" filter="box(in)">
                                      <p:cBhvr>
                                        <p:cTn id="29" dur="500"/>
                                        <p:tgtEl>
                                          <p:spTgt spid="35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57" grpId="0" animBg="1"/>
      <p:bldP spid="35858" grpId="0" animBg="1"/>
      <p:bldP spid="35860" grpId="0" animBg="1"/>
      <p:bldP spid="35861" grpId="0" animBg="1"/>
      <p:bldP spid="35862" grpId="0" animBg="1"/>
      <p:bldP spid="3586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5"/>
          <p:cNvSpPr>
            <a:spLocks noGrp="1" noChangeArrowheads="1"/>
          </p:cNvSpPr>
          <p:nvPr>
            <p:ph type="title"/>
          </p:nvPr>
        </p:nvSpPr>
        <p:spPr bwMode="auto">
          <a:xfrm>
            <a:off x="1763688" y="274638"/>
            <a:ext cx="7200800" cy="86834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000" kern="1200" dirty="0">
                <a:solidFill>
                  <a:schemeClr val="tx1"/>
                </a:solidFill>
              </a:rPr>
              <a:t>Comparación de medias </a:t>
            </a:r>
            <a:r>
              <a:rPr lang="es-ES" sz="2000" kern="1200" dirty="0" smtClean="0">
                <a:solidFill>
                  <a:schemeClr val="tx1"/>
                </a:solidFill>
              </a:rPr>
              <a:t>de dos grupos independientes. </a:t>
            </a:r>
            <a:r>
              <a:rPr lang="es-ES" sz="2000" kern="1200" dirty="0">
                <a:solidFill>
                  <a:schemeClr val="tx1"/>
                </a:solidFill>
              </a:rPr>
              <a:t>Prueba T de </a:t>
            </a:r>
            <a:r>
              <a:rPr lang="es-ES" sz="2000" kern="1200" dirty="0" err="1">
                <a:solidFill>
                  <a:schemeClr val="tx1"/>
                </a:solidFill>
              </a:rPr>
              <a:t>Student</a:t>
            </a:r>
            <a:r>
              <a:rPr lang="es-ES" sz="2000" kern="1200" dirty="0">
                <a:solidFill>
                  <a:schemeClr val="tx1"/>
                </a:solidFill>
              </a:rPr>
              <a:t>. Ejemplo con SPSS</a:t>
            </a:r>
          </a:p>
        </p:txBody>
      </p:sp>
      <p:pic>
        <p:nvPicPr>
          <p:cNvPr id="7" name="Picture 2"/>
          <p:cNvPicPr>
            <a:picLocks noChangeAspect="1" noChangeArrowheads="1"/>
          </p:cNvPicPr>
          <p:nvPr/>
        </p:nvPicPr>
        <p:blipFill>
          <a:blip r:embed="rId2"/>
          <a:srcRect/>
          <a:stretch>
            <a:fillRect/>
          </a:stretch>
        </p:blipFill>
        <p:spPr bwMode="auto">
          <a:xfrm>
            <a:off x="214282" y="1346795"/>
            <a:ext cx="4286280" cy="4962525"/>
          </a:xfrm>
          <a:prstGeom prst="rect">
            <a:avLst/>
          </a:prstGeom>
          <a:noFill/>
          <a:ln w="9525">
            <a:noFill/>
            <a:miter lim="800000"/>
            <a:headEnd/>
            <a:tailEnd/>
          </a:ln>
          <a:effectLst/>
        </p:spPr>
      </p:pic>
      <p:pic>
        <p:nvPicPr>
          <p:cNvPr id="3074" name="Picture 2"/>
          <p:cNvPicPr>
            <a:picLocks noChangeAspect="1" noChangeArrowheads="1"/>
          </p:cNvPicPr>
          <p:nvPr/>
        </p:nvPicPr>
        <p:blipFill>
          <a:blip r:embed="rId3"/>
          <a:srcRect/>
          <a:stretch>
            <a:fillRect/>
          </a:stretch>
        </p:blipFill>
        <p:spPr bwMode="auto">
          <a:xfrm>
            <a:off x="4786314" y="2579816"/>
            <a:ext cx="4110035" cy="2558913"/>
          </a:xfrm>
          <a:prstGeom prst="rect">
            <a:avLst/>
          </a:prstGeom>
          <a:noFill/>
          <a:ln w="9525">
            <a:noFill/>
            <a:miter lim="800000"/>
            <a:headEnd/>
            <a:tailEnd/>
          </a:ln>
          <a:effectLst/>
        </p:spPr>
      </p:pic>
      <p:sp>
        <p:nvSpPr>
          <p:cNvPr id="36889" name="AutoShape 25"/>
          <p:cNvSpPr>
            <a:spLocks noChangeArrowheads="1"/>
          </p:cNvSpPr>
          <p:nvPr/>
        </p:nvSpPr>
        <p:spPr bwMode="auto">
          <a:xfrm>
            <a:off x="3967173" y="5286388"/>
            <a:ext cx="2105025" cy="34051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Clicar en Aceptar</a:t>
            </a:r>
          </a:p>
        </p:txBody>
      </p:sp>
      <p:cxnSp>
        <p:nvCxnSpPr>
          <p:cNvPr id="11" name="10 Conector recto de flecha"/>
          <p:cNvCxnSpPr/>
          <p:nvPr/>
        </p:nvCxnSpPr>
        <p:spPr>
          <a:xfrm rot="5400000" flipH="1" flipV="1">
            <a:off x="5072066" y="5000636"/>
            <a:ext cx="357190" cy="214314"/>
          </a:xfrm>
          <a:prstGeom prst="straightConnector1">
            <a:avLst/>
          </a:prstGeom>
          <a:ln w="28575">
            <a:solidFill>
              <a:schemeClr val="accent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8" name="7 Grupo"/>
          <p:cNvGrpSpPr/>
          <p:nvPr/>
        </p:nvGrpSpPr>
        <p:grpSpPr>
          <a:xfrm>
            <a:off x="128071" y="119472"/>
            <a:ext cx="2571721" cy="1249706"/>
            <a:chOff x="128071" y="119472"/>
            <a:chExt cx="2571721" cy="1249706"/>
          </a:xfrm>
        </p:grpSpPr>
        <p:pic>
          <p:nvPicPr>
            <p:cNvPr id="9" name="8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2" name="11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p:cNvPicPr>
            <a:picLocks noChangeAspect="1" noChangeArrowheads="1"/>
          </p:cNvPicPr>
          <p:nvPr/>
        </p:nvPicPr>
        <p:blipFill>
          <a:blip r:embed="rId2"/>
          <a:srcRect/>
          <a:stretch>
            <a:fillRect/>
          </a:stretch>
        </p:blipFill>
        <p:spPr bwMode="auto">
          <a:xfrm>
            <a:off x="4067175" y="1619456"/>
            <a:ext cx="4581525" cy="1438275"/>
          </a:xfrm>
          <a:prstGeom prst="rect">
            <a:avLst/>
          </a:prstGeom>
          <a:noFill/>
          <a:ln w="9525">
            <a:noFill/>
            <a:miter lim="800000"/>
            <a:headEnd/>
            <a:tailEnd/>
          </a:ln>
          <a:effectLst/>
        </p:spPr>
      </p:pic>
      <p:pic>
        <p:nvPicPr>
          <p:cNvPr id="8198" name="Picture 6"/>
          <p:cNvPicPr>
            <a:picLocks noChangeAspect="1" noChangeArrowheads="1"/>
          </p:cNvPicPr>
          <p:nvPr/>
        </p:nvPicPr>
        <p:blipFill>
          <a:blip r:embed="rId3"/>
          <a:srcRect/>
          <a:stretch>
            <a:fillRect/>
          </a:stretch>
        </p:blipFill>
        <p:spPr bwMode="auto">
          <a:xfrm>
            <a:off x="468313" y="3419681"/>
            <a:ext cx="8543925" cy="2809875"/>
          </a:xfrm>
          <a:prstGeom prst="rect">
            <a:avLst/>
          </a:prstGeom>
          <a:noFill/>
          <a:ln w="9525">
            <a:noFill/>
            <a:miter lim="800000"/>
            <a:headEnd/>
            <a:tailEnd/>
          </a:ln>
          <a:effectLst/>
        </p:spPr>
      </p:pic>
      <p:sp>
        <p:nvSpPr>
          <p:cNvPr id="8199" name="AutoShape 7"/>
          <p:cNvSpPr>
            <a:spLocks noChangeArrowheads="1"/>
          </p:cNvSpPr>
          <p:nvPr/>
        </p:nvSpPr>
        <p:spPr bwMode="auto">
          <a:xfrm>
            <a:off x="285720" y="1706755"/>
            <a:ext cx="3343275" cy="10556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En esta tabla se representan la N, Media, Desviación típica y Error típico de la media de cada variable por cada uno de los grupos</a:t>
            </a:r>
          </a:p>
        </p:txBody>
      </p:sp>
      <p:sp>
        <p:nvSpPr>
          <p:cNvPr id="8200" name="AutoShape 8"/>
          <p:cNvSpPr>
            <a:spLocks noChangeArrowheads="1"/>
          </p:cNvSpPr>
          <p:nvPr/>
        </p:nvSpPr>
        <p:spPr bwMode="auto">
          <a:xfrm>
            <a:off x="214282" y="1340768"/>
            <a:ext cx="3532188" cy="200906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La significación estadística viene calculada en la columna “Sig. (bilateral)”. </a:t>
            </a:r>
          </a:p>
          <a:p>
            <a:pPr>
              <a:defRPr/>
            </a:pPr>
            <a:r>
              <a:rPr lang="es-ES" sz="1400" dirty="0">
                <a:solidFill>
                  <a:schemeClr val="accent6">
                    <a:lumMod val="50000"/>
                  </a:schemeClr>
                </a:solidFill>
              </a:rPr>
              <a:t>Antes de escoger cual de los dos resultados es el correcto (“p” superior o inferior), hay que mirar la columna de la “</a:t>
            </a:r>
            <a:r>
              <a:rPr lang="es-ES" sz="1400" b="1" dirty="0">
                <a:solidFill>
                  <a:schemeClr val="accent6">
                    <a:lumMod val="50000"/>
                  </a:schemeClr>
                </a:solidFill>
              </a:rPr>
              <a:t>Prueba de Levene para la igualdad de varianzas</a:t>
            </a:r>
            <a:r>
              <a:rPr lang="es-ES" sz="1400" dirty="0">
                <a:solidFill>
                  <a:schemeClr val="accent6">
                    <a:lumMod val="50000"/>
                  </a:schemeClr>
                </a:solidFill>
              </a:rPr>
              <a:t>”.</a:t>
            </a:r>
          </a:p>
        </p:txBody>
      </p:sp>
      <p:sp>
        <p:nvSpPr>
          <p:cNvPr id="8201" name="AutoShape 9"/>
          <p:cNvSpPr>
            <a:spLocks noChangeArrowheads="1"/>
          </p:cNvSpPr>
          <p:nvPr/>
        </p:nvSpPr>
        <p:spPr bwMode="auto">
          <a:xfrm>
            <a:off x="39681" y="1492441"/>
            <a:ext cx="3532187" cy="177069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a:solidFill>
                  <a:schemeClr val="accent6">
                    <a:lumMod val="50000"/>
                  </a:schemeClr>
                </a:solidFill>
              </a:rPr>
              <a:t>Prueba de Levene para la igualdad de varianzas</a:t>
            </a:r>
            <a:r>
              <a:rPr lang="es-ES" sz="1400" dirty="0">
                <a:solidFill>
                  <a:schemeClr val="accent6">
                    <a:lumMod val="50000"/>
                  </a:schemeClr>
                </a:solidFill>
              </a:rPr>
              <a:t>”</a:t>
            </a:r>
          </a:p>
          <a:p>
            <a:pPr>
              <a:defRPr/>
            </a:pPr>
            <a:r>
              <a:rPr lang="es-ES" sz="1400" dirty="0">
                <a:solidFill>
                  <a:schemeClr val="accent6">
                    <a:lumMod val="50000"/>
                  </a:schemeClr>
                </a:solidFill>
              </a:rPr>
              <a:t>Si la significación de esta prueba es </a:t>
            </a:r>
            <a:r>
              <a:rPr lang="es-ES" sz="1400" b="1" dirty="0">
                <a:solidFill>
                  <a:schemeClr val="accent6">
                    <a:lumMod val="50000"/>
                  </a:schemeClr>
                </a:solidFill>
              </a:rPr>
              <a:t>inferior a 0,05</a:t>
            </a:r>
            <a:r>
              <a:rPr lang="es-ES" sz="1400" dirty="0">
                <a:solidFill>
                  <a:schemeClr val="accent6">
                    <a:lumMod val="50000"/>
                  </a:schemeClr>
                </a:solidFill>
              </a:rPr>
              <a:t>, indica que no se han asumido varianzas iguales y por lo tanto la significación que tenemos que escoger es la </a:t>
            </a:r>
            <a:r>
              <a:rPr lang="es-ES" sz="1400" b="1" dirty="0">
                <a:solidFill>
                  <a:schemeClr val="accent6">
                    <a:lumMod val="50000"/>
                  </a:schemeClr>
                </a:solidFill>
              </a:rPr>
              <a:t>“p” inferior</a:t>
            </a:r>
          </a:p>
        </p:txBody>
      </p:sp>
      <p:sp>
        <p:nvSpPr>
          <p:cNvPr id="8202" name="Line 10"/>
          <p:cNvSpPr>
            <a:spLocks noChangeShapeType="1"/>
          </p:cNvSpPr>
          <p:nvPr/>
        </p:nvSpPr>
        <p:spPr bwMode="auto">
          <a:xfrm>
            <a:off x="3348038" y="5796169"/>
            <a:ext cx="215900" cy="0"/>
          </a:xfrm>
          <a:prstGeom prst="line">
            <a:avLst/>
          </a:prstGeom>
          <a:noFill/>
          <a:ln w="38100">
            <a:solidFill>
              <a:schemeClr val="accent6">
                <a:lumMod val="75000"/>
              </a:schemeClr>
            </a:solidFill>
            <a:round/>
            <a:headEnd/>
            <a:tailEnd/>
          </a:ln>
          <a:effectLst/>
        </p:spPr>
        <p:txBody>
          <a:bodyPr/>
          <a:lstStyle/>
          <a:p>
            <a:endParaRPr lang="es-ES"/>
          </a:p>
        </p:txBody>
      </p:sp>
      <p:sp>
        <p:nvSpPr>
          <p:cNvPr id="8203" name="Line 11"/>
          <p:cNvSpPr>
            <a:spLocks noChangeShapeType="1"/>
          </p:cNvSpPr>
          <p:nvPr/>
        </p:nvSpPr>
        <p:spPr bwMode="auto">
          <a:xfrm>
            <a:off x="5580063" y="6083506"/>
            <a:ext cx="287337" cy="0"/>
          </a:xfrm>
          <a:prstGeom prst="line">
            <a:avLst/>
          </a:prstGeom>
          <a:noFill/>
          <a:ln w="38100">
            <a:solidFill>
              <a:schemeClr val="accent6">
                <a:lumMod val="75000"/>
              </a:schemeClr>
            </a:solidFill>
            <a:round/>
            <a:headEnd/>
            <a:tailEnd/>
          </a:ln>
          <a:effectLst/>
        </p:spPr>
        <p:txBody>
          <a:bodyPr/>
          <a:lstStyle/>
          <a:p>
            <a:endParaRPr lang="es-ES"/>
          </a:p>
        </p:txBody>
      </p:sp>
      <p:sp>
        <p:nvSpPr>
          <p:cNvPr id="8205" name="Line 13"/>
          <p:cNvSpPr>
            <a:spLocks noChangeShapeType="1"/>
          </p:cNvSpPr>
          <p:nvPr/>
        </p:nvSpPr>
        <p:spPr bwMode="auto">
          <a:xfrm>
            <a:off x="5435600" y="3635581"/>
            <a:ext cx="0" cy="792163"/>
          </a:xfrm>
          <a:prstGeom prst="line">
            <a:avLst/>
          </a:prstGeom>
          <a:noFill/>
          <a:ln w="38100">
            <a:solidFill>
              <a:schemeClr val="accent6">
                <a:lumMod val="75000"/>
              </a:schemeClr>
            </a:solidFill>
            <a:round/>
            <a:headEnd/>
            <a:tailEnd type="triangle" w="med" len="med"/>
          </a:ln>
          <a:effectLst/>
        </p:spPr>
        <p:txBody>
          <a:bodyPr/>
          <a:lstStyle/>
          <a:p>
            <a:endParaRPr lang="es-ES"/>
          </a:p>
        </p:txBody>
      </p:sp>
      <p:sp>
        <p:nvSpPr>
          <p:cNvPr id="8206" name="Line 14"/>
          <p:cNvSpPr>
            <a:spLocks noChangeShapeType="1"/>
          </p:cNvSpPr>
          <p:nvPr/>
        </p:nvSpPr>
        <p:spPr bwMode="auto">
          <a:xfrm>
            <a:off x="2843213" y="3419681"/>
            <a:ext cx="0" cy="360363"/>
          </a:xfrm>
          <a:prstGeom prst="line">
            <a:avLst/>
          </a:prstGeom>
          <a:noFill/>
          <a:ln w="38100">
            <a:solidFill>
              <a:schemeClr val="accent6">
                <a:lumMod val="75000"/>
              </a:schemeClr>
            </a:solidFill>
            <a:round/>
            <a:headEnd/>
            <a:tailEnd type="triangle" w="med" len="med"/>
          </a:ln>
          <a:effectLst/>
        </p:spPr>
        <p:txBody>
          <a:bodyPr/>
          <a:lstStyle/>
          <a:p>
            <a:endParaRPr lang="es-ES"/>
          </a:p>
        </p:txBody>
      </p:sp>
      <p:sp>
        <p:nvSpPr>
          <p:cNvPr id="8207" name="AutoShape 15"/>
          <p:cNvSpPr>
            <a:spLocks noChangeArrowheads="1"/>
          </p:cNvSpPr>
          <p:nvPr/>
        </p:nvSpPr>
        <p:spPr bwMode="auto">
          <a:xfrm>
            <a:off x="285720" y="1563879"/>
            <a:ext cx="3532188" cy="177069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a:solidFill>
                  <a:schemeClr val="accent6">
                    <a:lumMod val="50000"/>
                  </a:schemeClr>
                </a:solidFill>
              </a:rPr>
              <a:t>Prueba de Levene para la igualdad de varianzas”</a:t>
            </a:r>
          </a:p>
          <a:p>
            <a:pPr>
              <a:defRPr/>
            </a:pPr>
            <a:r>
              <a:rPr lang="es-ES" sz="1400" dirty="0">
                <a:solidFill>
                  <a:schemeClr val="accent6">
                    <a:lumMod val="50000"/>
                  </a:schemeClr>
                </a:solidFill>
              </a:rPr>
              <a:t>Si la significación de esta prueba </a:t>
            </a:r>
            <a:r>
              <a:rPr lang="es-ES" sz="1400" dirty="0" smtClean="0">
                <a:solidFill>
                  <a:schemeClr val="accent6">
                    <a:lumMod val="50000"/>
                  </a:schemeClr>
                </a:solidFill>
              </a:rPr>
              <a:t>es </a:t>
            </a:r>
            <a:r>
              <a:rPr lang="es-ES" sz="1400" b="1" dirty="0" smtClean="0">
                <a:solidFill>
                  <a:schemeClr val="accent6">
                    <a:lumMod val="50000"/>
                  </a:schemeClr>
                </a:solidFill>
              </a:rPr>
              <a:t>igual o </a:t>
            </a:r>
            <a:r>
              <a:rPr lang="es-ES" sz="1400" b="1" dirty="0">
                <a:solidFill>
                  <a:schemeClr val="accent6">
                    <a:lumMod val="50000"/>
                  </a:schemeClr>
                </a:solidFill>
              </a:rPr>
              <a:t>superior a 0,05</a:t>
            </a:r>
            <a:r>
              <a:rPr lang="es-ES" sz="1400" dirty="0">
                <a:solidFill>
                  <a:schemeClr val="accent6">
                    <a:lumMod val="50000"/>
                  </a:schemeClr>
                </a:solidFill>
              </a:rPr>
              <a:t>, indica que se han asumido varianzas iguales y por lo tanto la significación que tenemos que escoger es la </a:t>
            </a:r>
            <a:r>
              <a:rPr lang="es-ES" sz="1400" b="1" dirty="0">
                <a:solidFill>
                  <a:schemeClr val="accent6">
                    <a:lumMod val="50000"/>
                  </a:schemeClr>
                </a:solidFill>
              </a:rPr>
              <a:t>“p” superior</a:t>
            </a:r>
          </a:p>
        </p:txBody>
      </p:sp>
      <p:sp>
        <p:nvSpPr>
          <p:cNvPr id="8208" name="Line 16"/>
          <p:cNvSpPr>
            <a:spLocks noChangeShapeType="1"/>
          </p:cNvSpPr>
          <p:nvPr/>
        </p:nvSpPr>
        <p:spPr bwMode="auto">
          <a:xfrm>
            <a:off x="3276600" y="5148469"/>
            <a:ext cx="287338" cy="0"/>
          </a:xfrm>
          <a:prstGeom prst="line">
            <a:avLst/>
          </a:prstGeom>
          <a:noFill/>
          <a:ln w="38100">
            <a:solidFill>
              <a:schemeClr val="accent6">
                <a:lumMod val="75000"/>
              </a:schemeClr>
            </a:solidFill>
            <a:round/>
            <a:headEnd/>
            <a:tailEnd/>
          </a:ln>
          <a:effectLst/>
        </p:spPr>
        <p:txBody>
          <a:bodyPr/>
          <a:lstStyle/>
          <a:p>
            <a:endParaRPr lang="es-ES"/>
          </a:p>
        </p:txBody>
      </p:sp>
      <p:sp>
        <p:nvSpPr>
          <p:cNvPr id="8209" name="Line 17"/>
          <p:cNvSpPr>
            <a:spLocks noChangeShapeType="1"/>
          </p:cNvSpPr>
          <p:nvPr/>
        </p:nvSpPr>
        <p:spPr bwMode="auto">
          <a:xfrm>
            <a:off x="5580063" y="5148469"/>
            <a:ext cx="287337" cy="0"/>
          </a:xfrm>
          <a:prstGeom prst="line">
            <a:avLst/>
          </a:prstGeom>
          <a:noFill/>
          <a:ln w="38100">
            <a:solidFill>
              <a:schemeClr val="accent6">
                <a:lumMod val="75000"/>
              </a:schemeClr>
            </a:solidFill>
            <a:round/>
            <a:headEnd/>
            <a:tailEnd/>
          </a:ln>
          <a:effectLst/>
        </p:spPr>
        <p:txBody>
          <a:bodyPr/>
          <a:lstStyle/>
          <a:p>
            <a:endParaRPr lang="es-ES"/>
          </a:p>
        </p:txBody>
      </p:sp>
      <p:sp>
        <p:nvSpPr>
          <p:cNvPr id="18" name="AutoShape 5"/>
          <p:cNvSpPr>
            <a:spLocks noGrp="1" noChangeArrowheads="1"/>
          </p:cNvSpPr>
          <p:nvPr>
            <p:ph type="title"/>
          </p:nvPr>
        </p:nvSpPr>
        <p:spPr bwMode="auto">
          <a:xfrm>
            <a:off x="1413931" y="131762"/>
            <a:ext cx="7272869" cy="101122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000" kern="1200" dirty="0">
                <a:solidFill>
                  <a:schemeClr val="tx1"/>
                </a:solidFill>
              </a:rPr>
              <a:t>Comparación de medias </a:t>
            </a:r>
            <a:r>
              <a:rPr lang="es-ES" sz="2000" kern="1200" dirty="0" smtClean="0">
                <a:solidFill>
                  <a:schemeClr val="tx1"/>
                </a:solidFill>
              </a:rPr>
              <a:t>de dos grupos independientes. </a:t>
            </a:r>
            <a:r>
              <a:rPr lang="es-ES" sz="2000" kern="1200" dirty="0">
                <a:solidFill>
                  <a:schemeClr val="tx1"/>
                </a:solidFill>
              </a:rPr>
              <a:t>Prueba T de </a:t>
            </a:r>
            <a:r>
              <a:rPr lang="es-ES" sz="2000" kern="1200" dirty="0" err="1">
                <a:solidFill>
                  <a:schemeClr val="tx1"/>
                </a:solidFill>
              </a:rPr>
              <a:t>Student</a:t>
            </a:r>
            <a:r>
              <a:rPr lang="es-ES" sz="2000" kern="1200" dirty="0">
                <a:solidFill>
                  <a:schemeClr val="tx1"/>
                </a:solidFill>
              </a:rPr>
              <a:t>. Ejemplo con SPSS</a:t>
            </a:r>
          </a:p>
        </p:txBody>
      </p:sp>
      <p:grpSp>
        <p:nvGrpSpPr>
          <p:cNvPr id="15" name="14 Grupo"/>
          <p:cNvGrpSpPr/>
          <p:nvPr/>
        </p:nvGrpSpPr>
        <p:grpSpPr>
          <a:xfrm>
            <a:off x="128071" y="119472"/>
            <a:ext cx="2571721" cy="1249706"/>
            <a:chOff x="128071" y="119472"/>
            <a:chExt cx="2571721" cy="1249706"/>
          </a:xfrm>
        </p:grpSpPr>
        <p:pic>
          <p:nvPicPr>
            <p:cNvPr id="16" name="1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7" name="16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 presetClass="exit" presetSubtype="16" fill="hold" grpId="1" nodeType="clickEffect">
                                  <p:stCondLst>
                                    <p:cond delay="0"/>
                                  </p:stCondLst>
                                  <p:childTnLst>
                                    <p:animEffect transition="out" filter="box(in)">
                                      <p:cBhvr>
                                        <p:cTn id="12" dur="500"/>
                                        <p:tgtEl>
                                          <p:spTgt spid="8199"/>
                                        </p:tgtEl>
                                      </p:cBhvr>
                                    </p:animEffect>
                                    <p:set>
                                      <p:cBhvr>
                                        <p:cTn id="13" dur="1" fill="hold">
                                          <p:stCondLst>
                                            <p:cond delay="499"/>
                                          </p:stCondLst>
                                        </p:cTn>
                                        <p:tgtEl>
                                          <p:spTgt spid="8199"/>
                                        </p:tgtEl>
                                        <p:attrNameLst>
                                          <p:attrName>style.visibility</p:attrName>
                                        </p:attrNameLst>
                                      </p:cBhvr>
                                      <p:to>
                                        <p:strVal val="hidden"/>
                                      </p:to>
                                    </p:set>
                                  </p:childTnLst>
                                </p:cTn>
                              </p:par>
                              <p:par>
                                <p:cTn id="14" presetID="4" presetClass="exit" presetSubtype="16" fill="hold" nodeType="withEffect">
                                  <p:stCondLst>
                                    <p:cond delay="0"/>
                                  </p:stCondLst>
                                  <p:childTnLst>
                                    <p:animEffect transition="out" filter="box(in)">
                                      <p:cBhvr>
                                        <p:cTn id="15" dur="500"/>
                                        <p:tgtEl>
                                          <p:spTgt spid="8197"/>
                                        </p:tgtEl>
                                      </p:cBhvr>
                                    </p:animEffect>
                                    <p:set>
                                      <p:cBhvr>
                                        <p:cTn id="16" dur="1" fill="hold">
                                          <p:stCondLst>
                                            <p:cond delay="499"/>
                                          </p:stCondLst>
                                        </p:cTn>
                                        <p:tgtEl>
                                          <p:spTgt spid="819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19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820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20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20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8200"/>
                                        </p:tgtEl>
                                      </p:cBhvr>
                                    </p:animEffect>
                                    <p:set>
                                      <p:cBhvr>
                                        <p:cTn id="37" dur="1" fill="hold">
                                          <p:stCondLst>
                                            <p:cond delay="499"/>
                                          </p:stCondLst>
                                        </p:cTn>
                                        <p:tgtEl>
                                          <p:spTgt spid="820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 presetClass="exit" presetSubtype="16" fill="hold" grpId="1" nodeType="clickEffect">
                                  <p:stCondLst>
                                    <p:cond delay="0"/>
                                  </p:stCondLst>
                                  <p:childTnLst>
                                    <p:animEffect transition="out" filter="box(in)">
                                      <p:cBhvr>
                                        <p:cTn id="41" dur="500"/>
                                        <p:tgtEl>
                                          <p:spTgt spid="8205"/>
                                        </p:tgtEl>
                                      </p:cBhvr>
                                    </p:animEffect>
                                    <p:set>
                                      <p:cBhvr>
                                        <p:cTn id="42" dur="1" fill="hold">
                                          <p:stCondLst>
                                            <p:cond delay="499"/>
                                          </p:stCondLst>
                                        </p:cTn>
                                        <p:tgtEl>
                                          <p:spTgt spid="8205"/>
                                        </p:tgtEl>
                                        <p:attrNameLst>
                                          <p:attrName>style.visibility</p:attrName>
                                        </p:attrNameLst>
                                      </p:cBhvr>
                                      <p:to>
                                        <p:strVal val="hidden"/>
                                      </p:to>
                                    </p:set>
                                  </p:childTnLst>
                                </p:cTn>
                              </p:par>
                              <p:par>
                                <p:cTn id="43" presetID="4" presetClass="exit" presetSubtype="16" fill="hold" grpId="1" nodeType="withEffect">
                                  <p:stCondLst>
                                    <p:cond delay="0"/>
                                  </p:stCondLst>
                                  <p:childTnLst>
                                    <p:animEffect transition="out" filter="box(in)">
                                      <p:cBhvr>
                                        <p:cTn id="44" dur="500"/>
                                        <p:tgtEl>
                                          <p:spTgt spid="8206"/>
                                        </p:tgtEl>
                                      </p:cBhvr>
                                    </p:animEffect>
                                    <p:set>
                                      <p:cBhvr>
                                        <p:cTn id="45" dur="1" fill="hold">
                                          <p:stCondLst>
                                            <p:cond delay="499"/>
                                          </p:stCondLst>
                                        </p:cTn>
                                        <p:tgtEl>
                                          <p:spTgt spid="8206"/>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4" presetClass="exit" presetSubtype="16" fill="hold" grpId="2" nodeType="clickEffect">
                                  <p:stCondLst>
                                    <p:cond delay="0"/>
                                  </p:stCondLst>
                                  <p:childTnLst>
                                    <p:animEffect transition="out" filter="box(in)">
                                      <p:cBhvr>
                                        <p:cTn id="49" dur="500"/>
                                        <p:tgtEl>
                                          <p:spTgt spid="8206"/>
                                        </p:tgtEl>
                                      </p:cBhvr>
                                    </p:animEffect>
                                    <p:set>
                                      <p:cBhvr>
                                        <p:cTn id="50" dur="1" fill="hold">
                                          <p:stCondLst>
                                            <p:cond delay="499"/>
                                          </p:stCondLst>
                                        </p:cTn>
                                        <p:tgtEl>
                                          <p:spTgt spid="8206"/>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20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20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20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1" nodeType="clickEffect">
                                  <p:stCondLst>
                                    <p:cond delay="0"/>
                                  </p:stCondLst>
                                  <p:childTnLst>
                                    <p:set>
                                      <p:cBhvr>
                                        <p:cTn id="64" dur="1" fill="hold">
                                          <p:stCondLst>
                                            <p:cond delay="0"/>
                                          </p:stCondLst>
                                        </p:cTn>
                                        <p:tgtEl>
                                          <p:spTgt spid="820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4" presetClass="exit" presetSubtype="16" fill="hold" grpId="2" nodeType="clickEffect">
                                  <p:stCondLst>
                                    <p:cond delay="0"/>
                                  </p:stCondLst>
                                  <p:childTnLst>
                                    <p:animEffect transition="out" filter="box(in)">
                                      <p:cBhvr>
                                        <p:cTn id="68" dur="500"/>
                                        <p:tgtEl>
                                          <p:spTgt spid="8201"/>
                                        </p:tgtEl>
                                      </p:cBhvr>
                                    </p:animEffect>
                                    <p:set>
                                      <p:cBhvr>
                                        <p:cTn id="69" dur="1" fill="hold">
                                          <p:stCondLst>
                                            <p:cond delay="499"/>
                                          </p:stCondLst>
                                        </p:cTn>
                                        <p:tgtEl>
                                          <p:spTgt spid="8201"/>
                                        </p:tgtEl>
                                        <p:attrNameLst>
                                          <p:attrName>style.visibility</p:attrName>
                                        </p:attrNameLst>
                                      </p:cBhvr>
                                      <p:to>
                                        <p:strVal val="hidden"/>
                                      </p:to>
                                    </p:set>
                                  </p:childTnLst>
                                </p:cTn>
                              </p:par>
                              <p:par>
                                <p:cTn id="70" presetID="4" presetClass="exit" presetSubtype="16" fill="hold" grpId="1" nodeType="withEffect">
                                  <p:stCondLst>
                                    <p:cond delay="0"/>
                                  </p:stCondLst>
                                  <p:childTnLst>
                                    <p:animEffect transition="out" filter="box(in)">
                                      <p:cBhvr>
                                        <p:cTn id="71" dur="500"/>
                                        <p:tgtEl>
                                          <p:spTgt spid="8202"/>
                                        </p:tgtEl>
                                      </p:cBhvr>
                                    </p:animEffect>
                                    <p:set>
                                      <p:cBhvr>
                                        <p:cTn id="72" dur="1" fill="hold">
                                          <p:stCondLst>
                                            <p:cond delay="499"/>
                                          </p:stCondLst>
                                        </p:cTn>
                                        <p:tgtEl>
                                          <p:spTgt spid="8202"/>
                                        </p:tgtEl>
                                        <p:attrNameLst>
                                          <p:attrName>style.visibility</p:attrName>
                                        </p:attrNameLst>
                                      </p:cBhvr>
                                      <p:to>
                                        <p:strVal val="hidden"/>
                                      </p:to>
                                    </p:set>
                                  </p:childTnLst>
                                </p:cTn>
                              </p:par>
                              <p:par>
                                <p:cTn id="73" presetID="4" presetClass="exit" presetSubtype="16" fill="hold" grpId="1" nodeType="withEffect">
                                  <p:stCondLst>
                                    <p:cond delay="0"/>
                                  </p:stCondLst>
                                  <p:childTnLst>
                                    <p:animEffect transition="out" filter="box(in)">
                                      <p:cBhvr>
                                        <p:cTn id="74" dur="500"/>
                                        <p:tgtEl>
                                          <p:spTgt spid="8203"/>
                                        </p:tgtEl>
                                      </p:cBhvr>
                                    </p:animEffect>
                                    <p:set>
                                      <p:cBhvr>
                                        <p:cTn id="75" dur="1" fill="hold">
                                          <p:stCondLst>
                                            <p:cond delay="499"/>
                                          </p:stCondLst>
                                        </p:cTn>
                                        <p:tgtEl>
                                          <p:spTgt spid="8203"/>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8207"/>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8208"/>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8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animBg="1"/>
      <p:bldP spid="8199" grpId="1" animBg="1"/>
      <p:bldP spid="8200" grpId="0" animBg="1"/>
      <p:bldP spid="8200" grpId="1" animBg="1"/>
      <p:bldP spid="8201" grpId="0" animBg="1"/>
      <p:bldP spid="8201" grpId="1" animBg="1"/>
      <p:bldP spid="8201" grpId="2" animBg="1"/>
      <p:bldP spid="8202" grpId="0" animBg="1"/>
      <p:bldP spid="8202" grpId="1" animBg="1"/>
      <p:bldP spid="8203" grpId="0" animBg="1"/>
      <p:bldP spid="8203" grpId="1" animBg="1"/>
      <p:bldP spid="8205" grpId="0" animBg="1"/>
      <p:bldP spid="8205" grpId="1" animBg="1"/>
      <p:bldP spid="8206" grpId="0" animBg="1"/>
      <p:bldP spid="8206" grpId="1" animBg="1"/>
      <p:bldP spid="8206" grpId="2" animBg="1"/>
      <p:bldP spid="8207" grpId="0" animBg="1"/>
      <p:bldP spid="8208" grpId="0" animBg="1"/>
      <p:bldP spid="820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AutoShape 4"/>
          <p:cNvSpPr>
            <a:spLocks noChangeArrowheads="1"/>
          </p:cNvSpPr>
          <p:nvPr/>
        </p:nvSpPr>
        <p:spPr bwMode="auto">
          <a:xfrm>
            <a:off x="260350" y="1308084"/>
            <a:ext cx="4168774"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Se utiliza cuando queremos comparar si las medias de una variable son superiores o inferiores a un valor fijo.</a:t>
            </a:r>
          </a:p>
        </p:txBody>
      </p:sp>
      <p:sp>
        <p:nvSpPr>
          <p:cNvPr id="37893" name="AutoShape 5"/>
          <p:cNvSpPr>
            <a:spLocks noChangeArrowheads="1"/>
          </p:cNvSpPr>
          <p:nvPr/>
        </p:nvSpPr>
        <p:spPr bwMode="auto">
          <a:xfrm>
            <a:off x="271463" y="3795712"/>
            <a:ext cx="4210050" cy="144146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Por ejemplo, demostrar que la edad promedio de una muestra </a:t>
            </a:r>
            <a:r>
              <a:rPr lang="es-ES" sz="1400" b="1" dirty="0">
                <a:solidFill>
                  <a:schemeClr val="accent6">
                    <a:lumMod val="50000"/>
                  </a:schemeClr>
                </a:solidFill>
              </a:rPr>
              <a:t>es superior a 46 años</a:t>
            </a:r>
            <a:r>
              <a:rPr lang="es-ES" sz="1400" dirty="0">
                <a:solidFill>
                  <a:schemeClr val="accent6">
                    <a:lumMod val="50000"/>
                  </a:schemeClr>
                </a:solidFill>
              </a:rPr>
              <a:t>. </a:t>
            </a:r>
          </a:p>
          <a:p>
            <a:pPr>
              <a:defRPr/>
            </a:pPr>
            <a:r>
              <a:rPr lang="es-ES" sz="1400" dirty="0">
                <a:solidFill>
                  <a:schemeClr val="accent6">
                    <a:lumMod val="50000"/>
                  </a:schemeClr>
                </a:solidFill>
              </a:rPr>
              <a:t>En este </a:t>
            </a:r>
            <a:r>
              <a:rPr lang="es-ES" sz="1400" dirty="0" smtClean="0">
                <a:solidFill>
                  <a:schemeClr val="accent6">
                    <a:lumMod val="50000"/>
                  </a:schemeClr>
                </a:solidFill>
              </a:rPr>
              <a:t>caso </a:t>
            </a:r>
            <a:r>
              <a:rPr lang="es-ES" sz="1400" b="1" dirty="0" smtClean="0">
                <a:solidFill>
                  <a:schemeClr val="accent6">
                    <a:lumMod val="50000"/>
                  </a:schemeClr>
                </a:solidFill>
              </a:rPr>
              <a:t>la hipótesis nula es Ho≤46 años</a:t>
            </a:r>
            <a:r>
              <a:rPr lang="es-ES" sz="1400" dirty="0" smtClean="0">
                <a:solidFill>
                  <a:schemeClr val="accent6">
                    <a:lumMod val="50000"/>
                  </a:schemeClr>
                </a:solidFill>
              </a:rPr>
              <a:t>. </a:t>
            </a:r>
            <a:r>
              <a:rPr lang="es-ES" sz="1400" dirty="0">
                <a:solidFill>
                  <a:schemeClr val="accent6">
                    <a:lumMod val="50000"/>
                  </a:schemeClr>
                </a:solidFill>
              </a:rPr>
              <a:t>La prueba </a:t>
            </a:r>
            <a:r>
              <a:rPr lang="es-ES" sz="1400" b="1" dirty="0">
                <a:solidFill>
                  <a:schemeClr val="accent6">
                    <a:lumMod val="50000"/>
                  </a:schemeClr>
                </a:solidFill>
              </a:rPr>
              <a:t>es unilateral </a:t>
            </a:r>
            <a:r>
              <a:rPr lang="es-ES" sz="1400" b="1" dirty="0" smtClean="0">
                <a:solidFill>
                  <a:schemeClr val="accent6">
                    <a:lumMod val="50000"/>
                  </a:schemeClr>
                </a:solidFill>
              </a:rPr>
              <a:t>hacia </a:t>
            </a:r>
            <a:r>
              <a:rPr lang="es-ES" sz="1400" b="1" dirty="0">
                <a:solidFill>
                  <a:schemeClr val="accent6">
                    <a:lumMod val="50000"/>
                  </a:schemeClr>
                </a:solidFill>
              </a:rPr>
              <a:t>la derecha</a:t>
            </a:r>
            <a:r>
              <a:rPr lang="es-ES" sz="1400" dirty="0">
                <a:solidFill>
                  <a:schemeClr val="accent6">
                    <a:lumMod val="50000"/>
                  </a:schemeClr>
                </a:solidFill>
              </a:rPr>
              <a:t>, por lo tanto </a:t>
            </a:r>
            <a:r>
              <a:rPr lang="es-ES" sz="1400" b="1" dirty="0">
                <a:solidFill>
                  <a:schemeClr val="accent6">
                    <a:lumMod val="50000"/>
                  </a:schemeClr>
                </a:solidFill>
              </a:rPr>
              <a:t>la significación estadística sería 1-p/2 </a:t>
            </a:r>
            <a:r>
              <a:rPr lang="es-ES" sz="1400" dirty="0">
                <a:solidFill>
                  <a:schemeClr val="accent6">
                    <a:lumMod val="50000"/>
                  </a:schemeClr>
                </a:solidFill>
              </a:rPr>
              <a:t>(ver tabla)</a:t>
            </a:r>
          </a:p>
        </p:txBody>
      </p:sp>
      <p:sp>
        <p:nvSpPr>
          <p:cNvPr id="37894" name="AutoShape 6"/>
          <p:cNvSpPr>
            <a:spLocks noChangeArrowheads="1"/>
          </p:cNvSpPr>
          <p:nvPr/>
        </p:nvSpPr>
        <p:spPr bwMode="auto">
          <a:xfrm>
            <a:off x="261938" y="5353050"/>
            <a:ext cx="4229100" cy="138831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Si queremos demostrar que la edad promedio de una muestra es </a:t>
            </a:r>
            <a:r>
              <a:rPr lang="es-ES" sz="1400" dirty="0" smtClean="0">
                <a:solidFill>
                  <a:schemeClr val="accent6">
                    <a:lumMod val="50000"/>
                  </a:schemeClr>
                </a:solidFill>
              </a:rPr>
              <a:t>inferior </a:t>
            </a:r>
            <a:r>
              <a:rPr lang="es-ES" sz="1400" dirty="0">
                <a:solidFill>
                  <a:schemeClr val="accent6">
                    <a:lumMod val="50000"/>
                  </a:schemeClr>
                </a:solidFill>
              </a:rPr>
              <a:t>a 46 años, </a:t>
            </a:r>
            <a:r>
              <a:rPr lang="es-ES" sz="1400" b="1" dirty="0">
                <a:solidFill>
                  <a:schemeClr val="accent6">
                    <a:lumMod val="50000"/>
                  </a:schemeClr>
                </a:solidFill>
              </a:rPr>
              <a:t>la hipótesis nula sería Ho≥46 años</a:t>
            </a:r>
            <a:r>
              <a:rPr lang="es-ES" sz="1400" dirty="0">
                <a:solidFill>
                  <a:schemeClr val="accent6">
                    <a:lumMod val="50000"/>
                  </a:schemeClr>
                </a:solidFill>
              </a:rPr>
              <a:t>. En este caso la prueba sería </a:t>
            </a:r>
            <a:r>
              <a:rPr lang="es-ES" sz="1400" b="1" dirty="0">
                <a:solidFill>
                  <a:schemeClr val="accent6">
                    <a:lumMod val="50000"/>
                  </a:schemeClr>
                </a:solidFill>
              </a:rPr>
              <a:t>unilateral hacia la izquierda</a:t>
            </a:r>
            <a:r>
              <a:rPr lang="es-ES" sz="1400" dirty="0">
                <a:solidFill>
                  <a:schemeClr val="accent6">
                    <a:lumMod val="50000"/>
                  </a:schemeClr>
                </a:solidFill>
              </a:rPr>
              <a:t>. Por lo tanto, </a:t>
            </a:r>
            <a:r>
              <a:rPr lang="es-ES" sz="1400" b="1" dirty="0">
                <a:solidFill>
                  <a:schemeClr val="accent6">
                    <a:lumMod val="50000"/>
                  </a:schemeClr>
                </a:solidFill>
              </a:rPr>
              <a:t>la significación final obtenida sería p/2 </a:t>
            </a:r>
            <a:r>
              <a:rPr lang="es-ES" sz="1400" dirty="0">
                <a:solidFill>
                  <a:schemeClr val="accent6">
                    <a:lumMod val="50000"/>
                  </a:schemeClr>
                </a:solidFill>
              </a:rPr>
              <a:t>(ver tabla)</a:t>
            </a:r>
          </a:p>
        </p:txBody>
      </p:sp>
      <p:pic>
        <p:nvPicPr>
          <p:cNvPr id="37895" name="Picture 7" descr="Image1555"/>
          <p:cNvPicPr>
            <a:picLocks noChangeAspect="1" noChangeArrowheads="1"/>
          </p:cNvPicPr>
          <p:nvPr/>
        </p:nvPicPr>
        <p:blipFill>
          <a:blip r:embed="rId2"/>
          <a:srcRect/>
          <a:stretch>
            <a:fillRect/>
          </a:stretch>
        </p:blipFill>
        <p:spPr bwMode="auto">
          <a:xfrm>
            <a:off x="4787900" y="1209374"/>
            <a:ext cx="2032000" cy="828675"/>
          </a:xfrm>
          <a:prstGeom prst="rect">
            <a:avLst/>
          </a:prstGeom>
          <a:noFill/>
        </p:spPr>
      </p:pic>
      <p:sp>
        <p:nvSpPr>
          <p:cNvPr id="37896" name="Text Box 8"/>
          <p:cNvSpPr txBox="1">
            <a:spLocks noChangeArrowheads="1"/>
          </p:cNvSpPr>
          <p:nvPr/>
        </p:nvSpPr>
        <p:spPr bwMode="auto">
          <a:xfrm>
            <a:off x="4716463" y="2072974"/>
            <a:ext cx="2159000" cy="396875"/>
          </a:xfrm>
          <a:prstGeom prst="rect">
            <a:avLst/>
          </a:prstGeom>
          <a:noFill/>
          <a:ln w="9525">
            <a:noFill/>
            <a:miter lim="800000"/>
            <a:headEnd/>
            <a:tailEnd/>
          </a:ln>
          <a:effectLst/>
        </p:spPr>
        <p:txBody>
          <a:bodyPr>
            <a:spAutoFit/>
          </a:bodyPr>
          <a:lstStyle/>
          <a:p>
            <a:r>
              <a:rPr lang="es-ES" sz="1000" b="1"/>
              <a:t>Prueba bilateral: pej: H0: </a:t>
            </a:r>
            <a:r>
              <a:rPr lang="el-GR" sz="1000" b="1"/>
              <a:t>μ</a:t>
            </a:r>
            <a:r>
              <a:rPr lang="es-ES" sz="1000" b="1"/>
              <a:t> = 46</a:t>
            </a:r>
          </a:p>
          <a:p>
            <a:r>
              <a:rPr lang="es-ES" sz="1000" b="1"/>
              <a:t>                                     H1: </a:t>
            </a:r>
            <a:r>
              <a:rPr lang="el-GR" sz="1000" b="1"/>
              <a:t>μ</a:t>
            </a:r>
            <a:r>
              <a:rPr lang="es-ES" sz="1000" b="1"/>
              <a:t> ≠  46</a:t>
            </a:r>
          </a:p>
        </p:txBody>
      </p:sp>
      <p:pic>
        <p:nvPicPr>
          <p:cNvPr id="37897" name="Picture 9" descr="Image1558"/>
          <p:cNvPicPr>
            <a:picLocks noChangeAspect="1" noChangeArrowheads="1"/>
          </p:cNvPicPr>
          <p:nvPr/>
        </p:nvPicPr>
        <p:blipFill>
          <a:blip r:embed="rId3"/>
          <a:srcRect r="57094"/>
          <a:stretch>
            <a:fillRect/>
          </a:stretch>
        </p:blipFill>
        <p:spPr bwMode="auto">
          <a:xfrm>
            <a:off x="4643438" y="5157788"/>
            <a:ext cx="1584325" cy="917575"/>
          </a:xfrm>
          <a:prstGeom prst="rect">
            <a:avLst/>
          </a:prstGeom>
          <a:noFill/>
        </p:spPr>
      </p:pic>
      <p:pic>
        <p:nvPicPr>
          <p:cNvPr id="37898" name="Picture 10" descr="Image1558"/>
          <p:cNvPicPr>
            <a:picLocks noChangeAspect="1" noChangeArrowheads="1"/>
          </p:cNvPicPr>
          <p:nvPr/>
        </p:nvPicPr>
        <p:blipFill>
          <a:blip r:embed="rId3"/>
          <a:srcRect l="60538"/>
          <a:stretch>
            <a:fillRect/>
          </a:stretch>
        </p:blipFill>
        <p:spPr bwMode="auto">
          <a:xfrm>
            <a:off x="4716463" y="3644900"/>
            <a:ext cx="1366837" cy="858838"/>
          </a:xfrm>
          <a:prstGeom prst="rect">
            <a:avLst/>
          </a:prstGeom>
          <a:noFill/>
        </p:spPr>
      </p:pic>
      <p:sp>
        <p:nvSpPr>
          <p:cNvPr id="37899" name="Text Box 11"/>
          <p:cNvSpPr txBox="1">
            <a:spLocks noChangeArrowheads="1"/>
          </p:cNvSpPr>
          <p:nvPr/>
        </p:nvSpPr>
        <p:spPr bwMode="auto">
          <a:xfrm>
            <a:off x="4643438" y="6094413"/>
            <a:ext cx="1728787" cy="549275"/>
          </a:xfrm>
          <a:prstGeom prst="rect">
            <a:avLst/>
          </a:prstGeom>
          <a:noFill/>
          <a:ln w="9525">
            <a:noFill/>
            <a:miter lim="800000"/>
            <a:headEnd/>
            <a:tailEnd/>
          </a:ln>
          <a:effectLst/>
        </p:spPr>
        <p:txBody>
          <a:bodyPr>
            <a:spAutoFit/>
          </a:bodyPr>
          <a:lstStyle/>
          <a:p>
            <a:r>
              <a:rPr lang="es-ES" sz="1000" b="1"/>
              <a:t>Prueba Unilateral hacia la izquierda: H0: </a:t>
            </a:r>
            <a:r>
              <a:rPr lang="el-GR" sz="1000" b="1"/>
              <a:t>μ</a:t>
            </a:r>
            <a:r>
              <a:rPr lang="es-ES" sz="1000" b="1"/>
              <a:t> </a:t>
            </a:r>
            <a:r>
              <a:rPr lang="es-ES" sz="1000" b="1">
                <a:cs typeface="Arial" charset="0"/>
              </a:rPr>
              <a:t>≥</a:t>
            </a:r>
            <a:r>
              <a:rPr lang="es-ES" sz="1000" b="1"/>
              <a:t> 46</a:t>
            </a:r>
          </a:p>
          <a:p>
            <a:r>
              <a:rPr lang="es-ES" sz="1000" b="1"/>
              <a:t>                  H1: </a:t>
            </a:r>
            <a:r>
              <a:rPr lang="el-GR" sz="1000" b="1"/>
              <a:t>μ</a:t>
            </a:r>
            <a:r>
              <a:rPr lang="es-ES" sz="1000" b="1"/>
              <a:t> &lt; 46</a:t>
            </a:r>
          </a:p>
        </p:txBody>
      </p:sp>
      <p:sp>
        <p:nvSpPr>
          <p:cNvPr id="37900" name="Text Box 12"/>
          <p:cNvSpPr txBox="1">
            <a:spLocks noChangeArrowheads="1"/>
          </p:cNvSpPr>
          <p:nvPr/>
        </p:nvSpPr>
        <p:spPr bwMode="auto">
          <a:xfrm>
            <a:off x="4789488" y="4510088"/>
            <a:ext cx="1798637" cy="549275"/>
          </a:xfrm>
          <a:prstGeom prst="rect">
            <a:avLst/>
          </a:prstGeom>
          <a:noFill/>
          <a:ln w="9525">
            <a:noFill/>
            <a:miter lim="800000"/>
            <a:headEnd/>
            <a:tailEnd/>
          </a:ln>
          <a:effectLst/>
        </p:spPr>
        <p:txBody>
          <a:bodyPr>
            <a:spAutoFit/>
          </a:bodyPr>
          <a:lstStyle/>
          <a:p>
            <a:r>
              <a:rPr lang="es-ES" sz="1000" b="1"/>
              <a:t>Prueba Unilateral hacia la derecha: H0: </a:t>
            </a:r>
            <a:r>
              <a:rPr lang="el-GR" sz="1000" b="1"/>
              <a:t>μ</a:t>
            </a:r>
            <a:r>
              <a:rPr lang="es-ES" sz="1000" b="1"/>
              <a:t> </a:t>
            </a:r>
            <a:r>
              <a:rPr lang="es-ES" sz="1000" b="1">
                <a:cs typeface="Arial" charset="0"/>
              </a:rPr>
              <a:t>≤</a:t>
            </a:r>
            <a:r>
              <a:rPr lang="es-ES" sz="1000" b="1"/>
              <a:t> 46</a:t>
            </a:r>
          </a:p>
          <a:p>
            <a:r>
              <a:rPr lang="es-ES" sz="1000" b="1"/>
              <a:t>                H1: </a:t>
            </a:r>
            <a:r>
              <a:rPr lang="el-GR" sz="1000" b="1"/>
              <a:t>μ</a:t>
            </a:r>
            <a:r>
              <a:rPr lang="es-ES" sz="1000" b="1"/>
              <a:t> &gt; 46 </a:t>
            </a:r>
          </a:p>
        </p:txBody>
      </p:sp>
      <p:graphicFrame>
        <p:nvGraphicFramePr>
          <p:cNvPr id="37927" name="Group 39"/>
          <p:cNvGraphicFramePr>
            <a:graphicFrameLocks noGrp="1"/>
          </p:cNvGraphicFramePr>
          <p:nvPr>
            <p:ph idx="1"/>
          </p:nvPr>
        </p:nvGraphicFramePr>
        <p:xfrm>
          <a:off x="7092950" y="1353837"/>
          <a:ext cx="1871663" cy="975360"/>
        </p:xfrm>
        <a:graphic>
          <a:graphicData uri="http://schemas.openxmlformats.org/drawingml/2006/table">
            <a:tbl>
              <a:tblPr/>
              <a:tblGrid>
                <a:gridCol w="936625"/>
                <a:gridCol w="935038"/>
              </a:tblGrid>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000" b="1" i="0" u="none" strike="noStrike" cap="none" normalizeH="0" baseline="0" dirty="0" smtClean="0">
                          <a:ln>
                            <a:noFill/>
                          </a:ln>
                          <a:solidFill>
                            <a:schemeClr val="tx1"/>
                          </a:solidFill>
                          <a:effectLst/>
                          <a:latin typeface="Arial" charset="0"/>
                        </a:rPr>
                        <a:t>Colas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000" b="1" i="0" u="none" strike="noStrike" cap="none" normalizeH="0" baseline="0" dirty="0" smtClean="0">
                          <a:ln>
                            <a:noFill/>
                          </a:ln>
                          <a:solidFill>
                            <a:schemeClr val="tx1"/>
                          </a:solidFill>
                          <a:effectLst/>
                          <a:latin typeface="Arial" charset="0"/>
                        </a:rPr>
                        <a:t>SPSS </a:t>
                      </a:r>
                      <a:r>
                        <a:rPr kumimoji="0" lang="es-ES" sz="1000" b="1" i="0" u="none" strike="noStrike" cap="none" normalizeH="0" baseline="0" dirty="0" err="1" smtClean="0">
                          <a:ln>
                            <a:noFill/>
                          </a:ln>
                          <a:solidFill>
                            <a:schemeClr val="tx1"/>
                          </a:solidFill>
                          <a:effectLst/>
                          <a:latin typeface="Arial" charset="0"/>
                        </a:rPr>
                        <a:t>Sig</a:t>
                      </a:r>
                      <a:endParaRPr kumimoji="0" lang="es-ES" sz="10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206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rPr>
                        <a:t>Bilateral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rPr>
                        <a:t>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7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rPr>
                        <a:t>1 izqda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rPr>
                        <a:t>p/2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6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rPr>
                        <a:t>1 dcha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rPr>
                        <a:t>1-p/2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7925" name="AutoShape 37"/>
          <p:cNvSpPr>
            <a:spLocks noChangeArrowheads="1"/>
          </p:cNvSpPr>
          <p:nvPr/>
        </p:nvSpPr>
        <p:spPr bwMode="auto">
          <a:xfrm>
            <a:off x="7019925" y="2433337"/>
            <a:ext cx="1946275" cy="638473"/>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050" dirty="0">
                <a:solidFill>
                  <a:schemeClr val="accent6">
                    <a:lumMod val="50000"/>
                  </a:schemeClr>
                </a:solidFill>
              </a:rPr>
              <a:t>Calculo de la “p” en función de si la prueba es unilateral hacia la izquierda o derecha</a:t>
            </a:r>
          </a:p>
        </p:txBody>
      </p:sp>
      <p:sp>
        <p:nvSpPr>
          <p:cNvPr id="37926" name="AutoShape 38"/>
          <p:cNvSpPr>
            <a:spLocks noChangeArrowheads="1"/>
          </p:cNvSpPr>
          <p:nvPr/>
        </p:nvSpPr>
        <p:spPr bwMode="auto">
          <a:xfrm>
            <a:off x="241300" y="2165340"/>
            <a:ext cx="4240213" cy="155750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La significación estadística que nos da el programa SPSS es la de </a:t>
            </a:r>
            <a:r>
              <a:rPr lang="es-ES" sz="1400" b="1" dirty="0">
                <a:solidFill>
                  <a:schemeClr val="accent6">
                    <a:lumMod val="50000"/>
                  </a:schemeClr>
                </a:solidFill>
              </a:rPr>
              <a:t>una prueba bilateral</a:t>
            </a:r>
            <a:r>
              <a:rPr lang="es-ES" sz="1400" dirty="0">
                <a:solidFill>
                  <a:schemeClr val="accent6">
                    <a:lumMod val="50000"/>
                  </a:schemeClr>
                </a:solidFill>
              </a:rPr>
              <a:t>, por lo que tenemos que calcular la “p” en función de si la prueba es unilateral hacia la izquierda o </a:t>
            </a:r>
            <a:r>
              <a:rPr lang="es-ES" sz="1400" dirty="0" smtClean="0">
                <a:solidFill>
                  <a:schemeClr val="accent6">
                    <a:lumMod val="50000"/>
                  </a:schemeClr>
                </a:solidFill>
              </a:rPr>
              <a:t>hacia la derecha. Un ejemplo de prueba bilateral sería demostrar que la edad promedio de una muestra </a:t>
            </a:r>
            <a:r>
              <a:rPr lang="es-ES" sz="1400" b="1" dirty="0" smtClean="0">
                <a:solidFill>
                  <a:schemeClr val="accent6">
                    <a:lumMod val="50000"/>
                  </a:schemeClr>
                </a:solidFill>
              </a:rPr>
              <a:t>no es igual </a:t>
            </a:r>
            <a:r>
              <a:rPr lang="es-ES" sz="1400" dirty="0" smtClean="0">
                <a:solidFill>
                  <a:schemeClr val="accent6">
                    <a:lumMod val="50000"/>
                  </a:schemeClr>
                </a:solidFill>
              </a:rPr>
              <a:t>por ejemplo a 46 años </a:t>
            </a:r>
            <a:endParaRPr lang="es-ES" sz="1400" dirty="0">
              <a:solidFill>
                <a:schemeClr val="accent6">
                  <a:lumMod val="50000"/>
                </a:schemeClr>
              </a:solidFill>
            </a:endParaRPr>
          </a:p>
        </p:txBody>
      </p:sp>
      <p:sp>
        <p:nvSpPr>
          <p:cNvPr id="37928" name="AutoShape 40"/>
          <p:cNvSpPr>
            <a:spLocks noChangeArrowheads="1"/>
          </p:cNvSpPr>
          <p:nvPr/>
        </p:nvSpPr>
        <p:spPr bwMode="auto">
          <a:xfrm>
            <a:off x="4643438" y="2439681"/>
            <a:ext cx="2216150" cy="57150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100" dirty="0">
                <a:solidFill>
                  <a:schemeClr val="accent6">
                    <a:lumMod val="50000"/>
                  </a:schemeClr>
                </a:solidFill>
              </a:rPr>
              <a:t>El valor establecido de alfa es 0,05 </a:t>
            </a:r>
            <a:r>
              <a:rPr lang="es-ES" sz="1100" dirty="0" smtClean="0">
                <a:solidFill>
                  <a:schemeClr val="accent6">
                    <a:lumMod val="50000"/>
                  </a:schemeClr>
                </a:solidFill>
              </a:rPr>
              <a:t>. </a:t>
            </a:r>
            <a:r>
              <a:rPr lang="es-ES" sz="1100" dirty="0">
                <a:solidFill>
                  <a:schemeClr val="accent6">
                    <a:lumMod val="50000"/>
                  </a:schemeClr>
                </a:solidFill>
              </a:rPr>
              <a:t>Si la p&lt;alfa, se rechaza la </a:t>
            </a:r>
            <a:r>
              <a:rPr lang="es-ES" sz="1100" dirty="0" smtClean="0">
                <a:solidFill>
                  <a:schemeClr val="accent6">
                    <a:lumMod val="50000"/>
                  </a:schemeClr>
                </a:solidFill>
              </a:rPr>
              <a:t>Ho (hipótesis nula)</a:t>
            </a:r>
            <a:endParaRPr lang="es-ES" sz="1100" dirty="0">
              <a:solidFill>
                <a:schemeClr val="accent6">
                  <a:lumMod val="50000"/>
                </a:schemeClr>
              </a:solidFill>
            </a:endParaRPr>
          </a:p>
        </p:txBody>
      </p:sp>
      <p:sp>
        <p:nvSpPr>
          <p:cNvPr id="35" name="AutoShape 5"/>
          <p:cNvSpPr>
            <a:spLocks noGrp="1" noChangeArrowheads="1"/>
          </p:cNvSpPr>
          <p:nvPr>
            <p:ph type="title"/>
          </p:nvPr>
        </p:nvSpPr>
        <p:spPr bwMode="auto">
          <a:xfrm>
            <a:off x="1413931" y="274638"/>
            <a:ext cx="7272869" cy="72547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T para una muestra</a:t>
            </a:r>
            <a:endParaRPr lang="es-ES" sz="2400" kern="1200" dirty="0">
              <a:solidFill>
                <a:schemeClr val="tx1"/>
              </a:solidFill>
            </a:endParaRPr>
          </a:p>
        </p:txBody>
      </p:sp>
      <p:grpSp>
        <p:nvGrpSpPr>
          <p:cNvPr id="16" name="15 Grupo"/>
          <p:cNvGrpSpPr/>
          <p:nvPr/>
        </p:nvGrpSpPr>
        <p:grpSpPr>
          <a:xfrm>
            <a:off x="128071" y="119472"/>
            <a:ext cx="2571721" cy="1249706"/>
            <a:chOff x="128071" y="119472"/>
            <a:chExt cx="2571721" cy="1249706"/>
          </a:xfrm>
        </p:grpSpPr>
        <p:pic>
          <p:nvPicPr>
            <p:cNvPr id="17" name="1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8" name="17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9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8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8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9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9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9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89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89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90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789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89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8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animBg="1"/>
      <p:bldP spid="37893" grpId="0" animBg="1"/>
      <p:bldP spid="37894" grpId="0" animBg="1"/>
      <p:bldP spid="37896" grpId="0"/>
      <p:bldP spid="37899" grpId="0"/>
      <p:bldP spid="37900" grpId="0"/>
      <p:bldP spid="37925" grpId="0" animBg="1"/>
      <p:bldP spid="37926" grpId="0" animBg="1"/>
      <p:bldP spid="379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15"/>
          <p:cNvSpPr>
            <a:spLocks noChangeArrowheads="1"/>
          </p:cNvSpPr>
          <p:nvPr/>
        </p:nvSpPr>
        <p:spPr bwMode="auto">
          <a:xfrm>
            <a:off x="142844" y="2954014"/>
            <a:ext cx="4214842"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el siguiente ejemplo vamos a </a:t>
            </a:r>
            <a:r>
              <a:rPr lang="es-ES" sz="1400" dirty="0" err="1" smtClean="0">
                <a:solidFill>
                  <a:schemeClr val="accent6">
                    <a:lumMod val="50000"/>
                  </a:schemeClr>
                </a:solidFill>
              </a:rPr>
              <a:t>comporbar</a:t>
            </a:r>
            <a:r>
              <a:rPr lang="es-ES" sz="1400" dirty="0" smtClean="0">
                <a:solidFill>
                  <a:schemeClr val="accent6">
                    <a:lumMod val="50000"/>
                  </a:schemeClr>
                </a:solidFill>
              </a:rPr>
              <a:t> si la edad promedio de una muestra es superior e inferior a 46 años</a:t>
            </a:r>
            <a:endParaRPr lang="es-ES" sz="1400" dirty="0">
              <a:solidFill>
                <a:schemeClr val="accent6">
                  <a:lumMod val="50000"/>
                </a:schemeClr>
              </a:solidFill>
            </a:endParaRPr>
          </a:p>
        </p:txBody>
      </p:sp>
      <p:pic>
        <p:nvPicPr>
          <p:cNvPr id="1029" name="Picture 5"/>
          <p:cNvPicPr>
            <a:picLocks noChangeAspect="1" noChangeArrowheads="1"/>
          </p:cNvPicPr>
          <p:nvPr/>
        </p:nvPicPr>
        <p:blipFill>
          <a:blip r:embed="rId2"/>
          <a:srcRect/>
          <a:stretch>
            <a:fillRect/>
          </a:stretch>
        </p:blipFill>
        <p:spPr bwMode="auto">
          <a:xfrm>
            <a:off x="5214942" y="3382642"/>
            <a:ext cx="3719523" cy="2123161"/>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285720" y="1382378"/>
            <a:ext cx="4143404" cy="5165444"/>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l="41667" t="18229" r="38151" b="19270"/>
          <a:stretch>
            <a:fillRect/>
          </a:stretch>
        </p:blipFill>
        <p:spPr bwMode="auto">
          <a:xfrm>
            <a:off x="2928926" y="1668130"/>
            <a:ext cx="1999282" cy="4643494"/>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l="62500" t="26910" r="12109" b="59201"/>
          <a:stretch>
            <a:fillRect/>
          </a:stretch>
        </p:blipFill>
        <p:spPr bwMode="auto">
          <a:xfrm>
            <a:off x="4786314" y="2239634"/>
            <a:ext cx="2571768" cy="1055084"/>
          </a:xfrm>
          <a:prstGeom prst="rect">
            <a:avLst/>
          </a:prstGeom>
          <a:noFill/>
          <a:ln w="9525">
            <a:noFill/>
            <a:miter lim="800000"/>
            <a:headEnd/>
            <a:tailEnd/>
          </a:ln>
          <a:effectLst/>
        </p:spPr>
      </p:pic>
      <p:sp>
        <p:nvSpPr>
          <p:cNvPr id="41993" name="AutoShape 9"/>
          <p:cNvSpPr>
            <a:spLocks noChangeArrowheads="1"/>
          </p:cNvSpPr>
          <p:nvPr/>
        </p:nvSpPr>
        <p:spPr bwMode="auto">
          <a:xfrm>
            <a:off x="6084888" y="2875198"/>
            <a:ext cx="2654300"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la variable a analizar, por ejemplo la edad</a:t>
            </a:r>
          </a:p>
        </p:txBody>
      </p:sp>
      <p:sp>
        <p:nvSpPr>
          <p:cNvPr id="41994" name="Line 10"/>
          <p:cNvSpPr>
            <a:spLocks noChangeShapeType="1"/>
          </p:cNvSpPr>
          <p:nvPr/>
        </p:nvSpPr>
        <p:spPr bwMode="auto">
          <a:xfrm>
            <a:off x="7380288" y="3450908"/>
            <a:ext cx="0" cy="360362"/>
          </a:xfrm>
          <a:prstGeom prst="line">
            <a:avLst/>
          </a:prstGeom>
          <a:noFill/>
          <a:ln w="38100">
            <a:solidFill>
              <a:schemeClr val="tx1"/>
            </a:solidFill>
            <a:round/>
            <a:headEnd/>
            <a:tailEnd type="triangle" w="med" len="med"/>
          </a:ln>
          <a:effectLst/>
        </p:spPr>
        <p:txBody>
          <a:bodyPr/>
          <a:lstStyle/>
          <a:p>
            <a:endParaRPr lang="es-ES"/>
          </a:p>
        </p:txBody>
      </p:sp>
      <p:sp>
        <p:nvSpPr>
          <p:cNvPr id="41995" name="AutoShape 11"/>
          <p:cNvSpPr>
            <a:spLocks noChangeArrowheads="1"/>
          </p:cNvSpPr>
          <p:nvPr/>
        </p:nvSpPr>
        <p:spPr bwMode="auto">
          <a:xfrm>
            <a:off x="6215074" y="5409755"/>
            <a:ext cx="2552689" cy="118759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el valor de la prueba. En este caso hemos introducido 46 años.</a:t>
            </a:r>
          </a:p>
          <a:p>
            <a:pPr>
              <a:defRPr/>
            </a:pPr>
            <a:r>
              <a:rPr lang="es-ES" sz="1400" dirty="0">
                <a:solidFill>
                  <a:schemeClr val="accent6">
                    <a:lumMod val="50000"/>
                  </a:schemeClr>
                </a:solidFill>
              </a:rPr>
              <a:t>Luego clicar en Aceptar</a:t>
            </a:r>
          </a:p>
        </p:txBody>
      </p:sp>
      <p:sp>
        <p:nvSpPr>
          <p:cNvPr id="41996" name="Line 12"/>
          <p:cNvSpPr>
            <a:spLocks noChangeShapeType="1"/>
          </p:cNvSpPr>
          <p:nvPr/>
        </p:nvSpPr>
        <p:spPr bwMode="auto">
          <a:xfrm flipV="1">
            <a:off x="7858148" y="5124003"/>
            <a:ext cx="0" cy="288925"/>
          </a:xfrm>
          <a:prstGeom prst="line">
            <a:avLst/>
          </a:prstGeom>
          <a:noFill/>
          <a:ln w="38100">
            <a:solidFill>
              <a:schemeClr val="tx1"/>
            </a:solidFill>
            <a:round/>
            <a:headEnd/>
            <a:tailEnd type="triangle" w="med" len="med"/>
          </a:ln>
          <a:effectLst/>
        </p:spPr>
        <p:txBody>
          <a:bodyPr/>
          <a:lstStyle/>
          <a:p>
            <a:endParaRPr lang="es-ES"/>
          </a:p>
        </p:txBody>
      </p:sp>
      <p:sp>
        <p:nvSpPr>
          <p:cNvPr id="41997" name="AutoShape 13"/>
          <p:cNvSpPr>
            <a:spLocks noChangeArrowheads="1"/>
          </p:cNvSpPr>
          <p:nvPr/>
        </p:nvSpPr>
        <p:spPr bwMode="auto">
          <a:xfrm>
            <a:off x="755650" y="2515870"/>
            <a:ext cx="1816086" cy="43814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Clicar en Analizar</a:t>
            </a:r>
          </a:p>
        </p:txBody>
      </p:sp>
      <p:sp>
        <p:nvSpPr>
          <p:cNvPr id="41998" name="AutoShape 14"/>
          <p:cNvSpPr>
            <a:spLocks noChangeArrowheads="1"/>
          </p:cNvSpPr>
          <p:nvPr/>
        </p:nvSpPr>
        <p:spPr bwMode="auto">
          <a:xfrm>
            <a:off x="776288" y="3306445"/>
            <a:ext cx="1616075"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 en Comparar medias</a:t>
            </a:r>
          </a:p>
        </p:txBody>
      </p:sp>
      <p:sp>
        <p:nvSpPr>
          <p:cNvPr id="41999" name="AutoShape 15"/>
          <p:cNvSpPr>
            <a:spLocks noChangeArrowheads="1"/>
          </p:cNvSpPr>
          <p:nvPr/>
        </p:nvSpPr>
        <p:spPr bwMode="auto">
          <a:xfrm>
            <a:off x="838200" y="4212908"/>
            <a:ext cx="1616075"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 y en Prueba T para una muestra…</a:t>
            </a:r>
          </a:p>
        </p:txBody>
      </p:sp>
      <p:sp>
        <p:nvSpPr>
          <p:cNvPr id="17" name="AutoShape 5"/>
          <p:cNvSpPr>
            <a:spLocks noGrp="1" noChangeArrowheads="1"/>
          </p:cNvSpPr>
          <p:nvPr>
            <p:ph type="title"/>
          </p:nvPr>
        </p:nvSpPr>
        <p:spPr bwMode="auto">
          <a:xfrm>
            <a:off x="1115616" y="274638"/>
            <a:ext cx="7571183" cy="511156"/>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000" kern="1200" dirty="0" smtClean="0">
                <a:solidFill>
                  <a:schemeClr val="tx1"/>
                </a:solidFill>
              </a:rPr>
              <a:t>Prueba de T para una muestra. Ejemplo con SPSS</a:t>
            </a:r>
            <a:endParaRPr lang="es-ES" sz="2000" kern="1200" dirty="0">
              <a:solidFill>
                <a:schemeClr val="tx1"/>
              </a:solidFill>
            </a:endParaRPr>
          </a:p>
        </p:txBody>
      </p:sp>
      <p:grpSp>
        <p:nvGrpSpPr>
          <p:cNvPr id="15" name="14 Grupo"/>
          <p:cNvGrpSpPr/>
          <p:nvPr/>
        </p:nvGrpSpPr>
        <p:grpSpPr>
          <a:xfrm>
            <a:off x="128071" y="119472"/>
            <a:ext cx="2571721" cy="1249706"/>
            <a:chOff x="128071" y="119472"/>
            <a:chExt cx="2571721" cy="1249706"/>
          </a:xfrm>
        </p:grpSpPr>
        <p:pic>
          <p:nvPicPr>
            <p:cNvPr id="16" name="1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8" name="17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1" nodeType="clickEffect">
                                  <p:stCondLst>
                                    <p:cond delay="0"/>
                                  </p:stCondLst>
                                  <p:childTnLst>
                                    <p:animEffect transition="out" filter="box(in)">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box(in)">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1997"/>
                                        </p:tgtEl>
                                        <p:attrNameLst>
                                          <p:attrName>style.visibility</p:attrName>
                                        </p:attrNameLst>
                                      </p:cBhvr>
                                      <p:to>
                                        <p:strVal val="visible"/>
                                      </p:to>
                                    </p:set>
                                    <p:animEffect transition="in" filter="box(in)">
                                      <p:cBhvr>
                                        <p:cTn id="22" dur="500"/>
                                        <p:tgtEl>
                                          <p:spTgt spid="4199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1998"/>
                                        </p:tgtEl>
                                        <p:attrNameLst>
                                          <p:attrName>style.visibility</p:attrName>
                                        </p:attrNameLst>
                                      </p:cBhvr>
                                      <p:to>
                                        <p:strVal val="visible"/>
                                      </p:to>
                                    </p:set>
                                    <p:animEffect transition="in" filter="box(in)">
                                      <p:cBhvr>
                                        <p:cTn id="27" dur="500"/>
                                        <p:tgtEl>
                                          <p:spTgt spid="41998"/>
                                        </p:tgtEl>
                                      </p:cBhvr>
                                    </p:animEffect>
                                  </p:childTnLst>
                                </p:cTn>
                              </p:par>
                              <p:par>
                                <p:cTn id="28" presetID="4" presetClass="entr" presetSubtype="16" fill="hold" nodeType="withEffect">
                                  <p:stCondLst>
                                    <p:cond delay="0"/>
                                  </p:stCondLst>
                                  <p:childTnLst>
                                    <p:set>
                                      <p:cBhvr>
                                        <p:cTn id="29" dur="1" fill="hold">
                                          <p:stCondLst>
                                            <p:cond delay="0"/>
                                          </p:stCondLst>
                                        </p:cTn>
                                        <p:tgtEl>
                                          <p:spTgt spid="1027"/>
                                        </p:tgtEl>
                                        <p:attrNameLst>
                                          <p:attrName>style.visibility</p:attrName>
                                        </p:attrNameLst>
                                      </p:cBhvr>
                                      <p:to>
                                        <p:strVal val="visible"/>
                                      </p:to>
                                    </p:set>
                                    <p:animEffect transition="in" filter="box(in)">
                                      <p:cBhvr>
                                        <p:cTn id="30" dur="500"/>
                                        <p:tgtEl>
                                          <p:spTgt spid="1027"/>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41999"/>
                                        </p:tgtEl>
                                        <p:attrNameLst>
                                          <p:attrName>style.visibility</p:attrName>
                                        </p:attrNameLst>
                                      </p:cBhvr>
                                      <p:to>
                                        <p:strVal val="visible"/>
                                      </p:to>
                                    </p:set>
                                    <p:animEffect transition="in" filter="box(in)">
                                      <p:cBhvr>
                                        <p:cTn id="35" dur="500"/>
                                        <p:tgtEl>
                                          <p:spTgt spid="41999"/>
                                        </p:tgtEl>
                                      </p:cBhvr>
                                    </p:animEffect>
                                  </p:childTnLst>
                                </p:cTn>
                              </p:par>
                              <p:par>
                                <p:cTn id="36" presetID="4" presetClass="entr" presetSubtype="16" fill="hold" nodeType="withEffect">
                                  <p:stCondLst>
                                    <p:cond delay="0"/>
                                  </p:stCondLst>
                                  <p:childTnLst>
                                    <p:set>
                                      <p:cBhvr>
                                        <p:cTn id="37" dur="1" fill="hold">
                                          <p:stCondLst>
                                            <p:cond delay="0"/>
                                          </p:stCondLst>
                                        </p:cTn>
                                        <p:tgtEl>
                                          <p:spTgt spid="1028"/>
                                        </p:tgtEl>
                                        <p:attrNameLst>
                                          <p:attrName>style.visibility</p:attrName>
                                        </p:attrNameLst>
                                      </p:cBhvr>
                                      <p:to>
                                        <p:strVal val="visible"/>
                                      </p:to>
                                    </p:set>
                                    <p:animEffect transition="in" filter="box(in)">
                                      <p:cBhvr>
                                        <p:cTn id="38" dur="500"/>
                                        <p:tgtEl>
                                          <p:spTgt spid="1028"/>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xit" presetSubtype="16" fill="hold" grpId="1" nodeType="clickEffect">
                                  <p:stCondLst>
                                    <p:cond delay="0"/>
                                  </p:stCondLst>
                                  <p:childTnLst>
                                    <p:animEffect transition="out" filter="box(in)">
                                      <p:cBhvr>
                                        <p:cTn id="42" dur="500"/>
                                        <p:tgtEl>
                                          <p:spTgt spid="41999"/>
                                        </p:tgtEl>
                                      </p:cBhvr>
                                    </p:animEffect>
                                    <p:set>
                                      <p:cBhvr>
                                        <p:cTn id="43" dur="1" fill="hold">
                                          <p:stCondLst>
                                            <p:cond delay="499"/>
                                          </p:stCondLst>
                                        </p:cTn>
                                        <p:tgtEl>
                                          <p:spTgt spid="41999"/>
                                        </p:tgtEl>
                                        <p:attrNameLst>
                                          <p:attrName>style.visibility</p:attrName>
                                        </p:attrNameLst>
                                      </p:cBhvr>
                                      <p:to>
                                        <p:strVal val="hidden"/>
                                      </p:to>
                                    </p:set>
                                  </p:childTnLst>
                                </p:cTn>
                              </p:par>
                              <p:par>
                                <p:cTn id="44" presetID="4" presetClass="exit" presetSubtype="16" fill="hold" nodeType="withEffect">
                                  <p:stCondLst>
                                    <p:cond delay="0"/>
                                  </p:stCondLst>
                                  <p:childTnLst>
                                    <p:animEffect transition="out" filter="box(in)">
                                      <p:cBhvr>
                                        <p:cTn id="45" dur="500"/>
                                        <p:tgtEl>
                                          <p:spTgt spid="1028"/>
                                        </p:tgtEl>
                                      </p:cBhvr>
                                    </p:animEffect>
                                    <p:set>
                                      <p:cBhvr>
                                        <p:cTn id="46" dur="1" fill="hold">
                                          <p:stCondLst>
                                            <p:cond delay="499"/>
                                          </p:stCondLst>
                                        </p:cTn>
                                        <p:tgtEl>
                                          <p:spTgt spid="1028"/>
                                        </p:tgtEl>
                                        <p:attrNameLst>
                                          <p:attrName>style.visibility</p:attrName>
                                        </p:attrNameLst>
                                      </p:cBhvr>
                                      <p:to>
                                        <p:strVal val="hidden"/>
                                      </p:to>
                                    </p:set>
                                  </p:childTnLst>
                                </p:cTn>
                              </p:par>
                              <p:par>
                                <p:cTn id="47" presetID="4" presetClass="exit" presetSubtype="16" fill="hold" nodeType="withEffect">
                                  <p:stCondLst>
                                    <p:cond delay="0"/>
                                  </p:stCondLst>
                                  <p:childTnLst>
                                    <p:animEffect transition="out" filter="box(in)">
                                      <p:cBhvr>
                                        <p:cTn id="48" dur="500"/>
                                        <p:tgtEl>
                                          <p:spTgt spid="1027"/>
                                        </p:tgtEl>
                                      </p:cBhvr>
                                    </p:animEffect>
                                    <p:set>
                                      <p:cBhvr>
                                        <p:cTn id="49" dur="1" fill="hold">
                                          <p:stCondLst>
                                            <p:cond delay="499"/>
                                          </p:stCondLst>
                                        </p:cTn>
                                        <p:tgtEl>
                                          <p:spTgt spid="1027"/>
                                        </p:tgtEl>
                                        <p:attrNameLst>
                                          <p:attrName>style.visibility</p:attrName>
                                        </p:attrNameLst>
                                      </p:cBhvr>
                                      <p:to>
                                        <p:strVal val="hidden"/>
                                      </p:to>
                                    </p:set>
                                  </p:childTnLst>
                                </p:cTn>
                              </p:par>
                              <p:par>
                                <p:cTn id="50" presetID="4" presetClass="exit" presetSubtype="16" fill="hold" grpId="1" nodeType="withEffect">
                                  <p:stCondLst>
                                    <p:cond delay="0"/>
                                  </p:stCondLst>
                                  <p:childTnLst>
                                    <p:animEffect transition="out" filter="box(in)">
                                      <p:cBhvr>
                                        <p:cTn id="51" dur="500"/>
                                        <p:tgtEl>
                                          <p:spTgt spid="41998"/>
                                        </p:tgtEl>
                                      </p:cBhvr>
                                    </p:animEffect>
                                    <p:set>
                                      <p:cBhvr>
                                        <p:cTn id="52" dur="1" fill="hold">
                                          <p:stCondLst>
                                            <p:cond delay="499"/>
                                          </p:stCondLst>
                                        </p:cTn>
                                        <p:tgtEl>
                                          <p:spTgt spid="41998"/>
                                        </p:tgtEl>
                                        <p:attrNameLst>
                                          <p:attrName>style.visibility</p:attrName>
                                        </p:attrNameLst>
                                      </p:cBhvr>
                                      <p:to>
                                        <p:strVal val="hidden"/>
                                      </p:to>
                                    </p:set>
                                  </p:childTnLst>
                                </p:cTn>
                              </p:par>
                              <p:par>
                                <p:cTn id="53" presetID="4" presetClass="exit" presetSubtype="16" fill="hold" grpId="1" nodeType="withEffect">
                                  <p:stCondLst>
                                    <p:cond delay="0"/>
                                  </p:stCondLst>
                                  <p:childTnLst>
                                    <p:animEffect transition="out" filter="box(in)">
                                      <p:cBhvr>
                                        <p:cTn id="54" dur="500"/>
                                        <p:tgtEl>
                                          <p:spTgt spid="41997"/>
                                        </p:tgtEl>
                                      </p:cBhvr>
                                    </p:animEffect>
                                    <p:set>
                                      <p:cBhvr>
                                        <p:cTn id="55" dur="1" fill="hold">
                                          <p:stCondLst>
                                            <p:cond delay="499"/>
                                          </p:stCondLst>
                                        </p:cTn>
                                        <p:tgtEl>
                                          <p:spTgt spid="41997"/>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nodeType="clickEffect">
                                  <p:stCondLst>
                                    <p:cond delay="0"/>
                                  </p:stCondLst>
                                  <p:childTnLst>
                                    <p:set>
                                      <p:cBhvr>
                                        <p:cTn id="59" dur="1" fill="hold">
                                          <p:stCondLst>
                                            <p:cond delay="0"/>
                                          </p:stCondLst>
                                        </p:cTn>
                                        <p:tgtEl>
                                          <p:spTgt spid="1029"/>
                                        </p:tgtEl>
                                        <p:attrNameLst>
                                          <p:attrName>style.visibility</p:attrName>
                                        </p:attrNameLst>
                                      </p:cBhvr>
                                      <p:to>
                                        <p:strVal val="visible"/>
                                      </p:to>
                                    </p:set>
                                    <p:animEffect transition="in" filter="box(in)">
                                      <p:cBhvr>
                                        <p:cTn id="60" dur="500"/>
                                        <p:tgtEl>
                                          <p:spTgt spid="1029"/>
                                        </p:tgtEl>
                                      </p:cBhvr>
                                    </p:animEffect>
                                  </p:childTnLst>
                                </p:cTn>
                              </p:par>
                              <p:par>
                                <p:cTn id="61" presetID="4" presetClass="entr" presetSubtype="16" fill="hold" grpId="0" nodeType="withEffect">
                                  <p:stCondLst>
                                    <p:cond delay="0"/>
                                  </p:stCondLst>
                                  <p:childTnLst>
                                    <p:set>
                                      <p:cBhvr>
                                        <p:cTn id="62" dur="1" fill="hold">
                                          <p:stCondLst>
                                            <p:cond delay="0"/>
                                          </p:stCondLst>
                                        </p:cTn>
                                        <p:tgtEl>
                                          <p:spTgt spid="41993"/>
                                        </p:tgtEl>
                                        <p:attrNameLst>
                                          <p:attrName>style.visibility</p:attrName>
                                        </p:attrNameLst>
                                      </p:cBhvr>
                                      <p:to>
                                        <p:strVal val="visible"/>
                                      </p:to>
                                    </p:set>
                                    <p:animEffect transition="in" filter="box(in)">
                                      <p:cBhvr>
                                        <p:cTn id="63" dur="500"/>
                                        <p:tgtEl>
                                          <p:spTgt spid="41993"/>
                                        </p:tgtEl>
                                      </p:cBhvr>
                                    </p:animEffect>
                                  </p:childTnLst>
                                </p:cTn>
                              </p:par>
                              <p:par>
                                <p:cTn id="64" presetID="4" presetClass="entr" presetSubtype="16" fill="hold" grpId="0" nodeType="withEffect">
                                  <p:stCondLst>
                                    <p:cond delay="0"/>
                                  </p:stCondLst>
                                  <p:childTnLst>
                                    <p:set>
                                      <p:cBhvr>
                                        <p:cTn id="65" dur="1" fill="hold">
                                          <p:stCondLst>
                                            <p:cond delay="0"/>
                                          </p:stCondLst>
                                        </p:cTn>
                                        <p:tgtEl>
                                          <p:spTgt spid="41994"/>
                                        </p:tgtEl>
                                        <p:attrNameLst>
                                          <p:attrName>style.visibility</p:attrName>
                                        </p:attrNameLst>
                                      </p:cBhvr>
                                      <p:to>
                                        <p:strVal val="visible"/>
                                      </p:to>
                                    </p:set>
                                    <p:animEffect transition="in" filter="box(in)">
                                      <p:cBhvr>
                                        <p:cTn id="66" dur="500"/>
                                        <p:tgtEl>
                                          <p:spTgt spid="41994"/>
                                        </p:tgtEl>
                                      </p:cBhvr>
                                    </p:animEffect>
                                  </p:childTnLst>
                                </p:cTn>
                              </p:par>
                              <p:par>
                                <p:cTn id="67" presetID="4" presetClass="entr" presetSubtype="16" fill="hold" grpId="0" nodeType="withEffect">
                                  <p:stCondLst>
                                    <p:cond delay="0"/>
                                  </p:stCondLst>
                                  <p:childTnLst>
                                    <p:set>
                                      <p:cBhvr>
                                        <p:cTn id="68" dur="1" fill="hold">
                                          <p:stCondLst>
                                            <p:cond delay="0"/>
                                          </p:stCondLst>
                                        </p:cTn>
                                        <p:tgtEl>
                                          <p:spTgt spid="41995"/>
                                        </p:tgtEl>
                                        <p:attrNameLst>
                                          <p:attrName>style.visibility</p:attrName>
                                        </p:attrNameLst>
                                      </p:cBhvr>
                                      <p:to>
                                        <p:strVal val="visible"/>
                                      </p:to>
                                    </p:set>
                                    <p:animEffect transition="in" filter="box(in)">
                                      <p:cBhvr>
                                        <p:cTn id="69" dur="500"/>
                                        <p:tgtEl>
                                          <p:spTgt spid="41995"/>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41996"/>
                                        </p:tgtEl>
                                        <p:attrNameLst>
                                          <p:attrName>style.visibility</p:attrName>
                                        </p:attrNameLst>
                                      </p:cBhvr>
                                      <p:to>
                                        <p:strVal val="visible"/>
                                      </p:to>
                                    </p:set>
                                    <p:animEffect transition="in" filter="box(in)">
                                      <p:cBhvr>
                                        <p:cTn id="72" dur="500"/>
                                        <p:tgtEl>
                                          <p:spTgt spid="41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41993" grpId="0" animBg="1"/>
      <p:bldP spid="41994" grpId="0" animBg="1"/>
      <p:bldP spid="41995" grpId="0" animBg="1"/>
      <p:bldP spid="41996" grpId="0" animBg="1"/>
      <p:bldP spid="41997" grpId="0" animBg="1"/>
      <p:bldP spid="41997" grpId="1" animBg="1"/>
      <p:bldP spid="41998" grpId="0" animBg="1"/>
      <p:bldP spid="41998" grpId="1" animBg="1"/>
      <p:bldP spid="41999" grpId="0" animBg="1"/>
      <p:bldP spid="4199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p:cNvPicPr>
            <a:picLocks noChangeAspect="1" noChangeArrowheads="1"/>
          </p:cNvPicPr>
          <p:nvPr/>
        </p:nvPicPr>
        <p:blipFill>
          <a:blip r:embed="rId2"/>
          <a:srcRect/>
          <a:stretch>
            <a:fillRect/>
          </a:stretch>
        </p:blipFill>
        <p:spPr bwMode="auto">
          <a:xfrm>
            <a:off x="571473" y="1369177"/>
            <a:ext cx="6594502" cy="1137961"/>
          </a:xfrm>
          <a:prstGeom prst="rect">
            <a:avLst/>
          </a:prstGeom>
          <a:noFill/>
          <a:ln w="9525">
            <a:noFill/>
            <a:miter lim="800000"/>
            <a:headEnd/>
            <a:tailEnd/>
          </a:ln>
          <a:effectLst/>
        </p:spPr>
      </p:pic>
      <p:sp>
        <p:nvSpPr>
          <p:cNvPr id="40966" name="Line 6"/>
          <p:cNvSpPr>
            <a:spLocks noChangeShapeType="1"/>
          </p:cNvSpPr>
          <p:nvPr/>
        </p:nvSpPr>
        <p:spPr bwMode="auto">
          <a:xfrm>
            <a:off x="3503613" y="6547326"/>
            <a:ext cx="431800" cy="0"/>
          </a:xfrm>
          <a:prstGeom prst="line">
            <a:avLst/>
          </a:prstGeom>
          <a:noFill/>
          <a:ln w="9525">
            <a:solidFill>
              <a:schemeClr val="tx1"/>
            </a:solidFill>
            <a:round/>
            <a:headEnd/>
            <a:tailEnd type="triangle" w="med" len="med"/>
          </a:ln>
          <a:effectLst/>
        </p:spPr>
        <p:txBody>
          <a:bodyPr/>
          <a:lstStyle/>
          <a:p>
            <a:endParaRPr lang="es-ES"/>
          </a:p>
        </p:txBody>
      </p:sp>
      <p:sp>
        <p:nvSpPr>
          <p:cNvPr id="40969" name="Line 9"/>
          <p:cNvSpPr>
            <a:spLocks noChangeShapeType="1"/>
          </p:cNvSpPr>
          <p:nvPr/>
        </p:nvSpPr>
        <p:spPr bwMode="auto">
          <a:xfrm>
            <a:off x="3505200" y="4895399"/>
            <a:ext cx="430213" cy="0"/>
          </a:xfrm>
          <a:prstGeom prst="line">
            <a:avLst/>
          </a:prstGeom>
          <a:noFill/>
          <a:ln w="9525">
            <a:solidFill>
              <a:schemeClr val="tx1"/>
            </a:solidFill>
            <a:round/>
            <a:headEnd/>
            <a:tailEnd type="triangle" w="med" len="med"/>
          </a:ln>
          <a:effectLst/>
        </p:spPr>
        <p:txBody>
          <a:bodyPr/>
          <a:lstStyle/>
          <a:p>
            <a:endParaRPr lang="es-ES"/>
          </a:p>
        </p:txBody>
      </p:sp>
      <p:pic>
        <p:nvPicPr>
          <p:cNvPr id="40971" name="Picture 11" descr="Image1558"/>
          <p:cNvPicPr>
            <a:picLocks noChangeAspect="1" noChangeArrowheads="1"/>
          </p:cNvPicPr>
          <p:nvPr/>
        </p:nvPicPr>
        <p:blipFill>
          <a:blip r:embed="rId3"/>
          <a:srcRect r="57069"/>
          <a:stretch>
            <a:fillRect/>
          </a:stretch>
        </p:blipFill>
        <p:spPr bwMode="auto">
          <a:xfrm>
            <a:off x="6443663" y="3373914"/>
            <a:ext cx="1584325" cy="915987"/>
          </a:xfrm>
          <a:prstGeom prst="rect">
            <a:avLst/>
          </a:prstGeom>
          <a:noFill/>
        </p:spPr>
      </p:pic>
      <p:sp>
        <p:nvSpPr>
          <p:cNvPr id="40972" name="Line 12"/>
          <p:cNvSpPr>
            <a:spLocks noChangeShapeType="1"/>
          </p:cNvSpPr>
          <p:nvPr/>
        </p:nvSpPr>
        <p:spPr bwMode="auto">
          <a:xfrm>
            <a:off x="5664200" y="4895399"/>
            <a:ext cx="430213" cy="0"/>
          </a:xfrm>
          <a:prstGeom prst="line">
            <a:avLst/>
          </a:prstGeom>
          <a:noFill/>
          <a:ln w="9525">
            <a:solidFill>
              <a:schemeClr val="tx1"/>
            </a:solidFill>
            <a:round/>
            <a:headEnd/>
            <a:tailEnd type="triangle" w="med" len="med"/>
          </a:ln>
          <a:effectLst/>
        </p:spPr>
        <p:txBody>
          <a:bodyPr/>
          <a:lstStyle/>
          <a:p>
            <a:endParaRPr lang="es-ES"/>
          </a:p>
        </p:txBody>
      </p:sp>
      <p:sp>
        <p:nvSpPr>
          <p:cNvPr id="40974" name="Line 14"/>
          <p:cNvSpPr>
            <a:spLocks noChangeShapeType="1"/>
          </p:cNvSpPr>
          <p:nvPr/>
        </p:nvSpPr>
        <p:spPr bwMode="auto">
          <a:xfrm>
            <a:off x="5880100" y="6547326"/>
            <a:ext cx="430213" cy="0"/>
          </a:xfrm>
          <a:prstGeom prst="line">
            <a:avLst/>
          </a:prstGeom>
          <a:noFill/>
          <a:ln w="9525">
            <a:solidFill>
              <a:schemeClr val="tx1"/>
            </a:solidFill>
            <a:round/>
            <a:headEnd/>
            <a:tailEnd type="triangle" w="med" len="med"/>
          </a:ln>
          <a:effectLst/>
        </p:spPr>
        <p:txBody>
          <a:bodyPr/>
          <a:lstStyle/>
          <a:p>
            <a:endParaRPr lang="es-ES"/>
          </a:p>
        </p:txBody>
      </p:sp>
      <p:sp>
        <p:nvSpPr>
          <p:cNvPr id="40976" name="AutoShape 16"/>
          <p:cNvSpPr>
            <a:spLocks noChangeArrowheads="1"/>
          </p:cNvSpPr>
          <p:nvPr/>
        </p:nvSpPr>
        <p:spPr bwMode="auto">
          <a:xfrm>
            <a:off x="552450" y="3539014"/>
            <a:ext cx="5761038"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Si quieres demostrar que la edad promedio es inferior a 46 años (</a:t>
            </a:r>
            <a:r>
              <a:rPr lang="es-ES" sz="1400" b="1" dirty="0">
                <a:solidFill>
                  <a:schemeClr val="accent6">
                    <a:lumMod val="50000"/>
                  </a:schemeClr>
                </a:solidFill>
              </a:rPr>
              <a:t>H0:≥ 46</a:t>
            </a:r>
            <a:r>
              <a:rPr lang="es-ES" sz="1400" dirty="0">
                <a:solidFill>
                  <a:schemeClr val="accent6">
                    <a:lumMod val="50000"/>
                  </a:schemeClr>
                </a:solidFill>
              </a:rPr>
              <a:t>)  prueba unilateral hacia la izquierda → </a:t>
            </a:r>
            <a:r>
              <a:rPr lang="es-ES" sz="1400" b="1" dirty="0">
                <a:solidFill>
                  <a:schemeClr val="accent6">
                    <a:lumMod val="50000"/>
                  </a:schemeClr>
                </a:solidFill>
              </a:rPr>
              <a:t>p/2</a:t>
            </a:r>
          </a:p>
        </p:txBody>
      </p:sp>
      <p:sp>
        <p:nvSpPr>
          <p:cNvPr id="40977" name="AutoShape 17"/>
          <p:cNvSpPr>
            <a:spLocks noChangeArrowheads="1"/>
          </p:cNvSpPr>
          <p:nvPr/>
        </p:nvSpPr>
        <p:spPr bwMode="auto">
          <a:xfrm>
            <a:off x="552450" y="5540868"/>
            <a:ext cx="5816600" cy="4835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dirty="0">
                <a:solidFill>
                  <a:schemeClr val="accent6">
                    <a:lumMod val="50000"/>
                  </a:schemeClr>
                </a:solidFill>
              </a:rPr>
              <a:t>Si quieres demostrar que la edad promedio es superior a 46 años (</a:t>
            </a:r>
            <a:r>
              <a:rPr lang="es-ES" sz="1400" b="1" dirty="0">
                <a:solidFill>
                  <a:schemeClr val="accent6">
                    <a:lumMod val="50000"/>
                  </a:schemeClr>
                </a:solidFill>
              </a:rPr>
              <a:t>H0:≤ 46</a:t>
            </a:r>
            <a:r>
              <a:rPr lang="es-ES" sz="1400" dirty="0">
                <a:solidFill>
                  <a:schemeClr val="accent6">
                    <a:lumMod val="50000"/>
                  </a:schemeClr>
                </a:solidFill>
              </a:rPr>
              <a:t>), prueba unilateral hacia la derecha → </a:t>
            </a:r>
            <a:r>
              <a:rPr lang="es-ES" sz="1400" b="1" dirty="0">
                <a:solidFill>
                  <a:schemeClr val="accent6">
                    <a:lumMod val="50000"/>
                  </a:schemeClr>
                </a:solidFill>
              </a:rPr>
              <a:t>1-p/2</a:t>
            </a:r>
          </a:p>
        </p:txBody>
      </p:sp>
      <p:pic>
        <p:nvPicPr>
          <p:cNvPr id="40979" name="Picture 19" descr="Image1558"/>
          <p:cNvPicPr>
            <a:picLocks noChangeAspect="1" noChangeArrowheads="1"/>
          </p:cNvPicPr>
          <p:nvPr/>
        </p:nvPicPr>
        <p:blipFill>
          <a:blip r:embed="rId3"/>
          <a:srcRect l="60538"/>
          <a:stretch>
            <a:fillRect/>
          </a:stretch>
        </p:blipFill>
        <p:spPr bwMode="auto">
          <a:xfrm>
            <a:off x="6659563" y="5304330"/>
            <a:ext cx="1366837" cy="858838"/>
          </a:xfrm>
          <a:prstGeom prst="rect">
            <a:avLst/>
          </a:prstGeom>
          <a:noFill/>
        </p:spPr>
      </p:pic>
      <p:sp>
        <p:nvSpPr>
          <p:cNvPr id="40980" name="AutoShape 20"/>
          <p:cNvSpPr>
            <a:spLocks noChangeArrowheads="1"/>
          </p:cNvSpPr>
          <p:nvPr/>
        </p:nvSpPr>
        <p:spPr bwMode="auto">
          <a:xfrm>
            <a:off x="571472" y="4712105"/>
            <a:ext cx="2797175" cy="29284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dirty="0">
                <a:solidFill>
                  <a:schemeClr val="accent6">
                    <a:lumMod val="50000"/>
                  </a:schemeClr>
                </a:solidFill>
              </a:rPr>
              <a:t>Significación = 0,051/2 = 0,025</a:t>
            </a:r>
          </a:p>
        </p:txBody>
      </p:sp>
      <p:sp>
        <p:nvSpPr>
          <p:cNvPr id="40981" name="AutoShape 21"/>
          <p:cNvSpPr>
            <a:spLocks noChangeArrowheads="1"/>
          </p:cNvSpPr>
          <p:nvPr/>
        </p:nvSpPr>
        <p:spPr bwMode="auto">
          <a:xfrm>
            <a:off x="3937000" y="4679499"/>
            <a:ext cx="1655763" cy="29284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dirty="0">
                <a:solidFill>
                  <a:schemeClr val="accent6">
                    <a:lumMod val="50000"/>
                  </a:schemeClr>
                </a:solidFill>
              </a:rPr>
              <a:t>Se rechaza la H0</a:t>
            </a:r>
          </a:p>
        </p:txBody>
      </p:sp>
      <p:sp>
        <p:nvSpPr>
          <p:cNvPr id="40983" name="AutoShape 23"/>
          <p:cNvSpPr>
            <a:spLocks noChangeArrowheads="1"/>
          </p:cNvSpPr>
          <p:nvPr/>
        </p:nvSpPr>
        <p:spPr bwMode="auto">
          <a:xfrm>
            <a:off x="6240463" y="4608061"/>
            <a:ext cx="2255837" cy="4835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b="1" dirty="0">
                <a:solidFill>
                  <a:schemeClr val="accent6">
                    <a:lumMod val="50000"/>
                  </a:schemeClr>
                </a:solidFill>
              </a:rPr>
              <a:t>La edad promedio es inferior a 46 </a:t>
            </a:r>
            <a:r>
              <a:rPr lang="es-ES" sz="1400" b="1" dirty="0" smtClean="0">
                <a:solidFill>
                  <a:schemeClr val="accent6">
                    <a:lumMod val="50000"/>
                  </a:schemeClr>
                </a:solidFill>
              </a:rPr>
              <a:t>años</a:t>
            </a:r>
            <a:endParaRPr lang="es-ES" sz="1400" b="1" dirty="0">
              <a:solidFill>
                <a:schemeClr val="accent6">
                  <a:lumMod val="50000"/>
                </a:schemeClr>
              </a:solidFill>
            </a:endParaRPr>
          </a:p>
        </p:txBody>
      </p:sp>
      <p:sp>
        <p:nvSpPr>
          <p:cNvPr id="40984" name="AutoShape 24"/>
          <p:cNvSpPr>
            <a:spLocks noChangeArrowheads="1"/>
          </p:cNvSpPr>
          <p:nvPr/>
        </p:nvSpPr>
        <p:spPr bwMode="auto">
          <a:xfrm>
            <a:off x="563563" y="6329839"/>
            <a:ext cx="2868612" cy="29284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dirty="0">
                <a:solidFill>
                  <a:schemeClr val="accent6">
                    <a:lumMod val="50000"/>
                  </a:schemeClr>
                </a:solidFill>
              </a:rPr>
              <a:t>Significación = 1- 0,051/2 = 0,97</a:t>
            </a:r>
          </a:p>
        </p:txBody>
      </p:sp>
      <p:sp>
        <p:nvSpPr>
          <p:cNvPr id="40985" name="AutoShape 25"/>
          <p:cNvSpPr>
            <a:spLocks noChangeArrowheads="1"/>
          </p:cNvSpPr>
          <p:nvPr/>
        </p:nvSpPr>
        <p:spPr bwMode="auto">
          <a:xfrm>
            <a:off x="3935413" y="6353651"/>
            <a:ext cx="2005012" cy="29284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dirty="0">
                <a:solidFill>
                  <a:schemeClr val="accent6">
                    <a:lumMod val="50000"/>
                  </a:schemeClr>
                </a:solidFill>
              </a:rPr>
              <a:t>No Se rechaza la H0</a:t>
            </a:r>
          </a:p>
        </p:txBody>
      </p:sp>
      <p:sp>
        <p:nvSpPr>
          <p:cNvPr id="40986" name="AutoShape 26"/>
          <p:cNvSpPr>
            <a:spLocks noChangeArrowheads="1"/>
          </p:cNvSpPr>
          <p:nvPr/>
        </p:nvSpPr>
        <p:spPr bwMode="auto">
          <a:xfrm>
            <a:off x="6311900" y="6329839"/>
            <a:ext cx="2292350" cy="4835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b="1" dirty="0">
                <a:solidFill>
                  <a:schemeClr val="accent6">
                    <a:lumMod val="50000"/>
                  </a:schemeClr>
                </a:solidFill>
              </a:rPr>
              <a:t>La edad promedio no es superior a 46 años</a:t>
            </a:r>
          </a:p>
        </p:txBody>
      </p:sp>
      <p:sp>
        <p:nvSpPr>
          <p:cNvPr id="40987" name="AutoShape 27"/>
          <p:cNvSpPr>
            <a:spLocks noChangeArrowheads="1"/>
          </p:cNvSpPr>
          <p:nvPr/>
        </p:nvSpPr>
        <p:spPr bwMode="auto">
          <a:xfrm>
            <a:off x="468313" y="2591268"/>
            <a:ext cx="7389835" cy="72389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Tabla “</a:t>
            </a:r>
            <a:r>
              <a:rPr lang="es-ES" sz="1400" b="1" dirty="0">
                <a:solidFill>
                  <a:schemeClr val="accent6">
                    <a:lumMod val="50000"/>
                  </a:schemeClr>
                </a:solidFill>
              </a:rPr>
              <a:t>prueba para una muestra</a:t>
            </a:r>
            <a:r>
              <a:rPr lang="es-ES" sz="1400" dirty="0">
                <a:solidFill>
                  <a:schemeClr val="accent6">
                    <a:lumMod val="50000"/>
                  </a:schemeClr>
                </a:solidFill>
              </a:rPr>
              <a:t>” donde se representa la variable analizada (en este </a:t>
            </a:r>
            <a:r>
              <a:rPr lang="es-ES" sz="1400" dirty="0" smtClean="0">
                <a:solidFill>
                  <a:schemeClr val="accent6">
                    <a:lumMod val="50000"/>
                  </a:schemeClr>
                </a:solidFill>
              </a:rPr>
              <a:t>caso, </a:t>
            </a:r>
            <a:r>
              <a:rPr lang="es-ES" sz="1400" dirty="0">
                <a:solidFill>
                  <a:schemeClr val="accent6">
                    <a:lumMod val="50000"/>
                  </a:schemeClr>
                </a:solidFill>
              </a:rPr>
              <a:t>Edad), el valor de la t, los grados de libertad (gl), significación estadística para la prueba bilateral, la diferencia de medias y el intervalo de confianza al 95%</a:t>
            </a:r>
          </a:p>
        </p:txBody>
      </p:sp>
      <p:sp>
        <p:nvSpPr>
          <p:cNvPr id="22" name="AutoShape 5"/>
          <p:cNvSpPr>
            <a:spLocks noGrp="1" noChangeArrowheads="1"/>
          </p:cNvSpPr>
          <p:nvPr>
            <p:ph type="title"/>
          </p:nvPr>
        </p:nvSpPr>
        <p:spPr bwMode="auto">
          <a:xfrm>
            <a:off x="2123728" y="142852"/>
            <a:ext cx="6563072" cy="71438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T para una muestra. Ejemplo con SPSS. Resultados</a:t>
            </a:r>
            <a:endParaRPr lang="es-ES" sz="2400" kern="1200" dirty="0">
              <a:solidFill>
                <a:schemeClr val="tx1"/>
              </a:solidFill>
            </a:endParaRPr>
          </a:p>
        </p:txBody>
      </p:sp>
      <p:grpSp>
        <p:nvGrpSpPr>
          <p:cNvPr id="19" name="18 Grupo"/>
          <p:cNvGrpSpPr/>
          <p:nvPr/>
        </p:nvGrpSpPr>
        <p:grpSpPr>
          <a:xfrm>
            <a:off x="128071" y="119472"/>
            <a:ext cx="2571721" cy="1249706"/>
            <a:chOff x="128071" y="119472"/>
            <a:chExt cx="2571721" cy="1249706"/>
          </a:xfrm>
        </p:grpSpPr>
        <p:pic>
          <p:nvPicPr>
            <p:cNvPr id="20" name="19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21" name="20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0969"/>
                                        </p:tgtEl>
                                        <p:attrNameLst>
                                          <p:attrName>style.visibility</p:attrName>
                                        </p:attrNameLst>
                                      </p:cBhvr>
                                      <p:to>
                                        <p:strVal val="visible"/>
                                      </p:to>
                                    </p:set>
                                    <p:animEffect transition="in" filter="box(in)">
                                      <p:cBhvr>
                                        <p:cTn id="13" dur="500"/>
                                        <p:tgtEl>
                                          <p:spTgt spid="40969"/>
                                        </p:tgtEl>
                                      </p:cBhvr>
                                    </p:animEffect>
                                  </p:childTnLst>
                                </p:cTn>
                              </p:par>
                              <p:par>
                                <p:cTn id="14" presetID="4" presetClass="entr" presetSubtype="16" fill="hold" nodeType="withEffect">
                                  <p:stCondLst>
                                    <p:cond delay="0"/>
                                  </p:stCondLst>
                                  <p:childTnLst>
                                    <p:set>
                                      <p:cBhvr>
                                        <p:cTn id="15" dur="1" fill="hold">
                                          <p:stCondLst>
                                            <p:cond delay="0"/>
                                          </p:stCondLst>
                                        </p:cTn>
                                        <p:tgtEl>
                                          <p:spTgt spid="40971"/>
                                        </p:tgtEl>
                                        <p:attrNameLst>
                                          <p:attrName>style.visibility</p:attrName>
                                        </p:attrNameLst>
                                      </p:cBhvr>
                                      <p:to>
                                        <p:strVal val="visible"/>
                                      </p:to>
                                    </p:set>
                                    <p:animEffect transition="in" filter="box(in)">
                                      <p:cBhvr>
                                        <p:cTn id="16" dur="500"/>
                                        <p:tgtEl>
                                          <p:spTgt spid="40971"/>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40972"/>
                                        </p:tgtEl>
                                        <p:attrNameLst>
                                          <p:attrName>style.visibility</p:attrName>
                                        </p:attrNameLst>
                                      </p:cBhvr>
                                      <p:to>
                                        <p:strVal val="visible"/>
                                      </p:to>
                                    </p:set>
                                    <p:animEffect transition="in" filter="box(in)">
                                      <p:cBhvr>
                                        <p:cTn id="19" dur="500"/>
                                        <p:tgtEl>
                                          <p:spTgt spid="40972"/>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40976"/>
                                        </p:tgtEl>
                                        <p:attrNameLst>
                                          <p:attrName>style.visibility</p:attrName>
                                        </p:attrNameLst>
                                      </p:cBhvr>
                                      <p:to>
                                        <p:strVal val="visible"/>
                                      </p:to>
                                    </p:set>
                                    <p:animEffect transition="in" filter="box(in)">
                                      <p:cBhvr>
                                        <p:cTn id="22" dur="500"/>
                                        <p:tgtEl>
                                          <p:spTgt spid="40976"/>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40980"/>
                                        </p:tgtEl>
                                        <p:attrNameLst>
                                          <p:attrName>style.visibility</p:attrName>
                                        </p:attrNameLst>
                                      </p:cBhvr>
                                      <p:to>
                                        <p:strVal val="visible"/>
                                      </p:to>
                                    </p:set>
                                    <p:animEffect transition="in" filter="box(in)">
                                      <p:cBhvr>
                                        <p:cTn id="25" dur="500"/>
                                        <p:tgtEl>
                                          <p:spTgt spid="40980"/>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40981"/>
                                        </p:tgtEl>
                                        <p:attrNameLst>
                                          <p:attrName>style.visibility</p:attrName>
                                        </p:attrNameLst>
                                      </p:cBhvr>
                                      <p:to>
                                        <p:strVal val="visible"/>
                                      </p:to>
                                    </p:set>
                                    <p:animEffect transition="in" filter="box(in)">
                                      <p:cBhvr>
                                        <p:cTn id="28" dur="500"/>
                                        <p:tgtEl>
                                          <p:spTgt spid="40981"/>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40983"/>
                                        </p:tgtEl>
                                        <p:attrNameLst>
                                          <p:attrName>style.visibility</p:attrName>
                                        </p:attrNameLst>
                                      </p:cBhvr>
                                      <p:to>
                                        <p:strVal val="visible"/>
                                      </p:to>
                                    </p:set>
                                    <p:animEffect transition="in" filter="box(in)">
                                      <p:cBhvr>
                                        <p:cTn id="31" dur="500"/>
                                        <p:tgtEl>
                                          <p:spTgt spid="40983"/>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40966"/>
                                        </p:tgtEl>
                                        <p:attrNameLst>
                                          <p:attrName>style.visibility</p:attrName>
                                        </p:attrNameLst>
                                      </p:cBhvr>
                                      <p:to>
                                        <p:strVal val="visible"/>
                                      </p:to>
                                    </p:set>
                                    <p:animEffect transition="in" filter="box(in)">
                                      <p:cBhvr>
                                        <p:cTn id="36" dur="500"/>
                                        <p:tgtEl>
                                          <p:spTgt spid="40966"/>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40974"/>
                                        </p:tgtEl>
                                        <p:attrNameLst>
                                          <p:attrName>style.visibility</p:attrName>
                                        </p:attrNameLst>
                                      </p:cBhvr>
                                      <p:to>
                                        <p:strVal val="visible"/>
                                      </p:to>
                                    </p:set>
                                    <p:animEffect transition="in" filter="box(in)">
                                      <p:cBhvr>
                                        <p:cTn id="39" dur="500"/>
                                        <p:tgtEl>
                                          <p:spTgt spid="40974"/>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40977"/>
                                        </p:tgtEl>
                                        <p:attrNameLst>
                                          <p:attrName>style.visibility</p:attrName>
                                        </p:attrNameLst>
                                      </p:cBhvr>
                                      <p:to>
                                        <p:strVal val="visible"/>
                                      </p:to>
                                    </p:set>
                                    <p:animEffect transition="in" filter="box(in)">
                                      <p:cBhvr>
                                        <p:cTn id="42" dur="500"/>
                                        <p:tgtEl>
                                          <p:spTgt spid="40977"/>
                                        </p:tgtEl>
                                      </p:cBhvr>
                                    </p:animEffect>
                                  </p:childTnLst>
                                </p:cTn>
                              </p:par>
                              <p:par>
                                <p:cTn id="43" presetID="4" presetClass="entr" presetSubtype="16" fill="hold" nodeType="withEffect">
                                  <p:stCondLst>
                                    <p:cond delay="0"/>
                                  </p:stCondLst>
                                  <p:childTnLst>
                                    <p:set>
                                      <p:cBhvr>
                                        <p:cTn id="44" dur="1" fill="hold">
                                          <p:stCondLst>
                                            <p:cond delay="0"/>
                                          </p:stCondLst>
                                        </p:cTn>
                                        <p:tgtEl>
                                          <p:spTgt spid="40979"/>
                                        </p:tgtEl>
                                        <p:attrNameLst>
                                          <p:attrName>style.visibility</p:attrName>
                                        </p:attrNameLst>
                                      </p:cBhvr>
                                      <p:to>
                                        <p:strVal val="visible"/>
                                      </p:to>
                                    </p:set>
                                    <p:animEffect transition="in" filter="box(in)">
                                      <p:cBhvr>
                                        <p:cTn id="45" dur="500"/>
                                        <p:tgtEl>
                                          <p:spTgt spid="40979"/>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40984"/>
                                        </p:tgtEl>
                                        <p:attrNameLst>
                                          <p:attrName>style.visibility</p:attrName>
                                        </p:attrNameLst>
                                      </p:cBhvr>
                                      <p:to>
                                        <p:strVal val="visible"/>
                                      </p:to>
                                    </p:set>
                                    <p:animEffect transition="in" filter="box(in)">
                                      <p:cBhvr>
                                        <p:cTn id="48" dur="500"/>
                                        <p:tgtEl>
                                          <p:spTgt spid="40984"/>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40985"/>
                                        </p:tgtEl>
                                        <p:attrNameLst>
                                          <p:attrName>style.visibility</p:attrName>
                                        </p:attrNameLst>
                                      </p:cBhvr>
                                      <p:to>
                                        <p:strVal val="visible"/>
                                      </p:to>
                                    </p:set>
                                    <p:animEffect transition="in" filter="box(in)">
                                      <p:cBhvr>
                                        <p:cTn id="51" dur="500"/>
                                        <p:tgtEl>
                                          <p:spTgt spid="40985"/>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40986"/>
                                        </p:tgtEl>
                                        <p:attrNameLst>
                                          <p:attrName>style.visibility</p:attrName>
                                        </p:attrNameLst>
                                      </p:cBhvr>
                                      <p:to>
                                        <p:strVal val="visible"/>
                                      </p:to>
                                    </p:set>
                                    <p:animEffect transition="in" filter="box(in)">
                                      <p:cBhvr>
                                        <p:cTn id="54" dur="500"/>
                                        <p:tgtEl>
                                          <p:spTgt spid="409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animBg="1"/>
      <p:bldP spid="40969" grpId="0" animBg="1"/>
      <p:bldP spid="40972" grpId="0" animBg="1"/>
      <p:bldP spid="40974" grpId="0" animBg="1"/>
      <p:bldP spid="40976" grpId="0" animBg="1"/>
      <p:bldP spid="40977" grpId="0" animBg="1"/>
      <p:bldP spid="40980" grpId="0" animBg="1"/>
      <p:bldP spid="40981" grpId="0" animBg="1"/>
      <p:bldP spid="40983" grpId="0" animBg="1"/>
      <p:bldP spid="40984" grpId="0" animBg="1"/>
      <p:bldP spid="40985" grpId="0" animBg="1"/>
      <p:bldP spid="40986" grpId="0" animBg="1"/>
      <p:bldP spid="40987" grpId="0" animBg="1"/>
    </p:bld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1436</TotalTime>
  <Words>2585</Words>
  <Application>Microsoft Office PowerPoint</Application>
  <PresentationFormat>Presentación en pantalla (4:3)</PresentationFormat>
  <Paragraphs>184</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Diseño predeterminado</vt:lpstr>
      <vt:lpstr>Presentación de PowerPoint</vt:lpstr>
      <vt:lpstr>Presentación de PowerPoint</vt:lpstr>
      <vt:lpstr>Presentación de PowerPoint</vt:lpstr>
      <vt:lpstr>Comparación de medias de dos grupos independientes Prueba T de Student. Ejemplo con SPSS</vt:lpstr>
      <vt:lpstr>Comparación de medias de dos grupos independientes. Prueba T de Student. Ejemplo con SPSS</vt:lpstr>
      <vt:lpstr>Comparación de medias de dos grupos independientes. Prueba T de Student. Ejemplo con SPSS</vt:lpstr>
      <vt:lpstr>Prueba de T para una muestra</vt:lpstr>
      <vt:lpstr>Prueba de T para una muestra. Ejemplo con SPSS</vt:lpstr>
      <vt:lpstr>Prueba de T para una muestra. Ejemplo con SPSS. Resultados</vt:lpstr>
      <vt:lpstr>Prueba U de Mann-Whitney  Ejemplo con SPSS</vt:lpstr>
      <vt:lpstr>Comparación de rangos. Prueba U de Mann-Whitney. Ejemplo con SPSS</vt:lpstr>
      <vt:lpstr>Análisis de la varianza. Comparación de medias de más de 2 grupos</vt:lpstr>
      <vt:lpstr>Análisis de la varianza. Comparación de medias de más de 2 grupos. Ejemplo con SPSS</vt:lpstr>
      <vt:lpstr>Presentación de PowerPoint</vt:lpstr>
      <vt:lpstr>Análisis de la varianza. Comparación de medias de más de 2 grupos. Ejemplo con SPSS</vt:lpstr>
      <vt:lpstr>Análisis de la varianza. Comparación de medias de más de 2 grupos. Ejemplo con SPSS. Resultados</vt:lpstr>
      <vt:lpstr>Análisis de la varianza. Resultados</vt:lpstr>
      <vt:lpstr>Prueba de Kruskal-Wallis</vt:lpstr>
      <vt:lpstr>Prueba de Kruskal-Wallis</vt:lpstr>
    </vt:vector>
  </TitlesOfParts>
  <Company>HGRS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Informatica</dc:creator>
  <cp:lastModifiedBy>ebm83v</cp:lastModifiedBy>
  <cp:revision>139</cp:revision>
  <dcterms:created xsi:type="dcterms:W3CDTF">2012-10-04T09:24:21Z</dcterms:created>
  <dcterms:modified xsi:type="dcterms:W3CDTF">2013-12-16T11:55:31Z</dcterms:modified>
</cp:coreProperties>
</file>