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33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 horzBarState="maximized">
    <p:restoredLeft sz="9763" autoAdjust="0"/>
    <p:restoredTop sz="94660"/>
  </p:normalViewPr>
  <p:slideViewPr>
    <p:cSldViewPr>
      <p:cViewPr varScale="1">
        <p:scale>
          <a:sx n="118" d="100"/>
          <a:sy n="118" d="100"/>
        </p:scale>
        <p:origin x="-3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AEF0F-84EF-442C-A69F-46EC93AE319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F04E0-8B88-4610-921D-9E0071BFFC5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2F9C0-BD38-4B4B-A1F0-64ECAEE18B0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7FA26-4562-4100-924D-670DB122B36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F3799-4635-492B-A251-D52A1F98E08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B41CC-87F8-43F5-8567-717D74CE980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AB7B9-C7D4-46D2-8155-7C0236F476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1DA65-3ACE-4C3D-9C27-48606EB4553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9CEC8-7D9F-4603-8197-8339F56BE2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9C0B5-39B0-4602-ABC2-BCD8CFE8CF9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21E3B-75CA-43CE-8945-55F3484E05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4E3602-871C-49C4-9AA1-F04D77BBD126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14348" y="2500306"/>
            <a:ext cx="8064500" cy="1293814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3200" dirty="0">
                <a:solidFill>
                  <a:schemeClr val="tx1"/>
                </a:solidFill>
              </a:rPr>
              <a:t>Contraste de </a:t>
            </a:r>
            <a:r>
              <a:rPr lang="es-ES" sz="3200" dirty="0" smtClean="0">
                <a:solidFill>
                  <a:schemeClr val="tx1"/>
                </a:solidFill>
              </a:rPr>
              <a:t>hipótesis</a:t>
            </a:r>
          </a:p>
          <a:p>
            <a:pPr algn="ctr">
              <a:defRPr/>
            </a:pPr>
            <a:r>
              <a:rPr lang="es-ES" sz="3200" dirty="0" smtClean="0">
                <a:solidFill>
                  <a:schemeClr val="tx1"/>
                </a:solidFill>
              </a:rPr>
              <a:t>Asociación </a:t>
            </a:r>
            <a:r>
              <a:rPr lang="es-ES" sz="3200" dirty="0">
                <a:solidFill>
                  <a:schemeClr val="tx1"/>
                </a:solidFill>
              </a:rPr>
              <a:t>entre dos variables </a:t>
            </a:r>
            <a:r>
              <a:rPr lang="es-ES" sz="3200" dirty="0" smtClean="0">
                <a:solidFill>
                  <a:schemeClr val="tx1"/>
                </a:solidFill>
              </a:rPr>
              <a:t>categóricas </a:t>
            </a:r>
            <a:endParaRPr lang="es-ES" sz="3200" dirty="0">
              <a:solidFill>
                <a:schemeClr val="tx1"/>
              </a:solidFill>
            </a:endParaRPr>
          </a:p>
        </p:txBody>
      </p:sp>
      <p:grpSp>
        <p:nvGrpSpPr>
          <p:cNvPr id="3" name="5 Grupo"/>
          <p:cNvGrpSpPr/>
          <p:nvPr/>
        </p:nvGrpSpPr>
        <p:grpSpPr>
          <a:xfrm>
            <a:off x="128071" y="163070"/>
            <a:ext cx="2571721" cy="1249706"/>
            <a:chOff x="128071" y="119472"/>
            <a:chExt cx="2571721" cy="1249706"/>
          </a:xfrm>
        </p:grpSpPr>
        <p:pic>
          <p:nvPicPr>
            <p:cNvPr id="4" name="4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5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 t="10001"/>
          <a:stretch>
            <a:fillRect/>
          </a:stretch>
        </p:blipFill>
        <p:spPr>
          <a:xfrm>
            <a:off x="4643438" y="2214554"/>
            <a:ext cx="4038600" cy="1943100"/>
          </a:xfrm>
          <a:noFill/>
          <a:ln/>
        </p:spPr>
      </p:pic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4645025" y="4286256"/>
            <a:ext cx="3970338" cy="114300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Ejemplo de tabla de contingencia de 2x2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 Se representan el número y la frecuencia esperada de los pacientes con y sin Neumonia entre los varones y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mujeres. En cada casilla la frecuencia esperada es superior a 5, por lo que se podría utilizar el estadístico Chi-cuadrado de 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274638"/>
            <a:ext cx="7499176" cy="725470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Asociación de dos variables categóricas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428596" y="1340768"/>
            <a:ext cx="3857652" cy="785818"/>
          </a:xfrm>
          <a:prstGeom prst="roundRect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Para la comparación de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dos variables categóricas dicotómicas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 (por ejemplo el sexo (hombre/mujer) con neumonía (si/no))se utiliza una tabla de 2x2 o de contingencia 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428596" y="2132856"/>
            <a:ext cx="3857652" cy="571504"/>
          </a:xfrm>
          <a:prstGeom prst="roundRect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Los estadísticos a utilizar son la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Chi-cuadrado de </a:t>
            </a:r>
            <a:r>
              <a:rPr lang="es-ES" sz="1200" b="1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 o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la prueba la exacta de Fisher</a:t>
            </a:r>
            <a:endParaRPr lang="es-ES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428596" y="2741410"/>
            <a:ext cx="3857652" cy="1143008"/>
          </a:xfrm>
          <a:prstGeom prst="roundRect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En general se utilizará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la prueba de la Chi-cuadrado si los valores esperados en cada celda son iguales o mayores de 5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. Se permite que haya una celda (el 25%, 1 de las 4 celdas) con una frecuencia esperada inferior a 5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428596" y="3955856"/>
            <a:ext cx="3857652" cy="642942"/>
          </a:xfrm>
          <a:prstGeom prst="roundRect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Cuando los valores esperados son menores a 5 en más del 25% de las celdas  se utilizará la prueba exacta de Fisher</a:t>
            </a:r>
            <a:endParaRPr lang="es-ES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428596" y="4670236"/>
            <a:ext cx="3857652" cy="2143140"/>
          </a:xfrm>
          <a:prstGeom prst="roundRect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En el caso que queramos evaluar la asociación entre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2 variables categóricas </a:t>
            </a:r>
            <a:r>
              <a:rPr lang="es-ES" sz="1200" b="1" dirty="0" err="1" smtClean="0">
                <a:solidFill>
                  <a:schemeClr val="accent6">
                    <a:lumMod val="50000"/>
                  </a:schemeClr>
                </a:solidFill>
              </a:rPr>
              <a:t>policotómicas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, por ejemplo la raza (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blanca,negra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etc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) y los grupos 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sanguineos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 (A, AB, cero, 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etc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), se 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utilizará la Chi-cuadrado de </a:t>
            </a:r>
            <a:r>
              <a:rPr lang="es-ES" sz="1200" b="1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 si se cumple la misma premisa, que la frecuencia esperada sea mayor o igual a 5 en al menos el 75% de las celdas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, si no es así, en este caso no se puede utilizar la prueba exacta de Fisher y  habrá que reagrupar para aumentar las frecuencias esperadas, por ejemplo unir los grupos sanguíneos A y AB, etc.</a:t>
            </a:r>
            <a:endParaRPr lang="es-ES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4643438" y="5500702"/>
            <a:ext cx="4000528" cy="121444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100" b="1" dirty="0" smtClean="0">
                <a:solidFill>
                  <a:schemeClr val="accent6">
                    <a:lumMod val="50000"/>
                  </a:schemeClr>
                </a:solidFill>
              </a:rPr>
              <a:t>Calculo de la frecuencia esperada: </a:t>
            </a:r>
            <a:r>
              <a:rPr lang="es-ES" sz="1100" dirty="0" smtClean="0">
                <a:solidFill>
                  <a:schemeClr val="accent6">
                    <a:lumMod val="50000"/>
                  </a:schemeClr>
                </a:solidFill>
              </a:rPr>
              <a:t>Se obtiene de multiplicar el recuento total de cada grupo divido por el recuento total global. Por ejemplo, la frecuencia esperada de </a:t>
            </a:r>
            <a:r>
              <a:rPr lang="es-ES" sz="1100" dirty="0" err="1" smtClean="0">
                <a:solidFill>
                  <a:schemeClr val="accent6">
                    <a:lumMod val="50000"/>
                  </a:schemeClr>
                </a:solidFill>
              </a:rPr>
              <a:t>Neumonias</a:t>
            </a:r>
            <a:r>
              <a:rPr lang="es-ES" sz="1100" dirty="0" smtClean="0">
                <a:solidFill>
                  <a:schemeClr val="accent6">
                    <a:lumMod val="50000"/>
                  </a:schemeClr>
                </a:solidFill>
              </a:rPr>
              <a:t> en la Mujer surge de multiplicar 43 x 36 y divido por el total 97. La frecuencia de </a:t>
            </a:r>
            <a:r>
              <a:rPr lang="es-ES" sz="1100" dirty="0" err="1" smtClean="0">
                <a:solidFill>
                  <a:schemeClr val="accent6">
                    <a:lumMod val="50000"/>
                  </a:schemeClr>
                </a:solidFill>
              </a:rPr>
              <a:t>neumonia</a:t>
            </a:r>
            <a:r>
              <a:rPr lang="es-ES" sz="1100" dirty="0" smtClean="0">
                <a:solidFill>
                  <a:schemeClr val="accent6">
                    <a:lumMod val="50000"/>
                  </a:schemeClr>
                </a:solidFill>
              </a:rPr>
              <a:t> en los varones sería 54x36/97=20 y así sucesivamente. De todas formas, el cálculo lo realiza el SPSS de forma automática</a:t>
            </a:r>
            <a:endParaRPr lang="es-E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3" name="5 Grupo"/>
          <p:cNvGrpSpPr/>
          <p:nvPr/>
        </p:nvGrpSpPr>
        <p:grpSpPr>
          <a:xfrm>
            <a:off x="179512" y="76200"/>
            <a:ext cx="2571721" cy="1249706"/>
            <a:chOff x="128071" y="119472"/>
            <a:chExt cx="2571721" cy="1249706"/>
          </a:xfrm>
        </p:grpSpPr>
        <p:pic>
          <p:nvPicPr>
            <p:cNvPr id="16" name="4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18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357158" y="1949892"/>
            <a:ext cx="3929090" cy="242889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el siguiente ejemplo vamos a evaluar la asociación entre las variables Neumonía y Sexo. Es decir, vamos a comprobar si los hombres tienen más o menos neumonías que las mujeres. </a:t>
            </a: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Previamente se han creado ambas variables asignando el valor “0” a los que no tienen la neumonía y el valor “1” a los que si la tienen. El valor “0” a las mujeres y el “1” a los hombres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79"/>
          <a:stretch>
            <a:fillRect/>
          </a:stretch>
        </p:blipFill>
        <p:spPr bwMode="auto">
          <a:xfrm>
            <a:off x="714348" y="1378388"/>
            <a:ext cx="379056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1667" t="18229" r="38802" b="20139"/>
          <a:stretch>
            <a:fillRect/>
          </a:stretch>
        </p:blipFill>
        <p:spPr bwMode="auto">
          <a:xfrm>
            <a:off x="3071802" y="1592702"/>
            <a:ext cx="1780919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62500" t="21701" r="21224" b="58334"/>
          <a:stretch>
            <a:fillRect/>
          </a:stretch>
        </p:blipFill>
        <p:spPr bwMode="auto">
          <a:xfrm>
            <a:off x="4786314" y="1807016"/>
            <a:ext cx="16306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1071538" y="2449958"/>
            <a:ext cx="1714511" cy="4835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Analizar, 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1142976" y="3164338"/>
            <a:ext cx="1714512" cy="4835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Estadísticos descriptivos </a:t>
            </a: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1214414" y="4021594"/>
            <a:ext cx="1643074" cy="67422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y finalmente en Tablas de contingencia…</a:t>
            </a:r>
          </a:p>
        </p:txBody>
      </p:sp>
      <p:sp>
        <p:nvSpPr>
          <p:cNvPr id="11" name="AutoShape 5"/>
          <p:cNvSpPr txBox="1">
            <a:spLocks noChangeArrowheads="1"/>
          </p:cNvSpPr>
          <p:nvPr/>
        </p:nvSpPr>
        <p:spPr bwMode="auto">
          <a:xfrm>
            <a:off x="2321702" y="285728"/>
            <a:ext cx="6345989" cy="72547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chemeClr val="tx1"/>
                </a:solidFill>
              </a:rPr>
              <a:t>Comparación de dos variables categóricas dicotómicas. Ejemplo con SPSS</a:t>
            </a:r>
            <a:endParaRPr lang="es-ES" sz="2400" dirty="0">
              <a:solidFill>
                <a:schemeClr val="tx1"/>
              </a:solidFill>
            </a:endParaRPr>
          </a:p>
        </p:txBody>
      </p:sp>
      <p:grpSp>
        <p:nvGrpSpPr>
          <p:cNvPr id="10" name="5 Grupo"/>
          <p:cNvGrpSpPr/>
          <p:nvPr/>
        </p:nvGrpSpPr>
        <p:grpSpPr>
          <a:xfrm>
            <a:off x="37911" y="116632"/>
            <a:ext cx="2571721" cy="1249706"/>
            <a:chOff x="128071" y="119472"/>
            <a:chExt cx="2571721" cy="1249706"/>
          </a:xfrm>
        </p:grpSpPr>
        <p:pic>
          <p:nvPicPr>
            <p:cNvPr id="12" name="4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13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4104" grpId="0" animBg="1"/>
      <p:bldP spid="4105" grpId="0" animBg="1"/>
      <p:bldP spid="4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643050"/>
            <a:ext cx="4488883" cy="297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571604" y="2928934"/>
            <a:ext cx="2808287" cy="119848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las variables que se quiere contrastar. Una en “Filas”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(por ejemplo el sexo) y la otra 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“Columnas”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(por ejemplo Neumonía)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685800" y="2000240"/>
            <a:ext cx="2776500" cy="344501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ahora en estadísticos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685800" y="2357430"/>
            <a:ext cx="2600316" cy="41276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ahora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casillas</a:t>
            </a:r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5143504" y="4857760"/>
            <a:ext cx="3630612" cy="80170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Señalar las pestañas de Frecuencias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esperadas,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Porcentajes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columnas y posteriormente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hacer clic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Continuar</a:t>
            </a:r>
          </a:p>
        </p:txBody>
      </p:sp>
      <p:sp>
        <p:nvSpPr>
          <p:cNvPr id="21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42976" y="274638"/>
            <a:ext cx="7543824" cy="72547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Comparación de dos variables categóricas dicotómicas. Ejemplo con 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571612"/>
            <a:ext cx="336965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643050"/>
            <a:ext cx="3667135" cy="30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22 Conector recto de flecha"/>
          <p:cNvCxnSpPr/>
          <p:nvPr/>
        </p:nvCxnSpPr>
        <p:spPr>
          <a:xfrm>
            <a:off x="3500430" y="2143116"/>
            <a:ext cx="285752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3214678" y="1500174"/>
            <a:ext cx="2143140" cy="57150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Señalar la pestaña de Chi-cuadrado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y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posteriormente hacer clic en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Continuar</a:t>
            </a:r>
          </a:p>
        </p:txBody>
      </p:sp>
      <p:cxnSp>
        <p:nvCxnSpPr>
          <p:cNvPr id="25" name="24 Conector recto de flecha"/>
          <p:cNvCxnSpPr/>
          <p:nvPr/>
        </p:nvCxnSpPr>
        <p:spPr>
          <a:xfrm flipV="1">
            <a:off x="3357554" y="2428868"/>
            <a:ext cx="500066" cy="7143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5 Grupo"/>
          <p:cNvGrpSpPr/>
          <p:nvPr/>
        </p:nvGrpSpPr>
        <p:grpSpPr>
          <a:xfrm>
            <a:off x="71406" y="250468"/>
            <a:ext cx="2571721" cy="1249706"/>
            <a:chOff x="128071" y="119472"/>
            <a:chExt cx="2571721" cy="1249706"/>
          </a:xfrm>
        </p:grpSpPr>
        <p:pic>
          <p:nvPicPr>
            <p:cNvPr id="14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15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7" grpId="1" animBg="1"/>
      <p:bldP spid="5128" grpId="0" animBg="1"/>
      <p:bldP spid="5128" grpId="1" animBg="1"/>
      <p:bldP spid="5129" grpId="0" animBg="1"/>
      <p:bldP spid="5135" grpId="0" animBg="1"/>
      <p:bldP spid="5131" grpId="0" animBg="1"/>
      <p:bldP spid="51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165365"/>
            <a:ext cx="3949700" cy="211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6427" y="4071942"/>
            <a:ext cx="406616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71406" y="1366338"/>
            <a:ext cx="4786346" cy="91908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Tabla de contingencia</a:t>
            </a:r>
          </a:p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las columnas se muestran el número de pacientes con y sin neumonía y en las filas el número de pacientes varones y mujeres, las frecuencias esperadas y el % dentro de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Neumonía 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71406" y="3643314"/>
            <a:ext cx="4786346" cy="128588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Pruebas de chi-cuadrado</a:t>
            </a:r>
          </a:p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la tabla se especifica la prueba estadística utilizada, el Valor, los grados de libertad (gl) y la significación estadística.</a:t>
            </a:r>
          </a:p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Al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final de la tabla se describe el número de casillas con una frecuencia esperada inferior a 5 y la frecuencia mínima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esperada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 flipV="1">
            <a:off x="6863815" y="6000768"/>
            <a:ext cx="431800" cy="358775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7997852" y="2514600"/>
            <a:ext cx="431800" cy="28892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7358082" y="2568571"/>
            <a:ext cx="431800" cy="28892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7363881" y="4500571"/>
            <a:ext cx="428628" cy="214314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4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71414"/>
            <a:ext cx="7499175" cy="71438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000" kern="1200" dirty="0" smtClean="0">
                <a:solidFill>
                  <a:schemeClr val="tx1"/>
                </a:solidFill>
              </a:rPr>
              <a:t>Comparación de dos variables categóricas dicotómicas. Ejemplo con SPSS. Resultados</a:t>
            </a:r>
            <a:endParaRPr lang="es-ES" sz="2000" kern="1200" dirty="0">
              <a:solidFill>
                <a:schemeClr val="tx1"/>
              </a:solidFill>
            </a:endParaRP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71438" y="5000636"/>
            <a:ext cx="4786314" cy="157163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nuestro ejemplo, puesto que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no hay ninguna casilla con una frecuencia esperada inferior a 5, utilizaremos la Chi-cuadrado de </a:t>
            </a:r>
            <a:r>
              <a:rPr lang="es-ES" sz="1200" b="1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(p=0,036),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si no fuera así habría que utilizar la prueba exacta de Fisher</a:t>
            </a:r>
          </a:p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Por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lo tanto podemos decir que hay una diferencia significativa entre los pacientes con y sin neumonía en cuanto a su distribución por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sexo o lo que es lo mismo, los hombres tienen más neumonías que las mujeres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71406" y="2371119"/>
            <a:ext cx="4786346" cy="98587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lectura de la tabla sería, el 69,4% de las neumonías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son en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varones comparado con el 47,5% de las no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neumonías. Tambi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én se puede decir que los varones tienen una mayor frecuencia de neumonías que las mujeres (25/54 x 100 = 46,3% vs 11/43 x 100 = 25,6%)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5" name="5 Grupo"/>
          <p:cNvGrpSpPr/>
          <p:nvPr/>
        </p:nvGrpSpPr>
        <p:grpSpPr>
          <a:xfrm>
            <a:off x="179512" y="116632"/>
            <a:ext cx="2571721" cy="1249706"/>
            <a:chOff x="128071" y="119472"/>
            <a:chExt cx="2571721" cy="1249706"/>
          </a:xfrm>
        </p:grpSpPr>
        <p:pic>
          <p:nvPicPr>
            <p:cNvPr id="19" name="4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20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54" grpId="0" animBg="1"/>
      <p:bldP spid="6156" grpId="0" animBg="1"/>
      <p:bldP spid="6157" grpId="0" animBg="1"/>
      <p:bldP spid="6158" grpId="0" animBg="1"/>
      <p:bldP spid="6159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843</Words>
  <Application>Microsoft Office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Diseño predeterminado</vt:lpstr>
      <vt:lpstr>Slide 1</vt:lpstr>
      <vt:lpstr>Asociación de dos variables categóricas</vt:lpstr>
      <vt:lpstr>Slide 3</vt:lpstr>
      <vt:lpstr>Comparación de dos variables categóricas dicotómicas. Ejemplo con SPSS</vt:lpstr>
      <vt:lpstr>Comparación de dos variables categóricas dicotómicas. Ejemplo con SPSS. Resultados</vt:lpstr>
    </vt:vector>
  </TitlesOfParts>
  <Company>HGRS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Comparación de dos variables cualitativas dicotómicas</dc:title>
  <dc:creator>Informatica</dc:creator>
  <cp:lastModifiedBy>Enrique Bernal</cp:lastModifiedBy>
  <cp:revision>42</cp:revision>
  <dcterms:created xsi:type="dcterms:W3CDTF">2014-04-19T06:25:09Z</dcterms:created>
  <dcterms:modified xsi:type="dcterms:W3CDTF">2014-04-19T06:39:31Z</dcterms:modified>
</cp:coreProperties>
</file>