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66" r:id="rId5"/>
    <p:sldId id="261" r:id="rId6"/>
    <p:sldId id="264" r:id="rId7"/>
    <p:sldId id="262" r:id="rId8"/>
    <p:sldId id="263" r:id="rId9"/>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DB6FF"/>
    <a:srgbClr val="7DBEFF"/>
    <a:srgbClr val="99CCFF"/>
    <a:srgbClr val="3F9FFF"/>
    <a:srgbClr val="1D8EFF"/>
    <a:srgbClr val="0075EA"/>
    <a:srgbClr val="6FB9FD"/>
    <a:srgbClr val="87C5FD"/>
    <a:srgbClr val="9DCFFD"/>
    <a:srgbClr val="9BB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38" autoAdjust="0"/>
  </p:normalViewPr>
  <p:slideViewPr>
    <p:cSldViewPr>
      <p:cViewPr varScale="1">
        <p:scale>
          <a:sx n="70" d="100"/>
          <a:sy n="70" d="100"/>
        </p:scale>
        <p:origin x="-51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5B27A09D-AAEA-46D8-9677-02D0BA83B1DF}"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085084D1-2CD8-4F20-BA67-47F3619A4DCF}"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A71FCCEF-2393-4219-9DFA-D29C9BBD45A5}"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0C03B401-6D2D-4E1F-BB96-E2B4FF5E4DEA}"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099221D6-5ABA-448D-9042-CD10ABCB5205}" type="slidenum">
              <a:rPr lang="es-ES"/>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DB7753AA-7A5F-4FAB-B829-A8E8742FA5F3}"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0B0697A0-378F-4738-B676-9571B5A63ABE}"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88AFDA4E-161A-46CB-93AF-DAF9887DA7D6}"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67A439F7-4787-4A13-B976-CA89656F48B8}"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963BAFB0-E910-4D46-8C99-2C1CC530A177}"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08DEE5DA-56EE-4205-999F-B22AF3008C88}"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1551EE6A-56AD-448F-B10D-0FE0454E8067}"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wmf"/><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p:cNvSpPr>
            <a:spLocks noChangeArrowheads="1"/>
          </p:cNvSpPr>
          <p:nvPr/>
        </p:nvSpPr>
        <p:spPr bwMode="auto">
          <a:xfrm>
            <a:off x="714348" y="2500306"/>
            <a:ext cx="8064500" cy="1293814"/>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3200" dirty="0">
                <a:solidFill>
                  <a:schemeClr val="tx1"/>
                </a:solidFill>
              </a:rPr>
              <a:t>Análisis de supervivencia con el método de </a:t>
            </a:r>
            <a:r>
              <a:rPr lang="es-ES" sz="3200" dirty="0" err="1">
                <a:solidFill>
                  <a:schemeClr val="tx1"/>
                </a:solidFill>
              </a:rPr>
              <a:t>Kaplan-Meier</a:t>
            </a:r>
            <a:endParaRPr lang="es-ES" sz="3200" dirty="0">
              <a:solidFill>
                <a:schemeClr val="tx1"/>
              </a:solidFill>
            </a:endParaRPr>
          </a:p>
        </p:txBody>
      </p:sp>
      <p:grpSp>
        <p:nvGrpSpPr>
          <p:cNvPr id="3" name="2 Grupo"/>
          <p:cNvGrpSpPr/>
          <p:nvPr/>
        </p:nvGrpSpPr>
        <p:grpSpPr>
          <a:xfrm>
            <a:off x="128071" y="119472"/>
            <a:ext cx="2571721" cy="1249706"/>
            <a:chOff x="128071" y="119472"/>
            <a:chExt cx="2571721" cy="1249706"/>
          </a:xfrm>
        </p:grpSpPr>
        <p:pic>
          <p:nvPicPr>
            <p:cNvPr id="4" name="3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5" name="4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5"/>
          <p:cNvSpPr>
            <a:spLocks noChangeArrowheads="1"/>
          </p:cNvSpPr>
          <p:nvPr/>
        </p:nvSpPr>
        <p:spPr bwMode="auto">
          <a:xfrm>
            <a:off x="971600" y="142875"/>
            <a:ext cx="7743804" cy="571500"/>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2000" dirty="0">
                <a:solidFill>
                  <a:schemeClr val="tx1"/>
                </a:solidFill>
              </a:rPr>
              <a:t>Análisis de supervivencia con el método de </a:t>
            </a:r>
            <a:r>
              <a:rPr lang="es-ES" sz="2000" dirty="0" err="1">
                <a:solidFill>
                  <a:schemeClr val="tx1"/>
                </a:solidFill>
              </a:rPr>
              <a:t>Kaplan-Meier</a:t>
            </a:r>
            <a:endParaRPr lang="es-ES" sz="2000" dirty="0">
              <a:solidFill>
                <a:schemeClr val="tx1"/>
              </a:solidFill>
            </a:endParaRPr>
          </a:p>
        </p:txBody>
      </p:sp>
      <p:sp>
        <p:nvSpPr>
          <p:cNvPr id="8" name="7 Rectángulo redondeado"/>
          <p:cNvSpPr/>
          <p:nvPr/>
        </p:nvSpPr>
        <p:spPr>
          <a:xfrm>
            <a:off x="2699792" y="785794"/>
            <a:ext cx="5872736" cy="928694"/>
          </a:xfrm>
          <a:prstGeom prst="roundRect">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Sirve para medir el tiempo que transcurre hasta que sucede un evento de interés, que puede ser muerte, pero también una medida de respuesta a un tratamiento o fracaso, recaída, etc.</a:t>
            </a:r>
          </a:p>
        </p:txBody>
      </p:sp>
      <p:sp>
        <p:nvSpPr>
          <p:cNvPr id="9" name="8 Rectángulo redondeado"/>
          <p:cNvSpPr/>
          <p:nvPr/>
        </p:nvSpPr>
        <p:spPr>
          <a:xfrm>
            <a:off x="642910" y="1785926"/>
            <a:ext cx="7929618" cy="928694"/>
          </a:xfrm>
          <a:prstGeom prst="roundRect">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La observación de cada paciente se inicia al diagnóstico (tiempo = 0) y continua hasta que sucede el evento o el tiempo de seguimiento se interrumpe. Cuando el tiempo de seguimiento termina antes de producirse el evento o de completar el período de observación se habla de paciente “CENSURADO”</a:t>
            </a:r>
          </a:p>
        </p:txBody>
      </p:sp>
      <p:sp>
        <p:nvSpPr>
          <p:cNvPr id="10" name="9 Rectángulo redondeado"/>
          <p:cNvSpPr/>
          <p:nvPr/>
        </p:nvSpPr>
        <p:spPr>
          <a:xfrm>
            <a:off x="642910" y="2795582"/>
            <a:ext cx="7929618" cy="1133484"/>
          </a:xfrm>
          <a:prstGeom prst="roundRect">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marL="342900" indent="-342900">
              <a:defRPr/>
            </a:pPr>
            <a:r>
              <a:rPr lang="es-ES" sz="1600" dirty="0" smtClean="0">
                <a:solidFill>
                  <a:schemeClr val="accent6">
                    <a:lumMod val="50000"/>
                  </a:schemeClr>
                </a:solidFill>
              </a:rPr>
              <a:t>El periodo de seguimiento puede terminar por las siguientes razones:</a:t>
            </a:r>
          </a:p>
          <a:p>
            <a:pPr marL="342900" indent="-342900">
              <a:buFontTx/>
              <a:buAutoNum type="arabicPeriod"/>
              <a:defRPr/>
            </a:pPr>
            <a:r>
              <a:rPr lang="es-ES" sz="1600" dirty="0" smtClean="0">
                <a:solidFill>
                  <a:schemeClr val="accent6">
                    <a:lumMod val="50000"/>
                  </a:schemeClr>
                </a:solidFill>
              </a:rPr>
              <a:t>El paciente decide no participar más en el estudio y lo abandona.</a:t>
            </a:r>
          </a:p>
          <a:p>
            <a:pPr marL="342900" indent="-342900">
              <a:buFontTx/>
              <a:buAutoNum type="arabicPeriod"/>
              <a:defRPr/>
            </a:pPr>
            <a:r>
              <a:rPr lang="es-ES" sz="1600" dirty="0" smtClean="0">
                <a:solidFill>
                  <a:schemeClr val="accent6">
                    <a:lumMod val="50000"/>
                  </a:schemeClr>
                </a:solidFill>
              </a:rPr>
              <a:t>El paciente se pierde y no tenemos más información.</a:t>
            </a:r>
          </a:p>
          <a:p>
            <a:pPr marL="342900" indent="-342900">
              <a:buFontTx/>
              <a:buAutoNum type="arabicPeriod"/>
              <a:defRPr/>
            </a:pPr>
            <a:r>
              <a:rPr lang="es-ES" sz="1600" dirty="0" smtClean="0">
                <a:solidFill>
                  <a:schemeClr val="accent6">
                    <a:lumMod val="50000"/>
                  </a:schemeClr>
                </a:solidFill>
              </a:rPr>
              <a:t>El estudio termina antes de aparecer el evento.</a:t>
            </a:r>
          </a:p>
        </p:txBody>
      </p:sp>
      <p:sp>
        <p:nvSpPr>
          <p:cNvPr id="13" name="12 Rectángulo redondeado"/>
          <p:cNvSpPr/>
          <p:nvPr/>
        </p:nvSpPr>
        <p:spPr>
          <a:xfrm>
            <a:off x="642910" y="4000504"/>
            <a:ext cx="7929618" cy="1285884"/>
          </a:xfrm>
          <a:prstGeom prst="roundRect">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marL="342900" indent="-342900">
              <a:defRPr/>
            </a:pPr>
            <a:r>
              <a:rPr lang="es-ES" sz="1600" dirty="0" smtClean="0">
                <a:solidFill>
                  <a:schemeClr val="accent6">
                    <a:lumMod val="50000"/>
                  </a:schemeClr>
                </a:solidFill>
              </a:rPr>
              <a:t>Requisitos necesarios para disponer de datos adecuados para un análisis de supervivencia:</a:t>
            </a:r>
          </a:p>
          <a:p>
            <a:pPr marL="342900" indent="-342900">
              <a:defRPr/>
            </a:pPr>
            <a:r>
              <a:rPr lang="es-ES" sz="1600" dirty="0" smtClean="0">
                <a:solidFill>
                  <a:schemeClr val="accent6">
                    <a:lumMod val="50000"/>
                  </a:schemeClr>
                </a:solidFill>
              </a:rPr>
              <a:t>1. Definir apropiadamente el inicio de seguimiento y la escala de tiempo.</a:t>
            </a:r>
          </a:p>
          <a:p>
            <a:pPr marL="342900" indent="-342900">
              <a:defRPr/>
            </a:pPr>
            <a:r>
              <a:rPr lang="es-ES" sz="1600" dirty="0" smtClean="0">
                <a:solidFill>
                  <a:schemeClr val="accent6">
                    <a:lumMod val="50000"/>
                  </a:schemeClr>
                </a:solidFill>
              </a:rPr>
              <a:t>2. Definir apropiadamente EL EVENTO (aparición de SIDA, Muerte, Fracaso al tratamiento, </a:t>
            </a:r>
            <a:r>
              <a:rPr lang="es-ES" sz="1600" dirty="0" err="1" smtClean="0">
                <a:solidFill>
                  <a:schemeClr val="accent6">
                    <a:lumMod val="50000"/>
                  </a:schemeClr>
                </a:solidFill>
              </a:rPr>
              <a:t>etc</a:t>
            </a:r>
            <a:r>
              <a:rPr lang="es-ES" sz="1600" dirty="0" smtClean="0">
                <a:solidFill>
                  <a:schemeClr val="accent6">
                    <a:lumMod val="50000"/>
                  </a:schemeClr>
                </a:solidFill>
              </a:rPr>
              <a:t>)</a:t>
            </a:r>
          </a:p>
        </p:txBody>
      </p:sp>
      <p:sp>
        <p:nvSpPr>
          <p:cNvPr id="14" name="13 Rectángulo redondeado"/>
          <p:cNvSpPr/>
          <p:nvPr/>
        </p:nvSpPr>
        <p:spPr>
          <a:xfrm>
            <a:off x="642910" y="5357826"/>
            <a:ext cx="7929618" cy="1285884"/>
          </a:xfrm>
          <a:prstGeom prst="roundRect">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smtClean="0">
                <a:solidFill>
                  <a:schemeClr val="accent6">
                    <a:lumMod val="50000"/>
                  </a:schemeClr>
                </a:solidFill>
              </a:rPr>
              <a:t>El método de </a:t>
            </a:r>
            <a:r>
              <a:rPr lang="es-ES" sz="1600" dirty="0" err="1" smtClean="0">
                <a:solidFill>
                  <a:schemeClr val="accent6">
                    <a:lumMod val="50000"/>
                  </a:schemeClr>
                </a:solidFill>
              </a:rPr>
              <a:t>Kaplan-Meier</a:t>
            </a:r>
            <a:r>
              <a:rPr lang="es-ES" sz="1600" dirty="0" smtClean="0">
                <a:solidFill>
                  <a:schemeClr val="accent6">
                    <a:lumMod val="50000"/>
                  </a:schemeClr>
                </a:solidFill>
              </a:rPr>
              <a:t> es de los más populares. Es un método no </a:t>
            </a:r>
            <a:r>
              <a:rPr lang="es-ES" sz="1600" dirty="0" err="1" smtClean="0">
                <a:solidFill>
                  <a:schemeClr val="accent6">
                    <a:lumMod val="50000"/>
                  </a:schemeClr>
                </a:solidFill>
              </a:rPr>
              <a:t>paramétrico</a:t>
            </a:r>
            <a:r>
              <a:rPr lang="es-ES" sz="1600" dirty="0" smtClean="0">
                <a:solidFill>
                  <a:schemeClr val="accent6">
                    <a:lumMod val="50000"/>
                  </a:schemeClr>
                </a:solidFill>
              </a:rPr>
              <a:t>, que calcula la proporción acumulada que sobrevive para el tiempo de supervivencia individual de cada paciente. Como restricción,  lo único que supone es que los sujetos censurados se habrían comportado del mismo modo que los seguidos hasta que se produjo el evento. </a:t>
            </a:r>
          </a:p>
        </p:txBody>
      </p:sp>
      <p:grpSp>
        <p:nvGrpSpPr>
          <p:cNvPr id="12" name="11 Grupo"/>
          <p:cNvGrpSpPr/>
          <p:nvPr/>
        </p:nvGrpSpPr>
        <p:grpSpPr>
          <a:xfrm>
            <a:off x="128071" y="119472"/>
            <a:ext cx="2571721" cy="1249706"/>
            <a:chOff x="128071" y="119472"/>
            <a:chExt cx="2571721" cy="1249706"/>
          </a:xfrm>
        </p:grpSpPr>
        <p:pic>
          <p:nvPicPr>
            <p:cNvPr id="15" name="14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16" name="15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i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ox(i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ox(in)">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ox(in)">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3"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Rectángulo redondeado"/>
          <p:cNvSpPr/>
          <p:nvPr/>
        </p:nvSpPr>
        <p:spPr>
          <a:xfrm>
            <a:off x="214282" y="2339190"/>
            <a:ext cx="4572032" cy="1214446"/>
          </a:xfrm>
          <a:prstGeom prst="roundRect">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En el siguiente ejemplo vamos a comprobar la utilidad de un tratamiento para control de la infección por el virus del SIDA. La variable tiempo se expresa en semanas y se considera “evento” cuando ocurre un fracaso al tratamiento</a:t>
            </a:r>
          </a:p>
        </p:txBody>
      </p:sp>
      <p:sp>
        <p:nvSpPr>
          <p:cNvPr id="11" name="10 Rectángulo redondeado"/>
          <p:cNvSpPr/>
          <p:nvPr/>
        </p:nvSpPr>
        <p:spPr>
          <a:xfrm>
            <a:off x="285720" y="1481934"/>
            <a:ext cx="4572032" cy="3214710"/>
          </a:xfrm>
          <a:prstGeom prst="roundRect">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Antes de comenzar es necesario disponer de al menos 2 variables:</a:t>
            </a:r>
          </a:p>
          <a:p>
            <a:pPr>
              <a:defRPr/>
            </a:pPr>
            <a:r>
              <a:rPr lang="es-ES" sz="1400" dirty="0" smtClean="0">
                <a:solidFill>
                  <a:schemeClr val="accent6">
                    <a:lumMod val="50000"/>
                  </a:schemeClr>
                </a:solidFill>
              </a:rPr>
              <a:t>1. </a:t>
            </a:r>
            <a:r>
              <a:rPr lang="es-ES" sz="1400" b="1" u="sng" dirty="0" smtClean="0">
                <a:solidFill>
                  <a:schemeClr val="accent6">
                    <a:lumMod val="50000"/>
                  </a:schemeClr>
                </a:solidFill>
              </a:rPr>
              <a:t>El tiempo de seguimiento</a:t>
            </a:r>
            <a:r>
              <a:rPr lang="es-ES" sz="1400" dirty="0" smtClean="0">
                <a:solidFill>
                  <a:schemeClr val="accent6">
                    <a:lumMod val="50000"/>
                  </a:schemeClr>
                </a:solidFill>
              </a:rPr>
              <a:t>: Es una variable cuantitativa y estará expresada en días, meses, años, etc. </a:t>
            </a:r>
          </a:p>
          <a:p>
            <a:pPr>
              <a:defRPr/>
            </a:pPr>
            <a:r>
              <a:rPr lang="es-ES" sz="1400" dirty="0" smtClean="0">
                <a:solidFill>
                  <a:schemeClr val="accent6">
                    <a:lumMod val="50000"/>
                  </a:schemeClr>
                </a:solidFill>
              </a:rPr>
              <a:t>2. </a:t>
            </a:r>
            <a:r>
              <a:rPr lang="es-ES" sz="1400" b="1" u="sng" dirty="0" smtClean="0">
                <a:solidFill>
                  <a:schemeClr val="accent6">
                    <a:lumMod val="50000"/>
                  </a:schemeClr>
                </a:solidFill>
              </a:rPr>
              <a:t>Estado del paciente al final del seguimiento</a:t>
            </a:r>
            <a:r>
              <a:rPr lang="es-ES" sz="1400" dirty="0" smtClean="0">
                <a:solidFill>
                  <a:schemeClr val="accent6">
                    <a:lumMod val="50000"/>
                  </a:schemeClr>
                </a:solidFill>
              </a:rPr>
              <a:t>: Es una variable categórica dicotómica, soliendo asignarse la categoría “1” a quienes tuvieron el evento (muerte, recaída, fracaso del tratamiento, </a:t>
            </a:r>
            <a:r>
              <a:rPr lang="es-ES" sz="1400" dirty="0" err="1" smtClean="0">
                <a:solidFill>
                  <a:schemeClr val="accent6">
                    <a:lumMod val="50000"/>
                  </a:schemeClr>
                </a:solidFill>
              </a:rPr>
              <a:t>etc</a:t>
            </a:r>
            <a:r>
              <a:rPr lang="es-ES" sz="1400" dirty="0" smtClean="0">
                <a:solidFill>
                  <a:schemeClr val="accent6">
                    <a:lumMod val="50000"/>
                  </a:schemeClr>
                </a:solidFill>
              </a:rPr>
              <a:t>) y la categoría “0” a los casos censurados, ya sea porque se perdieron durante el seguimiento o porque no habían tenido el evento final al culminar el estudio.</a:t>
            </a:r>
          </a:p>
        </p:txBody>
      </p:sp>
      <p:sp>
        <p:nvSpPr>
          <p:cNvPr id="10" name="9 Rectángulo redondeado"/>
          <p:cNvSpPr/>
          <p:nvPr/>
        </p:nvSpPr>
        <p:spPr>
          <a:xfrm>
            <a:off x="285720" y="4768082"/>
            <a:ext cx="4572032" cy="857256"/>
          </a:xfrm>
          <a:prstGeom prst="roundRect">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En los análisis por intención de tratar se considera los casos perdidos o que no completaron el estudio como si hubieran tenido el evento (fracasos)</a:t>
            </a:r>
          </a:p>
        </p:txBody>
      </p:sp>
      <p:pic>
        <p:nvPicPr>
          <p:cNvPr id="6" name="Picture 2"/>
          <p:cNvPicPr>
            <a:picLocks noChangeAspect="1" noChangeArrowheads="1"/>
          </p:cNvPicPr>
          <p:nvPr/>
        </p:nvPicPr>
        <p:blipFill>
          <a:blip r:embed="rId2"/>
          <a:srcRect/>
          <a:stretch>
            <a:fillRect/>
          </a:stretch>
        </p:blipFill>
        <p:spPr bwMode="auto">
          <a:xfrm>
            <a:off x="428596" y="1536272"/>
            <a:ext cx="4357718" cy="4910154"/>
          </a:xfrm>
          <a:prstGeom prst="rect">
            <a:avLst/>
          </a:prstGeom>
          <a:noFill/>
          <a:ln w="9525">
            <a:noFill/>
            <a:miter lim="800000"/>
            <a:headEnd/>
            <a:tailEnd/>
          </a:ln>
          <a:effectLst/>
        </p:spPr>
      </p:pic>
      <p:pic>
        <p:nvPicPr>
          <p:cNvPr id="2050" name="Picture 2"/>
          <p:cNvPicPr>
            <a:picLocks noChangeAspect="1" noChangeArrowheads="1"/>
          </p:cNvPicPr>
          <p:nvPr/>
        </p:nvPicPr>
        <p:blipFill>
          <a:blip r:embed="rId3"/>
          <a:srcRect l="57943" r="21874"/>
          <a:stretch>
            <a:fillRect/>
          </a:stretch>
        </p:blipFill>
        <p:spPr bwMode="auto">
          <a:xfrm>
            <a:off x="4143372" y="9929858"/>
            <a:ext cx="2214578" cy="82296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3"/>
          <a:srcRect l="58594" t="20833" r="22135" b="17882"/>
          <a:stretch>
            <a:fillRect/>
          </a:stretch>
        </p:blipFill>
        <p:spPr bwMode="auto">
          <a:xfrm>
            <a:off x="2671794" y="1624810"/>
            <a:ext cx="2114520" cy="5043494"/>
          </a:xfrm>
          <a:prstGeom prst="rect">
            <a:avLst/>
          </a:prstGeom>
          <a:noFill/>
          <a:ln w="9525">
            <a:noFill/>
            <a:miter lim="800000"/>
            <a:headEnd/>
            <a:tailEnd/>
          </a:ln>
          <a:effectLst/>
        </p:spPr>
      </p:pic>
      <p:pic>
        <p:nvPicPr>
          <p:cNvPr id="2053" name="Picture 5"/>
          <p:cNvPicPr>
            <a:picLocks noChangeAspect="1" noChangeArrowheads="1"/>
          </p:cNvPicPr>
          <p:nvPr/>
        </p:nvPicPr>
        <p:blipFill>
          <a:blip r:embed="rId3"/>
          <a:srcRect l="34896" t="63368" r="41666" b="24479"/>
          <a:stretch>
            <a:fillRect/>
          </a:stretch>
        </p:blipFill>
        <p:spPr bwMode="auto">
          <a:xfrm>
            <a:off x="142844" y="5125272"/>
            <a:ext cx="2571768" cy="1000132"/>
          </a:xfrm>
          <a:prstGeom prst="rect">
            <a:avLst/>
          </a:prstGeom>
          <a:noFill/>
          <a:ln w="9525">
            <a:noFill/>
            <a:miter lim="800000"/>
            <a:headEnd/>
            <a:tailEnd/>
          </a:ln>
          <a:effectLst/>
        </p:spPr>
      </p:pic>
      <p:pic>
        <p:nvPicPr>
          <p:cNvPr id="2054" name="Picture 6"/>
          <p:cNvPicPr>
            <a:picLocks noChangeAspect="1" noChangeArrowheads="1"/>
          </p:cNvPicPr>
          <p:nvPr/>
        </p:nvPicPr>
        <p:blipFill>
          <a:blip r:embed="rId4"/>
          <a:srcRect/>
          <a:stretch>
            <a:fillRect/>
          </a:stretch>
        </p:blipFill>
        <p:spPr bwMode="auto">
          <a:xfrm>
            <a:off x="4286248" y="1696248"/>
            <a:ext cx="4611228" cy="3000396"/>
          </a:xfrm>
          <a:prstGeom prst="rect">
            <a:avLst/>
          </a:prstGeom>
          <a:noFill/>
          <a:ln w="9525">
            <a:noFill/>
            <a:miter lim="800000"/>
            <a:headEnd/>
            <a:tailEnd/>
          </a:ln>
          <a:effectLst/>
        </p:spPr>
      </p:pic>
      <p:pic>
        <p:nvPicPr>
          <p:cNvPr id="2055" name="Picture 7"/>
          <p:cNvPicPr>
            <a:picLocks noChangeAspect="1" noChangeArrowheads="1"/>
          </p:cNvPicPr>
          <p:nvPr/>
        </p:nvPicPr>
        <p:blipFill>
          <a:blip r:embed="rId5"/>
          <a:srcRect/>
          <a:stretch>
            <a:fillRect/>
          </a:stretch>
        </p:blipFill>
        <p:spPr bwMode="auto">
          <a:xfrm>
            <a:off x="5572132" y="3767950"/>
            <a:ext cx="2943225" cy="2867025"/>
          </a:xfrm>
          <a:prstGeom prst="rect">
            <a:avLst/>
          </a:prstGeom>
          <a:noFill/>
          <a:ln w="9525">
            <a:noFill/>
            <a:miter lim="800000"/>
            <a:headEnd/>
            <a:tailEnd/>
          </a:ln>
          <a:effectLst/>
        </p:spPr>
      </p:pic>
      <p:sp>
        <p:nvSpPr>
          <p:cNvPr id="12" name="AutoShape 5"/>
          <p:cNvSpPr>
            <a:spLocks noChangeArrowheads="1"/>
          </p:cNvSpPr>
          <p:nvPr/>
        </p:nvSpPr>
        <p:spPr bwMode="auto">
          <a:xfrm>
            <a:off x="1259632" y="142874"/>
            <a:ext cx="7519243" cy="714357"/>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2400" dirty="0">
                <a:solidFill>
                  <a:schemeClr val="tx1"/>
                </a:solidFill>
              </a:rPr>
              <a:t>Análisis de supervivencia con el método de </a:t>
            </a:r>
            <a:r>
              <a:rPr lang="es-ES" sz="2400" dirty="0" err="1" smtClean="0">
                <a:solidFill>
                  <a:schemeClr val="tx1"/>
                </a:solidFill>
              </a:rPr>
              <a:t>Kaplan-Meier</a:t>
            </a:r>
            <a:r>
              <a:rPr lang="es-ES" sz="2400" dirty="0" smtClean="0">
                <a:solidFill>
                  <a:schemeClr val="tx1"/>
                </a:solidFill>
              </a:rPr>
              <a:t>. Ejemplo con SPSS</a:t>
            </a:r>
            <a:endParaRPr lang="es-ES" sz="2400" dirty="0">
              <a:solidFill>
                <a:schemeClr val="tx1"/>
              </a:solidFill>
            </a:endParaRPr>
          </a:p>
        </p:txBody>
      </p:sp>
      <p:sp>
        <p:nvSpPr>
          <p:cNvPr id="13" name="AutoShape 13"/>
          <p:cNvSpPr>
            <a:spLocks noChangeArrowheads="1"/>
          </p:cNvSpPr>
          <p:nvPr/>
        </p:nvSpPr>
        <p:spPr bwMode="auto">
          <a:xfrm>
            <a:off x="571472" y="1767686"/>
            <a:ext cx="1944687" cy="358775"/>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Clicar en Analizar…</a:t>
            </a:r>
          </a:p>
        </p:txBody>
      </p:sp>
      <p:sp>
        <p:nvSpPr>
          <p:cNvPr id="14" name="AutoShape 14"/>
          <p:cNvSpPr>
            <a:spLocks noChangeArrowheads="1"/>
          </p:cNvSpPr>
          <p:nvPr/>
        </p:nvSpPr>
        <p:spPr bwMode="auto">
          <a:xfrm>
            <a:off x="500034" y="3928274"/>
            <a:ext cx="1944688" cy="358775"/>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…Supervivencia</a:t>
            </a:r>
          </a:p>
        </p:txBody>
      </p:sp>
      <p:sp>
        <p:nvSpPr>
          <p:cNvPr id="15" name="AutoShape 15"/>
          <p:cNvSpPr>
            <a:spLocks noChangeArrowheads="1"/>
          </p:cNvSpPr>
          <p:nvPr/>
        </p:nvSpPr>
        <p:spPr bwMode="auto">
          <a:xfrm>
            <a:off x="500034" y="4575974"/>
            <a:ext cx="1944688" cy="358775"/>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a:t>
            </a:r>
            <a:r>
              <a:rPr lang="es-ES" sz="1400" dirty="0" err="1" smtClean="0">
                <a:solidFill>
                  <a:schemeClr val="accent6">
                    <a:lumMod val="50000"/>
                  </a:schemeClr>
                </a:solidFill>
              </a:rPr>
              <a:t>Kaplan-Meier</a:t>
            </a:r>
            <a:r>
              <a:rPr lang="es-ES" sz="1400" dirty="0" smtClean="0">
                <a:solidFill>
                  <a:schemeClr val="accent6">
                    <a:lumMod val="50000"/>
                  </a:schemeClr>
                </a:solidFill>
              </a:rPr>
              <a:t>…</a:t>
            </a:r>
          </a:p>
        </p:txBody>
      </p:sp>
      <p:sp>
        <p:nvSpPr>
          <p:cNvPr id="16" name="AutoShape 16"/>
          <p:cNvSpPr>
            <a:spLocks noChangeArrowheads="1"/>
          </p:cNvSpPr>
          <p:nvPr/>
        </p:nvSpPr>
        <p:spPr bwMode="auto">
          <a:xfrm>
            <a:off x="6072198" y="1124744"/>
            <a:ext cx="2087562" cy="647700"/>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200" dirty="0" smtClean="0">
                <a:solidFill>
                  <a:schemeClr val="accent6">
                    <a:lumMod val="50000"/>
                  </a:schemeClr>
                </a:solidFill>
              </a:rPr>
              <a:t>Introducir aquí la variable tiempo que debe estar por ejemplo en semanas</a:t>
            </a:r>
          </a:p>
        </p:txBody>
      </p:sp>
      <p:sp>
        <p:nvSpPr>
          <p:cNvPr id="17" name="AutoShape 17"/>
          <p:cNvSpPr>
            <a:spLocks noChangeArrowheads="1"/>
          </p:cNvSpPr>
          <p:nvPr/>
        </p:nvSpPr>
        <p:spPr bwMode="auto">
          <a:xfrm>
            <a:off x="3643306" y="2112187"/>
            <a:ext cx="2016125" cy="863600"/>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200" dirty="0" smtClean="0">
                <a:solidFill>
                  <a:schemeClr val="accent6">
                    <a:lumMod val="50000"/>
                  </a:schemeClr>
                </a:solidFill>
              </a:rPr>
              <a:t>Introducir aquí el </a:t>
            </a:r>
            <a:r>
              <a:rPr lang="es-ES" sz="1200" b="1" dirty="0" smtClean="0">
                <a:solidFill>
                  <a:schemeClr val="accent6">
                    <a:lumMod val="50000"/>
                  </a:schemeClr>
                </a:solidFill>
              </a:rPr>
              <a:t>EVENTO</a:t>
            </a:r>
            <a:r>
              <a:rPr lang="es-ES" sz="1200" dirty="0" smtClean="0">
                <a:solidFill>
                  <a:schemeClr val="accent6">
                    <a:lumMod val="50000"/>
                  </a:schemeClr>
                </a:solidFill>
              </a:rPr>
              <a:t>, por ejemplo fracaso a un tratamiento, muerte, etc</a:t>
            </a:r>
          </a:p>
        </p:txBody>
      </p:sp>
      <p:sp>
        <p:nvSpPr>
          <p:cNvPr id="18" name="AutoShape 18"/>
          <p:cNvSpPr>
            <a:spLocks noChangeArrowheads="1"/>
          </p:cNvSpPr>
          <p:nvPr/>
        </p:nvSpPr>
        <p:spPr bwMode="auto">
          <a:xfrm>
            <a:off x="6372225" y="3191687"/>
            <a:ext cx="2087563" cy="431800"/>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200" dirty="0" smtClean="0">
                <a:solidFill>
                  <a:schemeClr val="accent6">
                    <a:lumMod val="50000"/>
                  </a:schemeClr>
                </a:solidFill>
              </a:rPr>
              <a:t>Clicar en Definir evento..</a:t>
            </a:r>
          </a:p>
        </p:txBody>
      </p:sp>
      <p:sp>
        <p:nvSpPr>
          <p:cNvPr id="19" name="AutoShape 19"/>
          <p:cNvSpPr>
            <a:spLocks noChangeArrowheads="1"/>
          </p:cNvSpPr>
          <p:nvPr/>
        </p:nvSpPr>
        <p:spPr bwMode="auto">
          <a:xfrm>
            <a:off x="5867400" y="4849037"/>
            <a:ext cx="2374900" cy="1152525"/>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200" dirty="0" smtClean="0">
                <a:solidFill>
                  <a:schemeClr val="accent6">
                    <a:lumMod val="50000"/>
                  </a:schemeClr>
                </a:solidFill>
              </a:rPr>
              <a:t>Introducir aquí el valor que se le ha dado previamente al evento, habitualmente suele ser “1” para el evento y “0” para los casos censurados</a:t>
            </a:r>
          </a:p>
        </p:txBody>
      </p:sp>
      <p:sp>
        <p:nvSpPr>
          <p:cNvPr id="20" name="Line 20"/>
          <p:cNvSpPr>
            <a:spLocks noChangeShapeType="1"/>
          </p:cNvSpPr>
          <p:nvPr/>
        </p:nvSpPr>
        <p:spPr bwMode="auto">
          <a:xfrm>
            <a:off x="5659431" y="2543987"/>
            <a:ext cx="503238" cy="144463"/>
          </a:xfrm>
          <a:prstGeom prst="line">
            <a:avLst/>
          </a:prstGeom>
          <a:noFill/>
          <a:ln w="38100">
            <a:solidFill>
              <a:schemeClr val="tx1"/>
            </a:solidFill>
            <a:round/>
            <a:headEnd/>
            <a:tailEnd type="triangle" w="med" len="med"/>
          </a:ln>
        </p:spPr>
        <p:txBody>
          <a:bodyPr/>
          <a:lstStyle/>
          <a:p>
            <a:endParaRPr lang="es-ES"/>
          </a:p>
        </p:txBody>
      </p:sp>
      <p:sp>
        <p:nvSpPr>
          <p:cNvPr id="21" name="Line 21"/>
          <p:cNvSpPr>
            <a:spLocks noChangeShapeType="1"/>
          </p:cNvSpPr>
          <p:nvPr/>
        </p:nvSpPr>
        <p:spPr bwMode="auto">
          <a:xfrm>
            <a:off x="7007235" y="1843882"/>
            <a:ext cx="0" cy="288925"/>
          </a:xfrm>
          <a:prstGeom prst="line">
            <a:avLst/>
          </a:prstGeom>
          <a:noFill/>
          <a:ln w="38100">
            <a:solidFill>
              <a:schemeClr val="tx1"/>
            </a:solidFill>
            <a:round/>
            <a:headEnd/>
            <a:tailEnd type="triangle" w="med" len="med"/>
          </a:ln>
        </p:spPr>
        <p:txBody>
          <a:bodyPr/>
          <a:lstStyle/>
          <a:p>
            <a:endParaRPr lang="es-ES"/>
          </a:p>
        </p:txBody>
      </p:sp>
      <p:sp>
        <p:nvSpPr>
          <p:cNvPr id="22" name="Line 22"/>
          <p:cNvSpPr>
            <a:spLocks noChangeShapeType="1"/>
          </p:cNvSpPr>
          <p:nvPr/>
        </p:nvSpPr>
        <p:spPr bwMode="auto">
          <a:xfrm flipV="1">
            <a:off x="6877050" y="4633137"/>
            <a:ext cx="0" cy="215900"/>
          </a:xfrm>
          <a:prstGeom prst="line">
            <a:avLst/>
          </a:prstGeom>
          <a:noFill/>
          <a:ln w="38100">
            <a:solidFill>
              <a:schemeClr val="tx1"/>
            </a:solidFill>
            <a:round/>
            <a:headEnd/>
            <a:tailEnd type="triangle" w="med" len="med"/>
          </a:ln>
        </p:spPr>
        <p:txBody>
          <a:bodyPr/>
          <a:lstStyle/>
          <a:p>
            <a:endParaRPr lang="es-ES"/>
          </a:p>
        </p:txBody>
      </p:sp>
      <p:grpSp>
        <p:nvGrpSpPr>
          <p:cNvPr id="23" name="22 Grupo"/>
          <p:cNvGrpSpPr/>
          <p:nvPr/>
        </p:nvGrpSpPr>
        <p:grpSpPr>
          <a:xfrm>
            <a:off x="128071" y="119472"/>
            <a:ext cx="2571721" cy="1249706"/>
            <a:chOff x="128071" y="119472"/>
            <a:chExt cx="2571721" cy="1249706"/>
          </a:xfrm>
        </p:grpSpPr>
        <p:pic>
          <p:nvPicPr>
            <p:cNvPr id="24" name="23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25" name="24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par>
                                <p:cTn id="8" presetID="4" presetClass="exit" presetSubtype="16" fill="hold" grpId="0" nodeType="withEffect">
                                  <p:stCondLst>
                                    <p:cond delay="0"/>
                                  </p:stCondLst>
                                  <p:childTnLst>
                                    <p:animEffect transition="out" filter="box(in)">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ox(in)">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xit" presetSubtype="16" fill="hold" grpId="1" nodeType="clickEffect">
                                  <p:stCondLst>
                                    <p:cond delay="0"/>
                                  </p:stCondLst>
                                  <p:childTnLst>
                                    <p:animEffect transition="out" filter="box(in)">
                                      <p:cBhvr>
                                        <p:cTn id="19" dur="500"/>
                                        <p:tgtEl>
                                          <p:spTgt spid="9"/>
                                        </p:tgtEl>
                                      </p:cBhvr>
                                    </p:animEffect>
                                    <p:set>
                                      <p:cBhvr>
                                        <p:cTn id="20" dur="1" fill="hold">
                                          <p:stCondLst>
                                            <p:cond delay="499"/>
                                          </p:stCondLst>
                                        </p:cTn>
                                        <p:tgtEl>
                                          <p:spTgt spid="9"/>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ox(in)">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ox(in)">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box(in)">
                                      <p:cBhvr>
                                        <p:cTn id="35" dur="500"/>
                                        <p:tgtEl>
                                          <p:spTgt spid="14"/>
                                        </p:tgtEl>
                                      </p:cBhvr>
                                    </p:animEffect>
                                  </p:childTnLst>
                                </p:cTn>
                              </p:par>
                              <p:par>
                                <p:cTn id="36" presetID="4" presetClass="entr" presetSubtype="16" fill="hold" nodeType="withEffect">
                                  <p:stCondLst>
                                    <p:cond delay="0"/>
                                  </p:stCondLst>
                                  <p:childTnLst>
                                    <p:set>
                                      <p:cBhvr>
                                        <p:cTn id="37" dur="1" fill="hold">
                                          <p:stCondLst>
                                            <p:cond delay="0"/>
                                          </p:stCondLst>
                                        </p:cTn>
                                        <p:tgtEl>
                                          <p:spTgt spid="2052"/>
                                        </p:tgtEl>
                                        <p:attrNameLst>
                                          <p:attrName>style.visibility</p:attrName>
                                        </p:attrNameLst>
                                      </p:cBhvr>
                                      <p:to>
                                        <p:strVal val="visible"/>
                                      </p:to>
                                    </p:set>
                                    <p:animEffect transition="in" filter="box(in)">
                                      <p:cBhvr>
                                        <p:cTn id="38" dur="500"/>
                                        <p:tgtEl>
                                          <p:spTgt spid="2052"/>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box(in)">
                                      <p:cBhvr>
                                        <p:cTn id="43" dur="500"/>
                                        <p:tgtEl>
                                          <p:spTgt spid="15"/>
                                        </p:tgtEl>
                                      </p:cBhvr>
                                    </p:animEffect>
                                  </p:childTnLst>
                                </p:cTn>
                              </p:par>
                              <p:par>
                                <p:cTn id="44" presetID="4" presetClass="entr" presetSubtype="16" fill="hold" nodeType="withEffect">
                                  <p:stCondLst>
                                    <p:cond delay="0"/>
                                  </p:stCondLst>
                                  <p:childTnLst>
                                    <p:set>
                                      <p:cBhvr>
                                        <p:cTn id="45" dur="1" fill="hold">
                                          <p:stCondLst>
                                            <p:cond delay="0"/>
                                          </p:stCondLst>
                                        </p:cTn>
                                        <p:tgtEl>
                                          <p:spTgt spid="2053"/>
                                        </p:tgtEl>
                                        <p:attrNameLst>
                                          <p:attrName>style.visibility</p:attrName>
                                        </p:attrNameLst>
                                      </p:cBhvr>
                                      <p:to>
                                        <p:strVal val="visible"/>
                                      </p:to>
                                    </p:set>
                                    <p:animEffect transition="in" filter="box(in)">
                                      <p:cBhvr>
                                        <p:cTn id="46" dur="500"/>
                                        <p:tgtEl>
                                          <p:spTgt spid="2053"/>
                                        </p:tgtEl>
                                      </p:cBhvr>
                                    </p:animEffect>
                                  </p:childTnLst>
                                </p:cTn>
                              </p:par>
                            </p:childTnLst>
                          </p:cTn>
                        </p:par>
                      </p:childTnLst>
                    </p:cTn>
                  </p:par>
                  <p:par>
                    <p:cTn id="47" fill="hold">
                      <p:stCondLst>
                        <p:cond delay="indefinite"/>
                      </p:stCondLst>
                      <p:childTnLst>
                        <p:par>
                          <p:cTn id="48" fill="hold">
                            <p:stCondLst>
                              <p:cond delay="0"/>
                            </p:stCondLst>
                            <p:childTnLst>
                              <p:par>
                                <p:cTn id="49" presetID="4" presetClass="exit" presetSubtype="16" fill="hold" nodeType="clickEffect">
                                  <p:stCondLst>
                                    <p:cond delay="0"/>
                                  </p:stCondLst>
                                  <p:childTnLst>
                                    <p:animEffect transition="out" filter="box(in)">
                                      <p:cBhvr>
                                        <p:cTn id="50" dur="500"/>
                                        <p:tgtEl>
                                          <p:spTgt spid="2052"/>
                                        </p:tgtEl>
                                      </p:cBhvr>
                                    </p:animEffect>
                                    <p:set>
                                      <p:cBhvr>
                                        <p:cTn id="51" dur="1" fill="hold">
                                          <p:stCondLst>
                                            <p:cond delay="499"/>
                                          </p:stCondLst>
                                        </p:cTn>
                                        <p:tgtEl>
                                          <p:spTgt spid="2052"/>
                                        </p:tgtEl>
                                        <p:attrNameLst>
                                          <p:attrName>style.visibility</p:attrName>
                                        </p:attrNameLst>
                                      </p:cBhvr>
                                      <p:to>
                                        <p:strVal val="hidden"/>
                                      </p:to>
                                    </p:set>
                                  </p:childTnLst>
                                </p:cTn>
                              </p:par>
                              <p:par>
                                <p:cTn id="52" presetID="4" presetClass="exit" presetSubtype="16" fill="hold" nodeType="withEffect">
                                  <p:stCondLst>
                                    <p:cond delay="0"/>
                                  </p:stCondLst>
                                  <p:childTnLst>
                                    <p:animEffect transition="out" filter="box(in)">
                                      <p:cBhvr>
                                        <p:cTn id="53" dur="500"/>
                                        <p:tgtEl>
                                          <p:spTgt spid="2053"/>
                                        </p:tgtEl>
                                      </p:cBhvr>
                                    </p:animEffect>
                                    <p:set>
                                      <p:cBhvr>
                                        <p:cTn id="54" dur="1" fill="hold">
                                          <p:stCondLst>
                                            <p:cond delay="499"/>
                                          </p:stCondLst>
                                        </p:cTn>
                                        <p:tgtEl>
                                          <p:spTgt spid="2053"/>
                                        </p:tgtEl>
                                        <p:attrNameLst>
                                          <p:attrName>style.visibility</p:attrName>
                                        </p:attrNameLst>
                                      </p:cBhvr>
                                      <p:to>
                                        <p:strVal val="hidden"/>
                                      </p:to>
                                    </p:set>
                                  </p:childTnLst>
                                </p:cTn>
                              </p:par>
                              <p:par>
                                <p:cTn id="55" presetID="4" presetClass="exit" presetSubtype="16" fill="hold" grpId="1" nodeType="withEffect">
                                  <p:stCondLst>
                                    <p:cond delay="0"/>
                                  </p:stCondLst>
                                  <p:childTnLst>
                                    <p:animEffect transition="out" filter="box(in)">
                                      <p:cBhvr>
                                        <p:cTn id="56" dur="500"/>
                                        <p:tgtEl>
                                          <p:spTgt spid="15"/>
                                        </p:tgtEl>
                                      </p:cBhvr>
                                    </p:animEffect>
                                    <p:set>
                                      <p:cBhvr>
                                        <p:cTn id="57" dur="1" fill="hold">
                                          <p:stCondLst>
                                            <p:cond delay="499"/>
                                          </p:stCondLst>
                                        </p:cTn>
                                        <p:tgtEl>
                                          <p:spTgt spid="15"/>
                                        </p:tgtEl>
                                        <p:attrNameLst>
                                          <p:attrName>style.visibility</p:attrName>
                                        </p:attrNameLst>
                                      </p:cBhvr>
                                      <p:to>
                                        <p:strVal val="hidden"/>
                                      </p:to>
                                    </p:set>
                                  </p:childTnLst>
                                </p:cTn>
                              </p:par>
                              <p:par>
                                <p:cTn id="58" presetID="4" presetClass="exit" presetSubtype="16" fill="hold" grpId="1" nodeType="withEffect">
                                  <p:stCondLst>
                                    <p:cond delay="0"/>
                                  </p:stCondLst>
                                  <p:childTnLst>
                                    <p:animEffect transition="out" filter="box(in)">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cTn>
                              </p:par>
                              <p:par>
                                <p:cTn id="61" presetID="4" presetClass="exit" presetSubtype="16" fill="hold" grpId="1" nodeType="withEffect">
                                  <p:stCondLst>
                                    <p:cond delay="0"/>
                                  </p:stCondLst>
                                  <p:childTnLst>
                                    <p:animEffect transition="out" filter="box(in)">
                                      <p:cBhvr>
                                        <p:cTn id="62" dur="500"/>
                                        <p:tgtEl>
                                          <p:spTgt spid="13"/>
                                        </p:tgtEl>
                                      </p:cBhvr>
                                    </p:animEffect>
                                    <p:set>
                                      <p:cBhvr>
                                        <p:cTn id="63" dur="1" fill="hold">
                                          <p:stCondLst>
                                            <p:cond delay="499"/>
                                          </p:stCondLst>
                                        </p:cTn>
                                        <p:tgtEl>
                                          <p:spTgt spid="13"/>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4" presetClass="entr" presetSubtype="16" fill="hold" nodeType="clickEffect">
                                  <p:stCondLst>
                                    <p:cond delay="0"/>
                                  </p:stCondLst>
                                  <p:childTnLst>
                                    <p:set>
                                      <p:cBhvr>
                                        <p:cTn id="67" dur="1" fill="hold">
                                          <p:stCondLst>
                                            <p:cond delay="0"/>
                                          </p:stCondLst>
                                        </p:cTn>
                                        <p:tgtEl>
                                          <p:spTgt spid="2054"/>
                                        </p:tgtEl>
                                        <p:attrNameLst>
                                          <p:attrName>style.visibility</p:attrName>
                                        </p:attrNameLst>
                                      </p:cBhvr>
                                      <p:to>
                                        <p:strVal val="visible"/>
                                      </p:to>
                                    </p:set>
                                    <p:animEffect transition="in" filter="box(in)">
                                      <p:cBhvr>
                                        <p:cTn id="68" dur="500"/>
                                        <p:tgtEl>
                                          <p:spTgt spid="2054"/>
                                        </p:tgtEl>
                                      </p:cBhvr>
                                    </p:animEffect>
                                  </p:childTnLst>
                                </p:cTn>
                              </p:par>
                            </p:childTnLst>
                          </p:cTn>
                        </p:par>
                      </p:childTnLst>
                    </p:cTn>
                  </p:par>
                  <p:par>
                    <p:cTn id="69" fill="hold">
                      <p:stCondLst>
                        <p:cond delay="indefinite"/>
                      </p:stCondLst>
                      <p:childTnLst>
                        <p:par>
                          <p:cTn id="70" fill="hold">
                            <p:stCondLst>
                              <p:cond delay="0"/>
                            </p:stCondLst>
                            <p:childTnLst>
                              <p:par>
                                <p:cTn id="71" presetID="4" presetClass="entr" presetSubtype="16" fill="hold" grpId="0" nodeType="click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box(in)">
                                      <p:cBhvr>
                                        <p:cTn id="73" dur="500"/>
                                        <p:tgtEl>
                                          <p:spTgt spid="17"/>
                                        </p:tgtEl>
                                      </p:cBhvr>
                                    </p:animEffect>
                                  </p:childTnLst>
                                </p:cTn>
                              </p:par>
                              <p:par>
                                <p:cTn id="74" presetID="4" presetClass="entr" presetSubtype="16" fill="hold" grpId="0" nodeType="with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box(in)">
                                      <p:cBhvr>
                                        <p:cTn id="76" dur="500"/>
                                        <p:tgtEl>
                                          <p:spTgt spid="20"/>
                                        </p:tgtEl>
                                      </p:cBhvr>
                                    </p:animEffect>
                                  </p:childTnLst>
                                </p:cTn>
                              </p:par>
                              <p:par>
                                <p:cTn id="77" presetID="4" presetClass="entr" presetSubtype="16" fill="hold" grpId="0" nodeType="withEffect">
                                  <p:stCondLst>
                                    <p:cond delay="0"/>
                                  </p:stCondLst>
                                  <p:childTnLst>
                                    <p:set>
                                      <p:cBhvr>
                                        <p:cTn id="78" dur="1" fill="hold">
                                          <p:stCondLst>
                                            <p:cond delay="0"/>
                                          </p:stCondLst>
                                        </p:cTn>
                                        <p:tgtEl>
                                          <p:spTgt spid="16"/>
                                        </p:tgtEl>
                                        <p:attrNameLst>
                                          <p:attrName>style.visibility</p:attrName>
                                        </p:attrNameLst>
                                      </p:cBhvr>
                                      <p:to>
                                        <p:strVal val="visible"/>
                                      </p:to>
                                    </p:set>
                                    <p:animEffect transition="in" filter="box(in)">
                                      <p:cBhvr>
                                        <p:cTn id="79" dur="500"/>
                                        <p:tgtEl>
                                          <p:spTgt spid="16"/>
                                        </p:tgtEl>
                                      </p:cBhvr>
                                    </p:animEffect>
                                  </p:childTnLst>
                                </p:cTn>
                              </p:par>
                              <p:par>
                                <p:cTn id="80" presetID="4" presetClass="entr" presetSubtype="16" fill="hold" grpId="0" nodeType="with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box(in)">
                                      <p:cBhvr>
                                        <p:cTn id="82" dur="500"/>
                                        <p:tgtEl>
                                          <p:spTgt spid="21"/>
                                        </p:tgtEl>
                                      </p:cBhvr>
                                    </p:animEffect>
                                  </p:childTnLst>
                                </p:cTn>
                              </p:par>
                            </p:childTnLst>
                          </p:cTn>
                        </p:par>
                      </p:childTnLst>
                    </p:cTn>
                  </p:par>
                  <p:par>
                    <p:cTn id="83" fill="hold">
                      <p:stCondLst>
                        <p:cond delay="indefinite"/>
                      </p:stCondLst>
                      <p:childTnLst>
                        <p:par>
                          <p:cTn id="84" fill="hold">
                            <p:stCondLst>
                              <p:cond delay="0"/>
                            </p:stCondLst>
                            <p:childTnLst>
                              <p:par>
                                <p:cTn id="85" presetID="4" presetClass="entr" presetSubtype="16" fill="hold" grpId="0" nodeType="clickEffect">
                                  <p:stCondLst>
                                    <p:cond delay="0"/>
                                  </p:stCondLst>
                                  <p:childTnLst>
                                    <p:set>
                                      <p:cBhvr>
                                        <p:cTn id="86" dur="1" fill="hold">
                                          <p:stCondLst>
                                            <p:cond delay="0"/>
                                          </p:stCondLst>
                                        </p:cTn>
                                        <p:tgtEl>
                                          <p:spTgt spid="18"/>
                                        </p:tgtEl>
                                        <p:attrNameLst>
                                          <p:attrName>style.visibility</p:attrName>
                                        </p:attrNameLst>
                                      </p:cBhvr>
                                      <p:to>
                                        <p:strVal val="visible"/>
                                      </p:to>
                                    </p:set>
                                    <p:animEffect transition="in" filter="box(in)">
                                      <p:cBhvr>
                                        <p:cTn id="87" dur="500"/>
                                        <p:tgtEl>
                                          <p:spTgt spid="18"/>
                                        </p:tgtEl>
                                      </p:cBhvr>
                                    </p:animEffect>
                                  </p:childTnLst>
                                </p:cTn>
                              </p:par>
                            </p:childTnLst>
                          </p:cTn>
                        </p:par>
                      </p:childTnLst>
                    </p:cTn>
                  </p:par>
                  <p:par>
                    <p:cTn id="88" fill="hold">
                      <p:stCondLst>
                        <p:cond delay="indefinite"/>
                      </p:stCondLst>
                      <p:childTnLst>
                        <p:par>
                          <p:cTn id="89" fill="hold">
                            <p:stCondLst>
                              <p:cond delay="0"/>
                            </p:stCondLst>
                            <p:childTnLst>
                              <p:par>
                                <p:cTn id="90" presetID="4" presetClass="entr" presetSubtype="16" fill="hold" nodeType="clickEffect">
                                  <p:stCondLst>
                                    <p:cond delay="0"/>
                                  </p:stCondLst>
                                  <p:childTnLst>
                                    <p:set>
                                      <p:cBhvr>
                                        <p:cTn id="91" dur="1" fill="hold">
                                          <p:stCondLst>
                                            <p:cond delay="0"/>
                                          </p:stCondLst>
                                        </p:cTn>
                                        <p:tgtEl>
                                          <p:spTgt spid="2055"/>
                                        </p:tgtEl>
                                        <p:attrNameLst>
                                          <p:attrName>style.visibility</p:attrName>
                                        </p:attrNameLst>
                                      </p:cBhvr>
                                      <p:to>
                                        <p:strVal val="visible"/>
                                      </p:to>
                                    </p:set>
                                    <p:animEffect transition="in" filter="box(in)">
                                      <p:cBhvr>
                                        <p:cTn id="92" dur="500"/>
                                        <p:tgtEl>
                                          <p:spTgt spid="2055"/>
                                        </p:tgtEl>
                                      </p:cBhvr>
                                    </p:animEffect>
                                  </p:childTnLst>
                                </p:cTn>
                              </p:par>
                              <p:par>
                                <p:cTn id="93" presetID="4" presetClass="entr" presetSubtype="16" fill="hold" grpId="0" nodeType="withEffect">
                                  <p:stCondLst>
                                    <p:cond delay="0"/>
                                  </p:stCondLst>
                                  <p:childTnLst>
                                    <p:set>
                                      <p:cBhvr>
                                        <p:cTn id="94" dur="1" fill="hold">
                                          <p:stCondLst>
                                            <p:cond delay="0"/>
                                          </p:stCondLst>
                                        </p:cTn>
                                        <p:tgtEl>
                                          <p:spTgt spid="22"/>
                                        </p:tgtEl>
                                        <p:attrNameLst>
                                          <p:attrName>style.visibility</p:attrName>
                                        </p:attrNameLst>
                                      </p:cBhvr>
                                      <p:to>
                                        <p:strVal val="visible"/>
                                      </p:to>
                                    </p:set>
                                    <p:animEffect transition="in" filter="box(in)">
                                      <p:cBhvr>
                                        <p:cTn id="95" dur="500"/>
                                        <p:tgtEl>
                                          <p:spTgt spid="22"/>
                                        </p:tgtEl>
                                      </p:cBhvr>
                                    </p:animEffect>
                                  </p:childTnLst>
                                </p:cTn>
                              </p:par>
                              <p:par>
                                <p:cTn id="96" presetID="4" presetClass="entr" presetSubtype="16" fill="hold" grpId="0" nodeType="withEffect">
                                  <p:stCondLst>
                                    <p:cond delay="0"/>
                                  </p:stCondLst>
                                  <p:childTnLst>
                                    <p:set>
                                      <p:cBhvr>
                                        <p:cTn id="97" dur="1" fill="hold">
                                          <p:stCondLst>
                                            <p:cond delay="0"/>
                                          </p:stCondLst>
                                        </p:cTn>
                                        <p:tgtEl>
                                          <p:spTgt spid="19"/>
                                        </p:tgtEl>
                                        <p:attrNameLst>
                                          <p:attrName>style.visibility</p:attrName>
                                        </p:attrNameLst>
                                      </p:cBhvr>
                                      <p:to>
                                        <p:strVal val="visible"/>
                                      </p:to>
                                    </p:set>
                                    <p:animEffect transition="in" filter="box(in)">
                                      <p:cBhvr>
                                        <p:cTn id="9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1" grpId="0" animBg="1"/>
      <p:bldP spid="10" grpId="0" animBg="1"/>
      <p:bldP spid="13" grpId="0" animBg="1"/>
      <p:bldP spid="13" grpId="1" animBg="1"/>
      <p:bldP spid="14" grpId="0" animBg="1"/>
      <p:bldP spid="14" grpId="1" animBg="1"/>
      <p:bldP spid="15" grpId="0" animBg="1"/>
      <p:bldP spid="15" grpId="1" animBg="1"/>
      <p:bldP spid="16" grpId="0" animBg="1"/>
      <p:bldP spid="17" grpId="0" animBg="1"/>
      <p:bldP spid="18" grpId="0" animBg="1"/>
      <p:bldP spid="19" grpId="0" animBg="1"/>
      <p:bldP spid="20" grpId="0" animBg="1"/>
      <p:bldP spid="21" grpId="0" animBg="1"/>
      <p:bldP spid="2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p:cNvSpPr>
            <a:spLocks noChangeArrowheads="1"/>
          </p:cNvSpPr>
          <p:nvPr/>
        </p:nvSpPr>
        <p:spPr bwMode="auto">
          <a:xfrm>
            <a:off x="2051720" y="142874"/>
            <a:ext cx="6727155" cy="714357"/>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2400" dirty="0">
                <a:solidFill>
                  <a:schemeClr val="tx1"/>
                </a:solidFill>
              </a:rPr>
              <a:t>Análisis de supervivencia con el método de </a:t>
            </a:r>
            <a:r>
              <a:rPr lang="es-ES" sz="2400" dirty="0" err="1" smtClean="0">
                <a:solidFill>
                  <a:schemeClr val="tx1"/>
                </a:solidFill>
              </a:rPr>
              <a:t>Kaplan-Meier</a:t>
            </a:r>
            <a:r>
              <a:rPr lang="es-ES" sz="2400" dirty="0" smtClean="0">
                <a:solidFill>
                  <a:schemeClr val="tx1"/>
                </a:solidFill>
              </a:rPr>
              <a:t>. Ejemplo con SPSS</a:t>
            </a:r>
            <a:endParaRPr lang="es-ES" sz="2400" dirty="0">
              <a:solidFill>
                <a:schemeClr val="tx1"/>
              </a:solidFill>
            </a:endParaRPr>
          </a:p>
        </p:txBody>
      </p:sp>
      <p:pic>
        <p:nvPicPr>
          <p:cNvPr id="3" name="Picture 2"/>
          <p:cNvPicPr>
            <a:picLocks noChangeAspect="1" noChangeArrowheads="1"/>
          </p:cNvPicPr>
          <p:nvPr/>
        </p:nvPicPr>
        <p:blipFill>
          <a:blip r:embed="rId2"/>
          <a:srcRect/>
          <a:stretch>
            <a:fillRect/>
          </a:stretch>
        </p:blipFill>
        <p:spPr bwMode="auto">
          <a:xfrm>
            <a:off x="428596" y="1406781"/>
            <a:ext cx="4357718" cy="4910154"/>
          </a:xfrm>
          <a:prstGeom prst="rect">
            <a:avLst/>
          </a:prstGeom>
          <a:noFill/>
          <a:ln w="9525">
            <a:noFill/>
            <a:miter lim="800000"/>
            <a:headEnd/>
            <a:tailEnd/>
          </a:ln>
          <a:effectLst/>
        </p:spPr>
      </p:pic>
      <p:pic>
        <p:nvPicPr>
          <p:cNvPr id="4" name="Picture 6"/>
          <p:cNvPicPr>
            <a:picLocks noChangeAspect="1" noChangeArrowheads="1"/>
          </p:cNvPicPr>
          <p:nvPr/>
        </p:nvPicPr>
        <p:blipFill>
          <a:blip r:embed="rId3"/>
          <a:srcRect/>
          <a:stretch>
            <a:fillRect/>
          </a:stretch>
        </p:blipFill>
        <p:spPr bwMode="auto">
          <a:xfrm>
            <a:off x="4286248" y="1692533"/>
            <a:ext cx="4611228" cy="3000396"/>
          </a:xfrm>
          <a:prstGeom prst="rect">
            <a:avLst/>
          </a:prstGeom>
          <a:noFill/>
          <a:ln w="9525">
            <a:noFill/>
            <a:miter lim="800000"/>
            <a:headEnd/>
            <a:tailEnd/>
          </a:ln>
          <a:effectLst/>
        </p:spPr>
      </p:pic>
      <p:pic>
        <p:nvPicPr>
          <p:cNvPr id="3074" name="Picture 2"/>
          <p:cNvPicPr>
            <a:picLocks noChangeAspect="1" noChangeArrowheads="1"/>
          </p:cNvPicPr>
          <p:nvPr/>
        </p:nvPicPr>
        <p:blipFill>
          <a:blip r:embed="rId4"/>
          <a:srcRect/>
          <a:stretch>
            <a:fillRect/>
          </a:stretch>
        </p:blipFill>
        <p:spPr bwMode="auto">
          <a:xfrm>
            <a:off x="5143504" y="3764235"/>
            <a:ext cx="2447925" cy="2905125"/>
          </a:xfrm>
          <a:prstGeom prst="rect">
            <a:avLst/>
          </a:prstGeom>
          <a:noFill/>
          <a:ln w="9525">
            <a:noFill/>
            <a:miter lim="800000"/>
            <a:headEnd/>
            <a:tailEnd/>
          </a:ln>
          <a:effectLst/>
        </p:spPr>
      </p:pic>
      <p:pic>
        <p:nvPicPr>
          <p:cNvPr id="3075" name="Picture 3"/>
          <p:cNvPicPr>
            <a:picLocks noChangeAspect="1" noChangeArrowheads="1"/>
          </p:cNvPicPr>
          <p:nvPr/>
        </p:nvPicPr>
        <p:blipFill>
          <a:blip r:embed="rId5"/>
          <a:srcRect/>
          <a:stretch>
            <a:fillRect/>
          </a:stretch>
        </p:blipFill>
        <p:spPr bwMode="auto">
          <a:xfrm>
            <a:off x="4357686" y="1906847"/>
            <a:ext cx="4567402" cy="3003945"/>
          </a:xfrm>
          <a:prstGeom prst="rect">
            <a:avLst/>
          </a:prstGeom>
          <a:noFill/>
          <a:ln w="9525">
            <a:noFill/>
            <a:miter lim="800000"/>
            <a:headEnd/>
            <a:tailEnd/>
          </a:ln>
          <a:effectLst/>
        </p:spPr>
      </p:pic>
      <p:sp>
        <p:nvSpPr>
          <p:cNvPr id="7" name="AutoShape 15"/>
          <p:cNvSpPr>
            <a:spLocks noChangeArrowheads="1"/>
          </p:cNvSpPr>
          <p:nvPr/>
        </p:nvSpPr>
        <p:spPr bwMode="auto">
          <a:xfrm>
            <a:off x="7143768" y="2835541"/>
            <a:ext cx="1800225" cy="360363"/>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200" dirty="0">
                <a:solidFill>
                  <a:schemeClr val="accent6">
                    <a:lumMod val="50000"/>
                  </a:schemeClr>
                </a:solidFill>
              </a:rPr>
              <a:t>Clicar en Opciones…</a:t>
            </a:r>
          </a:p>
        </p:txBody>
      </p:sp>
      <p:sp>
        <p:nvSpPr>
          <p:cNvPr id="8" name="AutoShape 20"/>
          <p:cNvSpPr>
            <a:spLocks noChangeArrowheads="1"/>
          </p:cNvSpPr>
          <p:nvPr/>
        </p:nvSpPr>
        <p:spPr bwMode="auto">
          <a:xfrm>
            <a:off x="2857488" y="4192863"/>
            <a:ext cx="2159002" cy="1571636"/>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200" dirty="0">
                <a:solidFill>
                  <a:schemeClr val="accent6">
                    <a:lumMod val="50000"/>
                  </a:schemeClr>
                </a:solidFill>
              </a:rPr>
              <a:t>Mantener </a:t>
            </a:r>
            <a:r>
              <a:rPr lang="es-ES" sz="1200" dirty="0" smtClean="0">
                <a:solidFill>
                  <a:schemeClr val="accent6">
                    <a:lumMod val="50000"/>
                  </a:schemeClr>
                </a:solidFill>
              </a:rPr>
              <a:t>señaladas </a:t>
            </a:r>
            <a:r>
              <a:rPr lang="es-ES" sz="1200" dirty="0">
                <a:solidFill>
                  <a:schemeClr val="accent6">
                    <a:lumMod val="50000"/>
                  </a:schemeClr>
                </a:solidFill>
              </a:rPr>
              <a:t>las pestañas que nos interesen. </a:t>
            </a:r>
            <a:r>
              <a:rPr lang="es-ES" sz="1200" dirty="0" smtClean="0">
                <a:solidFill>
                  <a:schemeClr val="accent6">
                    <a:lumMod val="50000"/>
                  </a:schemeClr>
                </a:solidFill>
              </a:rPr>
              <a:t>Principalmente</a:t>
            </a:r>
            <a:r>
              <a:rPr lang="es-ES" sz="1200" dirty="0">
                <a:solidFill>
                  <a:schemeClr val="accent6">
                    <a:lumMod val="50000"/>
                  </a:schemeClr>
                </a:solidFill>
              </a:rPr>
              <a:t>, tablas de supervivencia, media y mediana y gráficos de supervivencia.</a:t>
            </a:r>
          </a:p>
          <a:p>
            <a:pPr>
              <a:defRPr/>
            </a:pPr>
            <a:endParaRPr lang="es-ES" sz="1200" dirty="0" smtClean="0">
              <a:solidFill>
                <a:schemeClr val="accent6">
                  <a:lumMod val="50000"/>
                </a:schemeClr>
              </a:solidFill>
            </a:endParaRPr>
          </a:p>
          <a:p>
            <a:pPr>
              <a:defRPr/>
            </a:pPr>
            <a:r>
              <a:rPr lang="es-ES" sz="1200" b="1" dirty="0" smtClean="0">
                <a:solidFill>
                  <a:schemeClr val="accent6">
                    <a:lumMod val="50000"/>
                  </a:schemeClr>
                </a:solidFill>
              </a:rPr>
              <a:t>Clicar </a:t>
            </a:r>
            <a:r>
              <a:rPr lang="es-ES" sz="1200" b="1" dirty="0">
                <a:solidFill>
                  <a:schemeClr val="accent6">
                    <a:lumMod val="50000"/>
                  </a:schemeClr>
                </a:solidFill>
              </a:rPr>
              <a:t>en Continuar</a:t>
            </a:r>
          </a:p>
        </p:txBody>
      </p:sp>
      <p:sp>
        <p:nvSpPr>
          <p:cNvPr id="9" name="AutoShape 22"/>
          <p:cNvSpPr>
            <a:spLocks noChangeArrowheads="1"/>
          </p:cNvSpPr>
          <p:nvPr/>
        </p:nvSpPr>
        <p:spPr bwMode="auto">
          <a:xfrm>
            <a:off x="5072066" y="3907111"/>
            <a:ext cx="1512888" cy="431800"/>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200" dirty="0">
                <a:solidFill>
                  <a:schemeClr val="accent6">
                    <a:lumMod val="50000"/>
                  </a:schemeClr>
                </a:solidFill>
              </a:rPr>
              <a:t>Clicar en Aceptar</a:t>
            </a:r>
          </a:p>
        </p:txBody>
      </p:sp>
      <p:grpSp>
        <p:nvGrpSpPr>
          <p:cNvPr id="10" name="9 Grupo"/>
          <p:cNvGrpSpPr/>
          <p:nvPr/>
        </p:nvGrpSpPr>
        <p:grpSpPr>
          <a:xfrm>
            <a:off x="128071" y="119472"/>
            <a:ext cx="2571721" cy="1249706"/>
            <a:chOff x="128071" y="119472"/>
            <a:chExt cx="2571721" cy="1249706"/>
          </a:xfrm>
        </p:grpSpPr>
        <p:pic>
          <p:nvPicPr>
            <p:cNvPr id="11" name="10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12" name="11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box(in)">
                                      <p:cBhvr>
                                        <p:cTn id="12" dur="500"/>
                                        <p:tgtEl>
                                          <p:spTgt spid="3074"/>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ox(i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xit" presetSubtype="16" fill="hold" grpId="1" nodeType="clickEffect">
                                  <p:stCondLst>
                                    <p:cond delay="0"/>
                                  </p:stCondLst>
                                  <p:childTnLst>
                                    <p:animEffect transition="out" filter="box(in)">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par>
                                <p:cTn id="21" presetID="4" presetClass="exit" presetSubtype="16" fill="hold" nodeType="withEffect">
                                  <p:stCondLst>
                                    <p:cond delay="0"/>
                                  </p:stCondLst>
                                  <p:childTnLst>
                                    <p:animEffect transition="out" filter="box(in)">
                                      <p:cBhvr>
                                        <p:cTn id="22" dur="500"/>
                                        <p:tgtEl>
                                          <p:spTgt spid="3074"/>
                                        </p:tgtEl>
                                      </p:cBhvr>
                                    </p:animEffect>
                                    <p:set>
                                      <p:cBhvr>
                                        <p:cTn id="23" dur="1" fill="hold">
                                          <p:stCondLst>
                                            <p:cond delay="499"/>
                                          </p:stCondLst>
                                        </p:cTn>
                                        <p:tgtEl>
                                          <p:spTgt spid="3074"/>
                                        </p:tgtEl>
                                        <p:attrNameLst>
                                          <p:attrName>style.visibility</p:attrName>
                                        </p:attrNameLst>
                                      </p:cBhvr>
                                      <p:to>
                                        <p:strVal val="hidden"/>
                                      </p:to>
                                    </p:set>
                                  </p:childTnLst>
                                </p:cTn>
                              </p:par>
                              <p:par>
                                <p:cTn id="24" presetID="4" presetClass="exit" presetSubtype="16" fill="hold" grpId="1" nodeType="withEffect">
                                  <p:stCondLst>
                                    <p:cond delay="0"/>
                                  </p:stCondLst>
                                  <p:childTnLst>
                                    <p:animEffect transition="out" filter="box(in)">
                                      <p:cBhvr>
                                        <p:cTn id="25" dur="500"/>
                                        <p:tgtEl>
                                          <p:spTgt spid="7"/>
                                        </p:tgtEl>
                                      </p:cBhvr>
                                    </p:animEffect>
                                    <p:set>
                                      <p:cBhvr>
                                        <p:cTn id="26" dur="1" fill="hold">
                                          <p:stCondLst>
                                            <p:cond delay="499"/>
                                          </p:stCondLst>
                                        </p:cTn>
                                        <p:tgtEl>
                                          <p:spTgt spid="7"/>
                                        </p:tgtEl>
                                        <p:attrNameLst>
                                          <p:attrName>style.visibility</p:attrName>
                                        </p:attrNameLst>
                                      </p:cBhvr>
                                      <p:to>
                                        <p:strVal val="hidden"/>
                                      </p:to>
                                    </p:set>
                                  </p:childTnLst>
                                </p:cTn>
                              </p:par>
                              <p:par>
                                <p:cTn id="27" presetID="4" presetClass="exit" presetSubtype="16" fill="hold" nodeType="withEffect">
                                  <p:stCondLst>
                                    <p:cond delay="0"/>
                                  </p:stCondLst>
                                  <p:childTnLst>
                                    <p:animEffect transition="out" filter="box(in)">
                                      <p:cBhvr>
                                        <p:cTn id="28" dur="500"/>
                                        <p:tgtEl>
                                          <p:spTgt spid="4"/>
                                        </p:tgtEl>
                                      </p:cBhvr>
                                    </p:animEffect>
                                    <p:set>
                                      <p:cBhvr>
                                        <p:cTn id="29" dur="1" fill="hold">
                                          <p:stCondLst>
                                            <p:cond delay="499"/>
                                          </p:stCondLst>
                                        </p:cTn>
                                        <p:tgtEl>
                                          <p:spTgt spid="4"/>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nodeType="clickEffect">
                                  <p:stCondLst>
                                    <p:cond delay="0"/>
                                  </p:stCondLst>
                                  <p:childTnLst>
                                    <p:set>
                                      <p:cBhvr>
                                        <p:cTn id="33" dur="1" fill="hold">
                                          <p:stCondLst>
                                            <p:cond delay="0"/>
                                          </p:stCondLst>
                                        </p:cTn>
                                        <p:tgtEl>
                                          <p:spTgt spid="3075"/>
                                        </p:tgtEl>
                                        <p:attrNameLst>
                                          <p:attrName>style.visibility</p:attrName>
                                        </p:attrNameLst>
                                      </p:cBhvr>
                                      <p:to>
                                        <p:strVal val="visible"/>
                                      </p:to>
                                    </p:set>
                                    <p:animEffect transition="in" filter="box(in)">
                                      <p:cBhvr>
                                        <p:cTn id="34" dur="500"/>
                                        <p:tgtEl>
                                          <p:spTgt spid="3075"/>
                                        </p:tgtEl>
                                      </p:cBhvr>
                                    </p:animEffect>
                                  </p:childTnLst>
                                </p:cTn>
                              </p:par>
                              <p:par>
                                <p:cTn id="35" presetID="4" presetClass="entr" presetSubtype="16"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ox(in)">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5"/>
          <p:cNvPicPr>
            <a:picLocks noChangeAspect="1" noChangeArrowheads="1"/>
          </p:cNvPicPr>
          <p:nvPr/>
        </p:nvPicPr>
        <p:blipFill>
          <a:blip r:embed="rId2"/>
          <a:srcRect l="11211" t="12549" r="46263" b="9929"/>
          <a:stretch>
            <a:fillRect/>
          </a:stretch>
        </p:blipFill>
        <p:spPr bwMode="auto">
          <a:xfrm>
            <a:off x="250825" y="1744488"/>
            <a:ext cx="3475038" cy="5068888"/>
          </a:xfrm>
          <a:prstGeom prst="rect">
            <a:avLst/>
          </a:prstGeom>
          <a:noFill/>
          <a:ln w="9525">
            <a:noFill/>
            <a:miter lim="800000"/>
            <a:headEnd/>
            <a:tailEnd/>
          </a:ln>
        </p:spPr>
      </p:pic>
      <p:sp>
        <p:nvSpPr>
          <p:cNvPr id="11272" name="AutoShape 8"/>
          <p:cNvSpPr>
            <a:spLocks noChangeArrowheads="1"/>
          </p:cNvSpPr>
          <p:nvPr/>
        </p:nvSpPr>
        <p:spPr bwMode="auto">
          <a:xfrm>
            <a:off x="4067175" y="1888951"/>
            <a:ext cx="4648229" cy="4016388"/>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marL="342900" indent="-342900">
              <a:defRPr/>
            </a:pPr>
            <a:r>
              <a:rPr lang="es-ES" sz="1400" b="1" dirty="0">
                <a:solidFill>
                  <a:schemeClr val="accent6">
                    <a:lumMod val="50000"/>
                  </a:schemeClr>
                </a:solidFill>
              </a:rPr>
              <a:t>Tabla de supervivencia </a:t>
            </a:r>
            <a:r>
              <a:rPr lang="es-ES" sz="1400" dirty="0">
                <a:solidFill>
                  <a:schemeClr val="accent6">
                    <a:lumMod val="50000"/>
                  </a:schemeClr>
                </a:solidFill>
              </a:rPr>
              <a:t>en la que se representan:</a:t>
            </a:r>
          </a:p>
          <a:p>
            <a:pPr marL="342900" indent="-342900">
              <a:buFontTx/>
              <a:buAutoNum type="arabicPeriod"/>
              <a:defRPr/>
            </a:pPr>
            <a:r>
              <a:rPr lang="es-ES" sz="1400" b="1" u="sng" dirty="0">
                <a:solidFill>
                  <a:schemeClr val="accent6">
                    <a:lumMod val="50000"/>
                  </a:schemeClr>
                </a:solidFill>
              </a:rPr>
              <a:t>Tiempo:</a:t>
            </a:r>
            <a:r>
              <a:rPr lang="es-ES" sz="1400" dirty="0">
                <a:solidFill>
                  <a:schemeClr val="accent6">
                    <a:lumMod val="50000"/>
                  </a:schemeClr>
                </a:solidFill>
              </a:rPr>
              <a:t> Tiempo de seguimiento de los pacientes.</a:t>
            </a:r>
          </a:p>
          <a:p>
            <a:pPr marL="342900" indent="-342900">
              <a:buFontTx/>
              <a:buAutoNum type="arabicPeriod"/>
              <a:defRPr/>
            </a:pPr>
            <a:r>
              <a:rPr lang="es-ES" sz="1400" b="1" u="sng" dirty="0">
                <a:solidFill>
                  <a:schemeClr val="accent6">
                    <a:lumMod val="50000"/>
                  </a:schemeClr>
                </a:solidFill>
              </a:rPr>
              <a:t>Estado:</a:t>
            </a:r>
            <a:r>
              <a:rPr lang="es-ES" sz="1400" dirty="0">
                <a:solidFill>
                  <a:schemeClr val="accent6">
                    <a:lumMod val="50000"/>
                  </a:schemeClr>
                </a:solidFill>
              </a:rPr>
              <a:t> Indica si se ha producido el evento, </a:t>
            </a:r>
            <a:r>
              <a:rPr lang="es-ES" sz="1400" dirty="0" smtClean="0">
                <a:solidFill>
                  <a:schemeClr val="accent6">
                    <a:lumMod val="50000"/>
                  </a:schemeClr>
                </a:solidFill>
              </a:rPr>
              <a:t> por ejemplo, </a:t>
            </a:r>
            <a:r>
              <a:rPr lang="es-ES" sz="1400" dirty="0">
                <a:solidFill>
                  <a:schemeClr val="accent6">
                    <a:lumMod val="50000"/>
                  </a:schemeClr>
                </a:solidFill>
              </a:rPr>
              <a:t>FRACASO al tratamiento o no.</a:t>
            </a:r>
          </a:p>
          <a:p>
            <a:pPr marL="342900" indent="-342900">
              <a:buFontTx/>
              <a:buAutoNum type="arabicPeriod"/>
              <a:defRPr/>
            </a:pPr>
            <a:r>
              <a:rPr lang="es-ES" sz="1400" b="1" u="sng" dirty="0">
                <a:solidFill>
                  <a:schemeClr val="accent6">
                    <a:lumMod val="50000"/>
                  </a:schemeClr>
                </a:solidFill>
              </a:rPr>
              <a:t>Proporción acumulada que sobrevive hasta el momento:</a:t>
            </a:r>
            <a:r>
              <a:rPr lang="es-ES" sz="1400" dirty="0">
                <a:solidFill>
                  <a:schemeClr val="accent6">
                    <a:lumMod val="50000"/>
                  </a:schemeClr>
                </a:solidFill>
              </a:rPr>
              <a:t> Proporción de casos para los que no ha tenido lugar el evento en cada tiempo y error estándar.</a:t>
            </a:r>
          </a:p>
          <a:p>
            <a:pPr marL="342900" indent="-342900">
              <a:buFontTx/>
              <a:buAutoNum type="arabicPeriod"/>
              <a:defRPr/>
            </a:pPr>
            <a:r>
              <a:rPr lang="es-ES" sz="1400" b="1" u="sng" dirty="0">
                <a:solidFill>
                  <a:schemeClr val="accent6">
                    <a:lumMod val="50000"/>
                  </a:schemeClr>
                </a:solidFill>
              </a:rPr>
              <a:t>Número de eventos acumulados:</a:t>
            </a:r>
            <a:r>
              <a:rPr lang="es-ES" sz="1400" dirty="0">
                <a:solidFill>
                  <a:schemeClr val="accent6">
                    <a:lumMod val="50000"/>
                  </a:schemeClr>
                </a:solidFill>
              </a:rPr>
              <a:t> Número de casos que han tenido el evento hasta ese momento.</a:t>
            </a:r>
          </a:p>
          <a:p>
            <a:pPr marL="342900" indent="-342900">
              <a:buFontTx/>
              <a:buAutoNum type="arabicPeriod"/>
              <a:defRPr/>
            </a:pPr>
            <a:r>
              <a:rPr lang="es-ES" sz="1400" b="1" u="sng" dirty="0">
                <a:solidFill>
                  <a:schemeClr val="accent6">
                    <a:lumMod val="50000"/>
                  </a:schemeClr>
                </a:solidFill>
              </a:rPr>
              <a:t>Número de casos que </a:t>
            </a:r>
            <a:r>
              <a:rPr lang="es-ES" sz="1400" b="1" u="sng" dirty="0" smtClean="0">
                <a:solidFill>
                  <a:schemeClr val="accent6">
                    <a:lumMod val="50000"/>
                  </a:schemeClr>
                </a:solidFill>
              </a:rPr>
              <a:t>permanece:</a:t>
            </a:r>
            <a:r>
              <a:rPr lang="es-ES" sz="1400" dirty="0" smtClean="0">
                <a:solidFill>
                  <a:schemeClr val="accent6">
                    <a:lumMod val="50000"/>
                  </a:schemeClr>
                </a:solidFill>
              </a:rPr>
              <a:t> Número </a:t>
            </a:r>
            <a:r>
              <a:rPr lang="es-ES" sz="1400" dirty="0">
                <a:solidFill>
                  <a:schemeClr val="accent6">
                    <a:lumMod val="50000"/>
                  </a:schemeClr>
                </a:solidFill>
              </a:rPr>
              <a:t>de sujetos que quedan en cada momento sin que haya ocurrido el evento evaluado.</a:t>
            </a:r>
          </a:p>
        </p:txBody>
      </p:sp>
      <p:sp>
        <p:nvSpPr>
          <p:cNvPr id="5" name="AutoShape 5"/>
          <p:cNvSpPr>
            <a:spLocks noChangeArrowheads="1"/>
          </p:cNvSpPr>
          <p:nvPr/>
        </p:nvSpPr>
        <p:spPr bwMode="auto">
          <a:xfrm>
            <a:off x="2143108" y="142874"/>
            <a:ext cx="6635767" cy="714357"/>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2400" dirty="0">
                <a:solidFill>
                  <a:schemeClr val="tx1"/>
                </a:solidFill>
              </a:rPr>
              <a:t>Análisis de supervivencia con el método de </a:t>
            </a:r>
            <a:r>
              <a:rPr lang="es-ES" sz="2400" dirty="0" err="1" smtClean="0">
                <a:solidFill>
                  <a:schemeClr val="tx1"/>
                </a:solidFill>
              </a:rPr>
              <a:t>Kaplan-Meier</a:t>
            </a:r>
            <a:r>
              <a:rPr lang="es-ES" sz="2400" dirty="0" smtClean="0">
                <a:solidFill>
                  <a:schemeClr val="tx1"/>
                </a:solidFill>
              </a:rPr>
              <a:t>. Ejemplo con SPSS. Resultados</a:t>
            </a:r>
            <a:endParaRPr lang="es-ES" sz="2400" dirty="0">
              <a:solidFill>
                <a:schemeClr val="tx1"/>
              </a:solidFill>
            </a:endParaRPr>
          </a:p>
        </p:txBody>
      </p:sp>
      <p:sp>
        <p:nvSpPr>
          <p:cNvPr id="6" name="5 CuadroTexto"/>
          <p:cNvSpPr txBox="1"/>
          <p:nvPr/>
        </p:nvSpPr>
        <p:spPr>
          <a:xfrm>
            <a:off x="642910" y="1547621"/>
            <a:ext cx="285752" cy="261610"/>
          </a:xfrm>
          <a:prstGeom prst="rect">
            <a:avLst/>
          </a:prstGeom>
          <a:noFill/>
        </p:spPr>
        <p:txBody>
          <a:bodyPr wrap="square" rtlCol="0">
            <a:spAutoFit/>
          </a:bodyPr>
          <a:lstStyle/>
          <a:p>
            <a:r>
              <a:rPr lang="es-ES" sz="1100" b="1" dirty="0" smtClean="0">
                <a:solidFill>
                  <a:schemeClr val="accent6">
                    <a:lumMod val="50000"/>
                  </a:schemeClr>
                </a:solidFill>
              </a:rPr>
              <a:t>1</a:t>
            </a:r>
            <a:endParaRPr lang="es-ES" sz="1100" b="1" dirty="0">
              <a:solidFill>
                <a:schemeClr val="accent6">
                  <a:lumMod val="50000"/>
                </a:schemeClr>
              </a:solidFill>
            </a:endParaRPr>
          </a:p>
        </p:txBody>
      </p:sp>
      <p:sp>
        <p:nvSpPr>
          <p:cNvPr id="7" name="6 CuadroTexto"/>
          <p:cNvSpPr txBox="1"/>
          <p:nvPr/>
        </p:nvSpPr>
        <p:spPr>
          <a:xfrm>
            <a:off x="1142976" y="1547621"/>
            <a:ext cx="285752" cy="261610"/>
          </a:xfrm>
          <a:prstGeom prst="rect">
            <a:avLst/>
          </a:prstGeom>
          <a:noFill/>
        </p:spPr>
        <p:txBody>
          <a:bodyPr wrap="square" rtlCol="0">
            <a:spAutoFit/>
          </a:bodyPr>
          <a:lstStyle/>
          <a:p>
            <a:r>
              <a:rPr lang="es-ES" sz="1100" b="1" dirty="0" smtClean="0">
                <a:solidFill>
                  <a:schemeClr val="accent6">
                    <a:lumMod val="50000"/>
                  </a:schemeClr>
                </a:solidFill>
              </a:rPr>
              <a:t>2</a:t>
            </a:r>
            <a:endParaRPr lang="es-ES" sz="1100" b="1" dirty="0">
              <a:solidFill>
                <a:schemeClr val="accent6">
                  <a:lumMod val="50000"/>
                </a:schemeClr>
              </a:solidFill>
            </a:endParaRPr>
          </a:p>
        </p:txBody>
      </p:sp>
      <p:sp>
        <p:nvSpPr>
          <p:cNvPr id="8" name="7 CuadroTexto"/>
          <p:cNvSpPr txBox="1"/>
          <p:nvPr/>
        </p:nvSpPr>
        <p:spPr>
          <a:xfrm>
            <a:off x="1857356" y="1547621"/>
            <a:ext cx="285752" cy="261610"/>
          </a:xfrm>
          <a:prstGeom prst="rect">
            <a:avLst/>
          </a:prstGeom>
          <a:noFill/>
        </p:spPr>
        <p:txBody>
          <a:bodyPr wrap="square" rtlCol="0">
            <a:spAutoFit/>
          </a:bodyPr>
          <a:lstStyle/>
          <a:p>
            <a:r>
              <a:rPr lang="es-ES" sz="1100" b="1" dirty="0" smtClean="0">
                <a:solidFill>
                  <a:schemeClr val="accent6">
                    <a:lumMod val="50000"/>
                  </a:schemeClr>
                </a:solidFill>
              </a:rPr>
              <a:t>3</a:t>
            </a:r>
            <a:endParaRPr lang="es-ES" sz="1100" b="1" dirty="0">
              <a:solidFill>
                <a:schemeClr val="accent6">
                  <a:lumMod val="50000"/>
                </a:schemeClr>
              </a:solidFill>
            </a:endParaRPr>
          </a:p>
        </p:txBody>
      </p:sp>
      <p:sp>
        <p:nvSpPr>
          <p:cNvPr id="9" name="8 CuadroTexto"/>
          <p:cNvSpPr txBox="1"/>
          <p:nvPr/>
        </p:nvSpPr>
        <p:spPr>
          <a:xfrm>
            <a:off x="2714612" y="1547621"/>
            <a:ext cx="285752" cy="261610"/>
          </a:xfrm>
          <a:prstGeom prst="rect">
            <a:avLst/>
          </a:prstGeom>
          <a:noFill/>
        </p:spPr>
        <p:txBody>
          <a:bodyPr wrap="square" rtlCol="0">
            <a:spAutoFit/>
          </a:bodyPr>
          <a:lstStyle/>
          <a:p>
            <a:r>
              <a:rPr lang="es-ES" sz="1100" b="1" dirty="0" smtClean="0">
                <a:solidFill>
                  <a:schemeClr val="accent6">
                    <a:lumMod val="50000"/>
                  </a:schemeClr>
                </a:solidFill>
              </a:rPr>
              <a:t>4</a:t>
            </a:r>
            <a:endParaRPr lang="es-ES" sz="1100" b="1" dirty="0">
              <a:solidFill>
                <a:schemeClr val="accent6">
                  <a:lumMod val="50000"/>
                </a:schemeClr>
              </a:solidFill>
            </a:endParaRPr>
          </a:p>
        </p:txBody>
      </p:sp>
      <p:sp>
        <p:nvSpPr>
          <p:cNvPr id="10" name="9 CuadroTexto"/>
          <p:cNvSpPr txBox="1"/>
          <p:nvPr/>
        </p:nvSpPr>
        <p:spPr>
          <a:xfrm>
            <a:off x="3214678" y="1547621"/>
            <a:ext cx="285752" cy="261610"/>
          </a:xfrm>
          <a:prstGeom prst="rect">
            <a:avLst/>
          </a:prstGeom>
          <a:noFill/>
        </p:spPr>
        <p:txBody>
          <a:bodyPr wrap="square" rtlCol="0">
            <a:spAutoFit/>
          </a:bodyPr>
          <a:lstStyle/>
          <a:p>
            <a:r>
              <a:rPr lang="es-ES" sz="1100" b="1" dirty="0" smtClean="0">
                <a:solidFill>
                  <a:schemeClr val="accent6">
                    <a:lumMod val="50000"/>
                  </a:schemeClr>
                </a:solidFill>
              </a:rPr>
              <a:t>5</a:t>
            </a:r>
            <a:endParaRPr lang="es-ES" sz="1100" b="1" dirty="0">
              <a:solidFill>
                <a:schemeClr val="accent6">
                  <a:lumMod val="50000"/>
                </a:schemeClr>
              </a:solidFill>
            </a:endParaRPr>
          </a:p>
        </p:txBody>
      </p:sp>
      <p:grpSp>
        <p:nvGrpSpPr>
          <p:cNvPr id="11" name="10 Grupo"/>
          <p:cNvGrpSpPr/>
          <p:nvPr/>
        </p:nvGrpSpPr>
        <p:grpSpPr>
          <a:xfrm>
            <a:off x="128071" y="119472"/>
            <a:ext cx="2571721" cy="1249706"/>
            <a:chOff x="128071" y="119472"/>
            <a:chExt cx="2571721" cy="1249706"/>
          </a:xfrm>
        </p:grpSpPr>
        <p:pic>
          <p:nvPicPr>
            <p:cNvPr id="12" name="11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13" name="12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4"/>
          <p:cNvPicPr>
            <a:picLocks noChangeAspect="1" noChangeArrowheads="1"/>
          </p:cNvPicPr>
          <p:nvPr/>
        </p:nvPicPr>
        <p:blipFill>
          <a:blip r:embed="rId2"/>
          <a:srcRect/>
          <a:stretch>
            <a:fillRect/>
          </a:stretch>
        </p:blipFill>
        <p:spPr bwMode="auto">
          <a:xfrm>
            <a:off x="250825" y="1622623"/>
            <a:ext cx="3960813" cy="1230313"/>
          </a:xfrm>
          <a:prstGeom prst="rect">
            <a:avLst/>
          </a:prstGeom>
          <a:noFill/>
          <a:ln w="9525">
            <a:noFill/>
            <a:miter lim="800000"/>
            <a:headEnd/>
            <a:tailEnd/>
          </a:ln>
        </p:spPr>
      </p:pic>
      <p:pic>
        <p:nvPicPr>
          <p:cNvPr id="7172" name="Picture 5"/>
          <p:cNvPicPr>
            <a:picLocks noChangeAspect="1" noChangeArrowheads="1"/>
          </p:cNvPicPr>
          <p:nvPr/>
        </p:nvPicPr>
        <p:blipFill>
          <a:blip r:embed="rId3"/>
          <a:srcRect l="2400" t="7567" r="8080"/>
          <a:stretch>
            <a:fillRect/>
          </a:stretch>
        </p:blipFill>
        <p:spPr bwMode="auto">
          <a:xfrm>
            <a:off x="395288" y="3068638"/>
            <a:ext cx="3889375" cy="3213100"/>
          </a:xfrm>
          <a:prstGeom prst="rect">
            <a:avLst/>
          </a:prstGeom>
          <a:noFill/>
          <a:ln w="9525">
            <a:noFill/>
            <a:miter lim="800000"/>
            <a:headEnd/>
            <a:tailEnd/>
          </a:ln>
        </p:spPr>
      </p:pic>
      <p:sp>
        <p:nvSpPr>
          <p:cNvPr id="14342" name="AutoShape 6"/>
          <p:cNvSpPr>
            <a:spLocks noChangeArrowheads="1"/>
          </p:cNvSpPr>
          <p:nvPr/>
        </p:nvSpPr>
        <p:spPr bwMode="auto">
          <a:xfrm>
            <a:off x="4427538" y="1838523"/>
            <a:ext cx="4391025" cy="792163"/>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En esta tabla se informa del tiempo medio de supervivencia, error típico, intervalo de confianza, etc.</a:t>
            </a:r>
          </a:p>
        </p:txBody>
      </p:sp>
      <p:sp>
        <p:nvSpPr>
          <p:cNvPr id="14343" name="AutoShape 7"/>
          <p:cNvSpPr>
            <a:spLocks noChangeArrowheads="1"/>
          </p:cNvSpPr>
          <p:nvPr/>
        </p:nvSpPr>
        <p:spPr bwMode="auto">
          <a:xfrm>
            <a:off x="4427538" y="3071810"/>
            <a:ext cx="4321175" cy="1714512"/>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b="1" dirty="0">
                <a:solidFill>
                  <a:schemeClr val="accent6">
                    <a:lumMod val="50000"/>
                  </a:schemeClr>
                </a:solidFill>
              </a:rPr>
              <a:t>Curva de supervivencia. </a:t>
            </a:r>
            <a:endParaRPr lang="es-ES" sz="1400" b="1" dirty="0" smtClean="0">
              <a:solidFill>
                <a:schemeClr val="accent6">
                  <a:lumMod val="50000"/>
                </a:schemeClr>
              </a:solidFill>
            </a:endParaRPr>
          </a:p>
          <a:p>
            <a:pPr>
              <a:defRPr/>
            </a:pPr>
            <a:r>
              <a:rPr lang="es-ES" sz="1400" dirty="0" smtClean="0">
                <a:solidFill>
                  <a:schemeClr val="accent6">
                    <a:lumMod val="50000"/>
                  </a:schemeClr>
                </a:solidFill>
              </a:rPr>
              <a:t>En </a:t>
            </a:r>
            <a:r>
              <a:rPr lang="es-ES" sz="1400" dirty="0">
                <a:solidFill>
                  <a:schemeClr val="accent6">
                    <a:lumMod val="50000"/>
                  </a:schemeClr>
                </a:solidFill>
              </a:rPr>
              <a:t>el eje </a:t>
            </a:r>
            <a:r>
              <a:rPr lang="es-ES" sz="1400" dirty="0" smtClean="0">
                <a:solidFill>
                  <a:schemeClr val="accent6">
                    <a:lumMod val="50000"/>
                  </a:schemeClr>
                </a:solidFill>
              </a:rPr>
              <a:t>“X” </a:t>
            </a:r>
            <a:r>
              <a:rPr lang="es-ES" sz="1400" dirty="0">
                <a:solidFill>
                  <a:schemeClr val="accent6">
                    <a:lumMod val="50000"/>
                  </a:schemeClr>
                </a:solidFill>
              </a:rPr>
              <a:t>se representa el tiempo y en el eje </a:t>
            </a:r>
            <a:r>
              <a:rPr lang="es-ES" sz="1400" dirty="0" smtClean="0">
                <a:solidFill>
                  <a:schemeClr val="accent6">
                    <a:lumMod val="50000"/>
                  </a:schemeClr>
                </a:solidFill>
              </a:rPr>
              <a:t>“Y” </a:t>
            </a:r>
            <a:r>
              <a:rPr lang="es-ES" sz="1400" dirty="0">
                <a:solidFill>
                  <a:schemeClr val="accent6">
                    <a:lumMod val="50000"/>
                  </a:schemeClr>
                </a:solidFill>
              </a:rPr>
              <a:t>la probabilidad de supervivencia, es decir, la probabilidad de no tener el evento. </a:t>
            </a:r>
            <a:endParaRPr lang="es-ES" sz="1400" dirty="0" smtClean="0">
              <a:solidFill>
                <a:schemeClr val="accent6">
                  <a:lumMod val="50000"/>
                </a:schemeClr>
              </a:solidFill>
            </a:endParaRPr>
          </a:p>
          <a:p>
            <a:pPr>
              <a:defRPr/>
            </a:pPr>
            <a:r>
              <a:rPr lang="es-ES" sz="1400" dirty="0" smtClean="0">
                <a:solidFill>
                  <a:schemeClr val="accent6">
                    <a:lumMod val="50000"/>
                  </a:schemeClr>
                </a:solidFill>
              </a:rPr>
              <a:t>Trazando </a:t>
            </a:r>
            <a:r>
              <a:rPr lang="es-ES" sz="1400" dirty="0">
                <a:solidFill>
                  <a:schemeClr val="accent6">
                    <a:lumMod val="50000"/>
                  </a:schemeClr>
                </a:solidFill>
              </a:rPr>
              <a:t>una línea vertical desde el tiempo “x” podemos calcular la supervivencia para ese tiempo. </a:t>
            </a:r>
          </a:p>
        </p:txBody>
      </p:sp>
      <p:sp>
        <p:nvSpPr>
          <p:cNvPr id="7" name="AutoShape 5"/>
          <p:cNvSpPr>
            <a:spLocks noChangeArrowheads="1"/>
          </p:cNvSpPr>
          <p:nvPr/>
        </p:nvSpPr>
        <p:spPr bwMode="auto">
          <a:xfrm>
            <a:off x="2231231" y="142874"/>
            <a:ext cx="6547643" cy="909862"/>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2400" dirty="0">
                <a:solidFill>
                  <a:schemeClr val="tx1"/>
                </a:solidFill>
              </a:rPr>
              <a:t>Análisis de supervivencia con el método de </a:t>
            </a:r>
            <a:r>
              <a:rPr lang="es-ES" sz="2400" dirty="0" err="1" smtClean="0">
                <a:solidFill>
                  <a:schemeClr val="tx1"/>
                </a:solidFill>
              </a:rPr>
              <a:t>Kaplan-Meier</a:t>
            </a:r>
            <a:r>
              <a:rPr lang="es-ES" sz="2400" dirty="0" smtClean="0">
                <a:solidFill>
                  <a:schemeClr val="tx1"/>
                </a:solidFill>
              </a:rPr>
              <a:t>. Ejemplo con SPSS. Resultados</a:t>
            </a:r>
            <a:endParaRPr lang="es-ES" sz="2400" dirty="0">
              <a:solidFill>
                <a:schemeClr val="tx1"/>
              </a:solidFill>
            </a:endParaRPr>
          </a:p>
        </p:txBody>
      </p:sp>
      <p:sp>
        <p:nvSpPr>
          <p:cNvPr id="8" name="AutoShape 7"/>
          <p:cNvSpPr>
            <a:spLocks noChangeArrowheads="1"/>
          </p:cNvSpPr>
          <p:nvPr/>
        </p:nvSpPr>
        <p:spPr bwMode="auto">
          <a:xfrm>
            <a:off x="4465667" y="4848236"/>
            <a:ext cx="4321175" cy="1366846"/>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Por </a:t>
            </a:r>
            <a:r>
              <a:rPr lang="es-ES" sz="1400" dirty="0">
                <a:solidFill>
                  <a:schemeClr val="accent6">
                    <a:lumMod val="50000"/>
                  </a:schemeClr>
                </a:solidFill>
              </a:rPr>
              <a:t>ejemplo, la probabilidad de no tener un fracaso terapeutico  (supervivencia) a las 48 semanas es de aproximadamente un 70%. Si el evento fuera muerte, la lectura sería, con este tratamiento la supervivencia a las 48 semanas es del 70%.</a:t>
            </a:r>
          </a:p>
        </p:txBody>
      </p:sp>
      <p:cxnSp>
        <p:nvCxnSpPr>
          <p:cNvPr id="19" name="18 Conector recto de flecha"/>
          <p:cNvCxnSpPr/>
          <p:nvPr/>
        </p:nvCxnSpPr>
        <p:spPr>
          <a:xfrm rot="5400000" flipH="1" flipV="1">
            <a:off x="2285984" y="5072074"/>
            <a:ext cx="1714512" cy="1588"/>
          </a:xfrm>
          <a:prstGeom prst="straightConnector1">
            <a:avLst/>
          </a:prstGeom>
          <a:ln w="38100">
            <a:solidFill>
              <a:schemeClr val="accent6">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19 Conector recto de flecha"/>
          <p:cNvCxnSpPr/>
          <p:nvPr/>
        </p:nvCxnSpPr>
        <p:spPr>
          <a:xfrm>
            <a:off x="714348" y="4214818"/>
            <a:ext cx="2428892" cy="1588"/>
          </a:xfrm>
          <a:prstGeom prst="straightConnector1">
            <a:avLst/>
          </a:prstGeom>
          <a:ln w="38100">
            <a:solidFill>
              <a:schemeClr val="accent6">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0" name="9 Grupo"/>
          <p:cNvGrpSpPr/>
          <p:nvPr/>
        </p:nvGrpSpPr>
        <p:grpSpPr>
          <a:xfrm>
            <a:off x="128071" y="119472"/>
            <a:ext cx="2571721" cy="1249706"/>
            <a:chOff x="128071" y="119472"/>
            <a:chExt cx="2571721" cy="1249706"/>
          </a:xfrm>
        </p:grpSpPr>
        <p:pic>
          <p:nvPicPr>
            <p:cNvPr id="11" name="10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12" name="11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box(in)">
                                      <p:cBhvr>
                                        <p:cTn id="15" dur="500"/>
                                        <p:tgtEl>
                                          <p:spTgt spid="20"/>
                                        </p:tgtEl>
                                      </p:cBhvr>
                                    </p:animEffect>
                                  </p:childTnLst>
                                </p:cTn>
                              </p:par>
                              <p:par>
                                <p:cTn id="16" presetID="4" presetClass="entr" presetSubtype="16"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ox(in)">
                                      <p:cBhvr>
                                        <p:cTn id="18" dur="500"/>
                                        <p:tgtEl>
                                          <p:spTgt spid="19"/>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ox(in)">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2" grpId="0" animBg="1"/>
      <p:bldP spid="14343"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4572000" y="1643050"/>
            <a:ext cx="4257670" cy="2797664"/>
          </a:xfrm>
          <a:prstGeom prst="rect">
            <a:avLst/>
          </a:prstGeom>
          <a:noFill/>
          <a:ln w="9525">
            <a:noFill/>
            <a:miter lim="800000"/>
            <a:headEnd/>
            <a:tailEnd/>
          </a:ln>
          <a:effectLst/>
        </p:spPr>
      </p:pic>
      <p:sp>
        <p:nvSpPr>
          <p:cNvPr id="12295" name="AutoShape 7"/>
          <p:cNvSpPr>
            <a:spLocks noChangeArrowheads="1"/>
          </p:cNvSpPr>
          <p:nvPr/>
        </p:nvSpPr>
        <p:spPr bwMode="auto">
          <a:xfrm>
            <a:off x="142844" y="1642901"/>
            <a:ext cx="3349656" cy="1227135"/>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200" dirty="0">
                <a:solidFill>
                  <a:schemeClr val="accent6">
                    <a:lumMod val="50000"/>
                  </a:schemeClr>
                </a:solidFill>
              </a:rPr>
              <a:t>Para comparar 2 curvas de supervivencia, por </a:t>
            </a:r>
            <a:r>
              <a:rPr lang="es-ES" sz="1200" dirty="0" smtClean="0">
                <a:solidFill>
                  <a:schemeClr val="accent6">
                    <a:lumMod val="50000"/>
                  </a:schemeClr>
                </a:solidFill>
              </a:rPr>
              <a:t>ejemplo, </a:t>
            </a:r>
            <a:r>
              <a:rPr lang="es-ES" sz="1200" dirty="0">
                <a:solidFill>
                  <a:schemeClr val="accent6">
                    <a:lumMod val="50000"/>
                  </a:schemeClr>
                </a:solidFill>
              </a:rPr>
              <a:t>para saber si un tratamiento es mejor que otro, etc, tenemos que basarnos en </a:t>
            </a:r>
            <a:r>
              <a:rPr lang="es-ES" sz="1200" b="1" dirty="0">
                <a:solidFill>
                  <a:schemeClr val="accent6">
                    <a:lumMod val="50000"/>
                  </a:schemeClr>
                </a:solidFill>
              </a:rPr>
              <a:t>el LOG RANGO </a:t>
            </a:r>
            <a:r>
              <a:rPr lang="es-ES" sz="1200" dirty="0">
                <a:solidFill>
                  <a:schemeClr val="accent6">
                    <a:lumMod val="50000"/>
                  </a:schemeClr>
                </a:solidFill>
              </a:rPr>
              <a:t>y estratificar por el factor de estudio, por ejemplo dos </a:t>
            </a:r>
            <a:r>
              <a:rPr lang="es-ES" sz="1200" dirty="0" smtClean="0">
                <a:solidFill>
                  <a:schemeClr val="accent6">
                    <a:lumMod val="50000"/>
                  </a:schemeClr>
                </a:solidFill>
              </a:rPr>
              <a:t>tratamientos</a:t>
            </a:r>
            <a:endParaRPr lang="es-ES" sz="1200" dirty="0">
              <a:solidFill>
                <a:schemeClr val="accent6">
                  <a:lumMod val="50000"/>
                </a:schemeClr>
              </a:solidFill>
            </a:endParaRPr>
          </a:p>
        </p:txBody>
      </p:sp>
      <p:sp>
        <p:nvSpPr>
          <p:cNvPr id="12296" name="AutoShape 8"/>
          <p:cNvSpPr>
            <a:spLocks noChangeArrowheads="1"/>
          </p:cNvSpPr>
          <p:nvPr/>
        </p:nvSpPr>
        <p:spPr bwMode="auto">
          <a:xfrm>
            <a:off x="5148263" y="1052513"/>
            <a:ext cx="3455987" cy="576262"/>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Igual que antes, introducimos las variables Tiempo y Evento.</a:t>
            </a:r>
          </a:p>
        </p:txBody>
      </p:sp>
      <p:sp>
        <p:nvSpPr>
          <p:cNvPr id="12297" name="AutoShape 9"/>
          <p:cNvSpPr>
            <a:spLocks noChangeArrowheads="1"/>
          </p:cNvSpPr>
          <p:nvPr/>
        </p:nvSpPr>
        <p:spPr bwMode="auto">
          <a:xfrm>
            <a:off x="3571868" y="1714488"/>
            <a:ext cx="2225683" cy="2714643"/>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Introducir aquí </a:t>
            </a:r>
            <a:r>
              <a:rPr lang="es-ES" sz="1400" dirty="0" smtClean="0">
                <a:solidFill>
                  <a:schemeClr val="accent6">
                    <a:lumMod val="50000"/>
                  </a:schemeClr>
                </a:solidFill>
              </a:rPr>
              <a:t>la variable que define los tipos de tratamiento, en este caso se ha creado una variable “Tipo de Tratamiento” y se le ha asignado el valor 1 al tratamiento “X” y el valor 0 al tratamiento “Y”</a:t>
            </a:r>
            <a:endParaRPr lang="es-ES" sz="1400" dirty="0">
              <a:solidFill>
                <a:schemeClr val="accent6">
                  <a:lumMod val="50000"/>
                </a:schemeClr>
              </a:solidFill>
            </a:endParaRPr>
          </a:p>
        </p:txBody>
      </p:sp>
      <p:sp>
        <p:nvSpPr>
          <p:cNvPr id="12298" name="Line 10"/>
          <p:cNvSpPr>
            <a:spLocks noChangeShapeType="1"/>
          </p:cNvSpPr>
          <p:nvPr/>
        </p:nvSpPr>
        <p:spPr bwMode="auto">
          <a:xfrm>
            <a:off x="6948488" y="1628775"/>
            <a:ext cx="0" cy="287338"/>
          </a:xfrm>
          <a:prstGeom prst="line">
            <a:avLst/>
          </a:prstGeom>
          <a:noFill/>
          <a:ln w="38100">
            <a:solidFill>
              <a:schemeClr val="tx1"/>
            </a:solidFill>
            <a:round/>
            <a:headEnd/>
            <a:tailEnd type="triangle" w="med" len="med"/>
          </a:ln>
        </p:spPr>
        <p:txBody>
          <a:bodyPr/>
          <a:lstStyle/>
          <a:p>
            <a:endParaRPr lang="es-ES"/>
          </a:p>
        </p:txBody>
      </p:sp>
      <p:sp>
        <p:nvSpPr>
          <p:cNvPr id="12299" name="Line 11"/>
          <p:cNvSpPr>
            <a:spLocks noChangeShapeType="1"/>
          </p:cNvSpPr>
          <p:nvPr/>
        </p:nvSpPr>
        <p:spPr bwMode="auto">
          <a:xfrm>
            <a:off x="5786446" y="3143248"/>
            <a:ext cx="576263" cy="0"/>
          </a:xfrm>
          <a:prstGeom prst="line">
            <a:avLst/>
          </a:prstGeom>
          <a:noFill/>
          <a:ln w="38100">
            <a:solidFill>
              <a:schemeClr val="tx1"/>
            </a:solidFill>
            <a:round/>
            <a:headEnd/>
            <a:tailEnd type="triangle" w="med" len="med"/>
          </a:ln>
        </p:spPr>
        <p:txBody>
          <a:bodyPr/>
          <a:lstStyle/>
          <a:p>
            <a:endParaRPr lang="es-ES"/>
          </a:p>
        </p:txBody>
      </p:sp>
      <p:sp>
        <p:nvSpPr>
          <p:cNvPr id="12300" name="AutoShape 12"/>
          <p:cNvSpPr>
            <a:spLocks noChangeArrowheads="1"/>
          </p:cNvSpPr>
          <p:nvPr/>
        </p:nvSpPr>
        <p:spPr bwMode="auto">
          <a:xfrm>
            <a:off x="7286644" y="2786058"/>
            <a:ext cx="1643074" cy="571504"/>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Clicar en Comparar Factor</a:t>
            </a:r>
          </a:p>
        </p:txBody>
      </p:sp>
      <p:sp>
        <p:nvSpPr>
          <p:cNvPr id="12301" name="Line 13"/>
          <p:cNvSpPr>
            <a:spLocks noChangeShapeType="1"/>
          </p:cNvSpPr>
          <p:nvPr/>
        </p:nvSpPr>
        <p:spPr bwMode="auto">
          <a:xfrm flipV="1">
            <a:off x="8072462" y="2143116"/>
            <a:ext cx="71438" cy="642942"/>
          </a:xfrm>
          <a:prstGeom prst="line">
            <a:avLst/>
          </a:prstGeom>
          <a:noFill/>
          <a:ln w="9525">
            <a:solidFill>
              <a:schemeClr val="tx1"/>
            </a:solidFill>
            <a:round/>
            <a:headEnd/>
            <a:tailEnd type="triangle" w="med" len="med"/>
          </a:ln>
        </p:spPr>
        <p:txBody>
          <a:bodyPr/>
          <a:lstStyle/>
          <a:p>
            <a:endParaRPr lang="es-ES"/>
          </a:p>
        </p:txBody>
      </p:sp>
      <p:sp>
        <p:nvSpPr>
          <p:cNvPr id="12302" name="AutoShape 14"/>
          <p:cNvSpPr>
            <a:spLocks noChangeArrowheads="1"/>
          </p:cNvSpPr>
          <p:nvPr/>
        </p:nvSpPr>
        <p:spPr bwMode="auto">
          <a:xfrm>
            <a:off x="500034" y="5143512"/>
            <a:ext cx="3527425" cy="720725"/>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Señalar </a:t>
            </a:r>
            <a:r>
              <a:rPr lang="es-ES" sz="1400" b="1" dirty="0">
                <a:solidFill>
                  <a:schemeClr val="accent6">
                    <a:lumMod val="50000"/>
                  </a:schemeClr>
                </a:solidFill>
              </a:rPr>
              <a:t>Log rango </a:t>
            </a:r>
            <a:r>
              <a:rPr lang="es-ES" sz="1400" dirty="0">
                <a:solidFill>
                  <a:schemeClr val="accent6">
                    <a:lumMod val="50000"/>
                  </a:schemeClr>
                </a:solidFill>
              </a:rPr>
              <a:t>y clicar en Continuar. Por defecto se activará la opción “Combinada sobre los estratos”</a:t>
            </a:r>
          </a:p>
        </p:txBody>
      </p:sp>
      <p:sp>
        <p:nvSpPr>
          <p:cNvPr id="12303" name="AutoShape 15"/>
          <p:cNvSpPr>
            <a:spLocks noChangeArrowheads="1"/>
          </p:cNvSpPr>
          <p:nvPr/>
        </p:nvSpPr>
        <p:spPr bwMode="auto">
          <a:xfrm>
            <a:off x="214282" y="4441672"/>
            <a:ext cx="3357586" cy="571504"/>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200" dirty="0">
                <a:solidFill>
                  <a:schemeClr val="accent6">
                    <a:lumMod val="50000"/>
                  </a:schemeClr>
                </a:solidFill>
              </a:rPr>
              <a:t>Como hemos realizado previamente, clicar en Analizar, Supervivencia y Kaplan-Meier</a:t>
            </a:r>
          </a:p>
        </p:txBody>
      </p:sp>
      <p:sp>
        <p:nvSpPr>
          <p:cNvPr id="14" name="AutoShape 5"/>
          <p:cNvSpPr>
            <a:spLocks noChangeArrowheads="1"/>
          </p:cNvSpPr>
          <p:nvPr/>
        </p:nvSpPr>
        <p:spPr bwMode="auto">
          <a:xfrm>
            <a:off x="1893076" y="142876"/>
            <a:ext cx="7036642" cy="857232"/>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2000" dirty="0">
                <a:solidFill>
                  <a:schemeClr val="tx1"/>
                </a:solidFill>
              </a:rPr>
              <a:t>Análisis de supervivencia con el método de </a:t>
            </a:r>
            <a:r>
              <a:rPr lang="es-ES" sz="2000" dirty="0" err="1" smtClean="0">
                <a:solidFill>
                  <a:schemeClr val="tx1"/>
                </a:solidFill>
              </a:rPr>
              <a:t>Kaplan-Meier</a:t>
            </a:r>
            <a:r>
              <a:rPr lang="es-ES" sz="2000" dirty="0" smtClean="0">
                <a:solidFill>
                  <a:schemeClr val="tx1"/>
                </a:solidFill>
              </a:rPr>
              <a:t>. Comparar dos curvas de supervivencia.  Ejemplo con SPSS</a:t>
            </a:r>
            <a:endParaRPr lang="es-ES" sz="2000" dirty="0">
              <a:solidFill>
                <a:schemeClr val="tx1"/>
              </a:solidFill>
            </a:endParaRPr>
          </a:p>
        </p:txBody>
      </p:sp>
      <p:sp>
        <p:nvSpPr>
          <p:cNvPr id="15" name="AutoShape 7"/>
          <p:cNvSpPr>
            <a:spLocks noChangeArrowheads="1"/>
          </p:cNvSpPr>
          <p:nvPr/>
        </p:nvSpPr>
        <p:spPr bwMode="auto">
          <a:xfrm>
            <a:off x="142844" y="2941474"/>
            <a:ext cx="3382964" cy="1428760"/>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200" dirty="0" smtClean="0">
                <a:solidFill>
                  <a:schemeClr val="accent6">
                    <a:lumMod val="50000"/>
                  </a:schemeClr>
                </a:solidFill>
              </a:rPr>
              <a:t>En el siguiente ejemplo, vamos a comprobar si el tratamiento “X” es mejor que el “Y” para controlar la infección por el virus del SIDA. Para ello se ha creado una variable (“Tipo de Tratamiento”) donde se ha asignado el valor “1” para el tratamiento “X” y el valor “0” para el tratamiento “Y”</a:t>
            </a:r>
            <a:endParaRPr lang="es-ES" sz="1200" dirty="0">
              <a:solidFill>
                <a:schemeClr val="accent6">
                  <a:lumMod val="50000"/>
                </a:schemeClr>
              </a:solidFill>
            </a:endParaRPr>
          </a:p>
        </p:txBody>
      </p:sp>
      <p:pic>
        <p:nvPicPr>
          <p:cNvPr id="1027" name="Picture 3"/>
          <p:cNvPicPr>
            <a:picLocks noChangeAspect="1" noChangeArrowheads="1"/>
          </p:cNvPicPr>
          <p:nvPr/>
        </p:nvPicPr>
        <p:blipFill>
          <a:blip r:embed="rId3"/>
          <a:srcRect/>
          <a:stretch>
            <a:fillRect/>
          </a:stretch>
        </p:blipFill>
        <p:spPr bwMode="auto">
          <a:xfrm>
            <a:off x="4500562" y="4643446"/>
            <a:ext cx="4133878" cy="1857735"/>
          </a:xfrm>
          <a:prstGeom prst="rect">
            <a:avLst/>
          </a:prstGeom>
          <a:noFill/>
          <a:ln w="9525">
            <a:noFill/>
            <a:miter lim="800000"/>
            <a:headEnd/>
            <a:tailEnd/>
          </a:ln>
          <a:effectLst/>
        </p:spPr>
      </p:pic>
      <p:grpSp>
        <p:nvGrpSpPr>
          <p:cNvPr id="16" name="15 Grupo"/>
          <p:cNvGrpSpPr/>
          <p:nvPr/>
        </p:nvGrpSpPr>
        <p:grpSpPr>
          <a:xfrm>
            <a:off x="128071" y="119472"/>
            <a:ext cx="2571721" cy="1249706"/>
            <a:chOff x="128071" y="119472"/>
            <a:chExt cx="2571721" cy="1249706"/>
          </a:xfrm>
        </p:grpSpPr>
        <p:pic>
          <p:nvPicPr>
            <p:cNvPr id="17" name="16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18" name="17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ox(i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2303"/>
                                        </p:tgtEl>
                                        <p:attrNameLst>
                                          <p:attrName>style.visibility</p:attrName>
                                        </p:attrNameLst>
                                      </p:cBhvr>
                                      <p:to>
                                        <p:strVal val="visible"/>
                                      </p:to>
                                    </p:set>
                                    <p:animEffect transition="in" filter="box(in)">
                                      <p:cBhvr>
                                        <p:cTn id="12" dur="500"/>
                                        <p:tgtEl>
                                          <p:spTgt spid="1230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xit" presetSubtype="16" fill="hold" grpId="0" nodeType="clickEffect">
                                  <p:stCondLst>
                                    <p:cond delay="0"/>
                                  </p:stCondLst>
                                  <p:childTnLst>
                                    <p:animEffect transition="out" filter="box(in)">
                                      <p:cBhvr>
                                        <p:cTn id="16" dur="500"/>
                                        <p:tgtEl>
                                          <p:spTgt spid="12295"/>
                                        </p:tgtEl>
                                      </p:cBhvr>
                                    </p:animEffect>
                                    <p:set>
                                      <p:cBhvr>
                                        <p:cTn id="17" dur="1" fill="hold">
                                          <p:stCondLst>
                                            <p:cond delay="499"/>
                                          </p:stCondLst>
                                        </p:cTn>
                                        <p:tgtEl>
                                          <p:spTgt spid="12295"/>
                                        </p:tgtEl>
                                        <p:attrNameLst>
                                          <p:attrName>style.visibility</p:attrName>
                                        </p:attrNameLst>
                                      </p:cBhvr>
                                      <p:to>
                                        <p:strVal val="hidden"/>
                                      </p:to>
                                    </p:set>
                                  </p:childTnLst>
                                </p:cTn>
                              </p:par>
                              <p:par>
                                <p:cTn id="18" presetID="4" presetClass="exit" presetSubtype="16" fill="hold" grpId="1" nodeType="withEffect">
                                  <p:stCondLst>
                                    <p:cond delay="0"/>
                                  </p:stCondLst>
                                  <p:childTnLst>
                                    <p:animEffect transition="out" filter="box(in)">
                                      <p:cBhvr>
                                        <p:cTn id="19" dur="500"/>
                                        <p:tgtEl>
                                          <p:spTgt spid="15"/>
                                        </p:tgtEl>
                                      </p:cBhvr>
                                    </p:animEffect>
                                    <p:set>
                                      <p:cBhvr>
                                        <p:cTn id="20" dur="1" fill="hold">
                                          <p:stCondLst>
                                            <p:cond delay="499"/>
                                          </p:stCondLst>
                                        </p:cTn>
                                        <p:tgtEl>
                                          <p:spTgt spid="15"/>
                                        </p:tgtEl>
                                        <p:attrNameLst>
                                          <p:attrName>style.visibility</p:attrName>
                                        </p:attrNameLst>
                                      </p:cBhvr>
                                      <p:to>
                                        <p:strVal val="hidden"/>
                                      </p:to>
                                    </p:set>
                                  </p:childTnLst>
                                </p:cTn>
                              </p:par>
                              <p:par>
                                <p:cTn id="21" presetID="4" presetClass="exit" presetSubtype="16" fill="hold" grpId="1" nodeType="withEffect">
                                  <p:stCondLst>
                                    <p:cond delay="0"/>
                                  </p:stCondLst>
                                  <p:childTnLst>
                                    <p:animEffect transition="out" filter="box(in)">
                                      <p:cBhvr>
                                        <p:cTn id="22" dur="500"/>
                                        <p:tgtEl>
                                          <p:spTgt spid="12303"/>
                                        </p:tgtEl>
                                      </p:cBhvr>
                                    </p:animEffect>
                                    <p:set>
                                      <p:cBhvr>
                                        <p:cTn id="23" dur="1" fill="hold">
                                          <p:stCondLst>
                                            <p:cond delay="499"/>
                                          </p:stCondLst>
                                        </p:cTn>
                                        <p:tgtEl>
                                          <p:spTgt spid="12303"/>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1026"/>
                                        </p:tgtEl>
                                        <p:attrNameLst>
                                          <p:attrName>style.visibility</p:attrName>
                                        </p:attrNameLst>
                                      </p:cBhvr>
                                      <p:to>
                                        <p:strVal val="visible"/>
                                      </p:to>
                                    </p:set>
                                    <p:animEffect transition="in" filter="box(in)">
                                      <p:cBhvr>
                                        <p:cTn id="28" dur="500"/>
                                        <p:tgtEl>
                                          <p:spTgt spid="1026"/>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12297"/>
                                        </p:tgtEl>
                                        <p:attrNameLst>
                                          <p:attrName>style.visibility</p:attrName>
                                        </p:attrNameLst>
                                      </p:cBhvr>
                                      <p:to>
                                        <p:strVal val="visible"/>
                                      </p:to>
                                    </p:set>
                                    <p:animEffect transition="in" filter="box(in)">
                                      <p:cBhvr>
                                        <p:cTn id="31" dur="500"/>
                                        <p:tgtEl>
                                          <p:spTgt spid="12297"/>
                                        </p:tgtEl>
                                      </p:cBhvr>
                                    </p:animEffect>
                                  </p:childTnLst>
                                </p:cTn>
                              </p:par>
                              <p:par>
                                <p:cTn id="32" presetID="4" presetClass="entr" presetSubtype="16" fill="hold" grpId="0" nodeType="withEffect">
                                  <p:stCondLst>
                                    <p:cond delay="0"/>
                                  </p:stCondLst>
                                  <p:childTnLst>
                                    <p:set>
                                      <p:cBhvr>
                                        <p:cTn id="33" dur="1" fill="hold">
                                          <p:stCondLst>
                                            <p:cond delay="0"/>
                                          </p:stCondLst>
                                        </p:cTn>
                                        <p:tgtEl>
                                          <p:spTgt spid="12299"/>
                                        </p:tgtEl>
                                        <p:attrNameLst>
                                          <p:attrName>style.visibility</p:attrName>
                                        </p:attrNameLst>
                                      </p:cBhvr>
                                      <p:to>
                                        <p:strVal val="visible"/>
                                      </p:to>
                                    </p:set>
                                    <p:animEffect transition="in" filter="box(in)">
                                      <p:cBhvr>
                                        <p:cTn id="34" dur="500"/>
                                        <p:tgtEl>
                                          <p:spTgt spid="12299"/>
                                        </p:tgtEl>
                                      </p:cBhvr>
                                    </p:animEffect>
                                  </p:childTnLst>
                                </p:cTn>
                              </p:par>
                              <p:par>
                                <p:cTn id="35" presetID="4" presetClass="entr" presetSubtype="16" fill="hold" grpId="0" nodeType="withEffect">
                                  <p:stCondLst>
                                    <p:cond delay="0"/>
                                  </p:stCondLst>
                                  <p:childTnLst>
                                    <p:set>
                                      <p:cBhvr>
                                        <p:cTn id="36" dur="1" fill="hold">
                                          <p:stCondLst>
                                            <p:cond delay="0"/>
                                          </p:stCondLst>
                                        </p:cTn>
                                        <p:tgtEl>
                                          <p:spTgt spid="12298"/>
                                        </p:tgtEl>
                                        <p:attrNameLst>
                                          <p:attrName>style.visibility</p:attrName>
                                        </p:attrNameLst>
                                      </p:cBhvr>
                                      <p:to>
                                        <p:strVal val="visible"/>
                                      </p:to>
                                    </p:set>
                                    <p:animEffect transition="in" filter="box(in)">
                                      <p:cBhvr>
                                        <p:cTn id="37" dur="500"/>
                                        <p:tgtEl>
                                          <p:spTgt spid="12298"/>
                                        </p:tgtEl>
                                      </p:cBhvr>
                                    </p:animEffect>
                                  </p:childTnLst>
                                </p:cTn>
                              </p:par>
                              <p:par>
                                <p:cTn id="38" presetID="4" presetClass="entr" presetSubtype="16" fill="hold" grpId="0" nodeType="withEffect">
                                  <p:stCondLst>
                                    <p:cond delay="0"/>
                                  </p:stCondLst>
                                  <p:childTnLst>
                                    <p:set>
                                      <p:cBhvr>
                                        <p:cTn id="39" dur="1" fill="hold">
                                          <p:stCondLst>
                                            <p:cond delay="0"/>
                                          </p:stCondLst>
                                        </p:cTn>
                                        <p:tgtEl>
                                          <p:spTgt spid="12296"/>
                                        </p:tgtEl>
                                        <p:attrNameLst>
                                          <p:attrName>style.visibility</p:attrName>
                                        </p:attrNameLst>
                                      </p:cBhvr>
                                      <p:to>
                                        <p:strVal val="visible"/>
                                      </p:to>
                                    </p:set>
                                    <p:animEffect transition="in" filter="box(in)">
                                      <p:cBhvr>
                                        <p:cTn id="40" dur="500"/>
                                        <p:tgtEl>
                                          <p:spTgt spid="12296"/>
                                        </p:tgtEl>
                                      </p:cBhvr>
                                    </p:animEffect>
                                  </p:childTnLst>
                                </p:cTn>
                              </p:par>
                            </p:childTnLst>
                          </p:cTn>
                        </p:par>
                      </p:childTnLst>
                    </p:cTn>
                  </p:par>
                  <p:par>
                    <p:cTn id="41" fill="hold">
                      <p:stCondLst>
                        <p:cond delay="indefinite"/>
                      </p:stCondLst>
                      <p:childTnLst>
                        <p:par>
                          <p:cTn id="42" fill="hold">
                            <p:stCondLst>
                              <p:cond delay="0"/>
                            </p:stCondLst>
                            <p:childTnLst>
                              <p:par>
                                <p:cTn id="43" presetID="4" presetClass="exit" presetSubtype="16" fill="hold" grpId="1" nodeType="clickEffect">
                                  <p:stCondLst>
                                    <p:cond delay="0"/>
                                  </p:stCondLst>
                                  <p:childTnLst>
                                    <p:animEffect transition="out" filter="box(in)">
                                      <p:cBhvr>
                                        <p:cTn id="44" dur="500"/>
                                        <p:tgtEl>
                                          <p:spTgt spid="12297"/>
                                        </p:tgtEl>
                                      </p:cBhvr>
                                    </p:animEffect>
                                    <p:set>
                                      <p:cBhvr>
                                        <p:cTn id="45" dur="1" fill="hold">
                                          <p:stCondLst>
                                            <p:cond delay="499"/>
                                          </p:stCondLst>
                                        </p:cTn>
                                        <p:tgtEl>
                                          <p:spTgt spid="12297"/>
                                        </p:tgtEl>
                                        <p:attrNameLst>
                                          <p:attrName>style.visibility</p:attrName>
                                        </p:attrNameLst>
                                      </p:cBhvr>
                                      <p:to>
                                        <p:strVal val="hidden"/>
                                      </p:to>
                                    </p:set>
                                  </p:childTnLst>
                                </p:cTn>
                              </p:par>
                              <p:par>
                                <p:cTn id="46" presetID="4" presetClass="exit" presetSubtype="16" fill="hold" grpId="1" nodeType="withEffect">
                                  <p:stCondLst>
                                    <p:cond delay="0"/>
                                  </p:stCondLst>
                                  <p:childTnLst>
                                    <p:animEffect transition="out" filter="box(in)">
                                      <p:cBhvr>
                                        <p:cTn id="47" dur="500"/>
                                        <p:tgtEl>
                                          <p:spTgt spid="12299"/>
                                        </p:tgtEl>
                                      </p:cBhvr>
                                    </p:animEffect>
                                    <p:set>
                                      <p:cBhvr>
                                        <p:cTn id="48" dur="1" fill="hold">
                                          <p:stCondLst>
                                            <p:cond delay="499"/>
                                          </p:stCondLst>
                                        </p:cTn>
                                        <p:tgtEl>
                                          <p:spTgt spid="12299"/>
                                        </p:tgtEl>
                                        <p:attrNameLst>
                                          <p:attrName>style.visibility</p:attrName>
                                        </p:attrNameLst>
                                      </p:cBhvr>
                                      <p:to>
                                        <p:strVal val="hidden"/>
                                      </p:to>
                                    </p:set>
                                  </p:childTnLst>
                                </p:cTn>
                              </p:par>
                              <p:par>
                                <p:cTn id="49" presetID="4" presetClass="exit" presetSubtype="16" fill="hold" grpId="1" nodeType="withEffect">
                                  <p:stCondLst>
                                    <p:cond delay="0"/>
                                  </p:stCondLst>
                                  <p:childTnLst>
                                    <p:animEffect transition="out" filter="box(in)">
                                      <p:cBhvr>
                                        <p:cTn id="50" dur="500"/>
                                        <p:tgtEl>
                                          <p:spTgt spid="12298"/>
                                        </p:tgtEl>
                                      </p:cBhvr>
                                    </p:animEffect>
                                    <p:set>
                                      <p:cBhvr>
                                        <p:cTn id="51" dur="1" fill="hold">
                                          <p:stCondLst>
                                            <p:cond delay="499"/>
                                          </p:stCondLst>
                                        </p:cTn>
                                        <p:tgtEl>
                                          <p:spTgt spid="12298"/>
                                        </p:tgtEl>
                                        <p:attrNameLst>
                                          <p:attrName>style.visibility</p:attrName>
                                        </p:attrNameLst>
                                      </p:cBhvr>
                                      <p:to>
                                        <p:strVal val="hidden"/>
                                      </p:to>
                                    </p:set>
                                  </p:childTnLst>
                                </p:cTn>
                              </p:par>
                              <p:par>
                                <p:cTn id="52" presetID="4" presetClass="exit" presetSubtype="16" fill="hold" grpId="1" nodeType="withEffect">
                                  <p:stCondLst>
                                    <p:cond delay="0"/>
                                  </p:stCondLst>
                                  <p:childTnLst>
                                    <p:animEffect transition="out" filter="box(in)">
                                      <p:cBhvr>
                                        <p:cTn id="53" dur="500"/>
                                        <p:tgtEl>
                                          <p:spTgt spid="12296"/>
                                        </p:tgtEl>
                                      </p:cBhvr>
                                    </p:animEffect>
                                    <p:set>
                                      <p:cBhvr>
                                        <p:cTn id="54" dur="1" fill="hold">
                                          <p:stCondLst>
                                            <p:cond delay="499"/>
                                          </p:stCondLst>
                                        </p:cTn>
                                        <p:tgtEl>
                                          <p:spTgt spid="12296"/>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4" presetClass="entr" presetSubtype="16" fill="hold" grpId="0" nodeType="clickEffect">
                                  <p:stCondLst>
                                    <p:cond delay="0"/>
                                  </p:stCondLst>
                                  <p:childTnLst>
                                    <p:set>
                                      <p:cBhvr>
                                        <p:cTn id="58" dur="1" fill="hold">
                                          <p:stCondLst>
                                            <p:cond delay="0"/>
                                          </p:stCondLst>
                                        </p:cTn>
                                        <p:tgtEl>
                                          <p:spTgt spid="12300"/>
                                        </p:tgtEl>
                                        <p:attrNameLst>
                                          <p:attrName>style.visibility</p:attrName>
                                        </p:attrNameLst>
                                      </p:cBhvr>
                                      <p:to>
                                        <p:strVal val="visible"/>
                                      </p:to>
                                    </p:set>
                                    <p:animEffect transition="in" filter="box(in)">
                                      <p:cBhvr>
                                        <p:cTn id="59" dur="500"/>
                                        <p:tgtEl>
                                          <p:spTgt spid="12300"/>
                                        </p:tgtEl>
                                      </p:cBhvr>
                                    </p:animEffect>
                                  </p:childTnLst>
                                </p:cTn>
                              </p:par>
                              <p:par>
                                <p:cTn id="60" presetID="4" presetClass="entr" presetSubtype="16" fill="hold" grpId="0" nodeType="withEffect">
                                  <p:stCondLst>
                                    <p:cond delay="0"/>
                                  </p:stCondLst>
                                  <p:childTnLst>
                                    <p:set>
                                      <p:cBhvr>
                                        <p:cTn id="61" dur="1" fill="hold">
                                          <p:stCondLst>
                                            <p:cond delay="0"/>
                                          </p:stCondLst>
                                        </p:cTn>
                                        <p:tgtEl>
                                          <p:spTgt spid="12301"/>
                                        </p:tgtEl>
                                        <p:attrNameLst>
                                          <p:attrName>style.visibility</p:attrName>
                                        </p:attrNameLst>
                                      </p:cBhvr>
                                      <p:to>
                                        <p:strVal val="visible"/>
                                      </p:to>
                                    </p:set>
                                    <p:animEffect transition="in" filter="box(in)">
                                      <p:cBhvr>
                                        <p:cTn id="62" dur="500"/>
                                        <p:tgtEl>
                                          <p:spTgt spid="12301"/>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nodeType="clickEffect">
                                  <p:stCondLst>
                                    <p:cond delay="0"/>
                                  </p:stCondLst>
                                  <p:childTnLst>
                                    <p:set>
                                      <p:cBhvr>
                                        <p:cTn id="66" dur="1" fill="hold">
                                          <p:stCondLst>
                                            <p:cond delay="0"/>
                                          </p:stCondLst>
                                        </p:cTn>
                                        <p:tgtEl>
                                          <p:spTgt spid="1027"/>
                                        </p:tgtEl>
                                        <p:attrNameLst>
                                          <p:attrName>style.visibility</p:attrName>
                                        </p:attrNameLst>
                                      </p:cBhvr>
                                      <p:to>
                                        <p:strVal val="visible"/>
                                      </p:to>
                                    </p:set>
                                    <p:animEffect transition="in" filter="box(in)">
                                      <p:cBhvr>
                                        <p:cTn id="67" dur="500"/>
                                        <p:tgtEl>
                                          <p:spTgt spid="1027"/>
                                        </p:tgtEl>
                                      </p:cBhvr>
                                    </p:animEffect>
                                  </p:childTnLst>
                                </p:cTn>
                              </p:par>
                              <p:par>
                                <p:cTn id="68" presetID="4" presetClass="entr" presetSubtype="16" fill="hold" grpId="0" nodeType="withEffect">
                                  <p:stCondLst>
                                    <p:cond delay="0"/>
                                  </p:stCondLst>
                                  <p:childTnLst>
                                    <p:set>
                                      <p:cBhvr>
                                        <p:cTn id="69" dur="1" fill="hold">
                                          <p:stCondLst>
                                            <p:cond delay="0"/>
                                          </p:stCondLst>
                                        </p:cTn>
                                        <p:tgtEl>
                                          <p:spTgt spid="12302"/>
                                        </p:tgtEl>
                                        <p:attrNameLst>
                                          <p:attrName>style.visibility</p:attrName>
                                        </p:attrNameLst>
                                      </p:cBhvr>
                                      <p:to>
                                        <p:strVal val="visible"/>
                                      </p:to>
                                    </p:set>
                                    <p:animEffect transition="in" filter="box(in)">
                                      <p:cBhvr>
                                        <p:cTn id="70" dur="500"/>
                                        <p:tgtEl>
                                          <p:spTgt spid="12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5" grpId="0" animBg="1"/>
      <p:bldP spid="12296" grpId="0" animBg="1"/>
      <p:bldP spid="12296" grpId="1" animBg="1"/>
      <p:bldP spid="12297" grpId="0" animBg="1"/>
      <p:bldP spid="12297" grpId="1" animBg="1"/>
      <p:bldP spid="12298" grpId="0" animBg="1"/>
      <p:bldP spid="12298" grpId="1" animBg="1"/>
      <p:bldP spid="12299" grpId="0" animBg="1"/>
      <p:bldP spid="12299" grpId="1" animBg="1"/>
      <p:bldP spid="12300" grpId="0" animBg="1"/>
      <p:bldP spid="12301" grpId="0" animBg="1"/>
      <p:bldP spid="12302" grpId="0" animBg="1"/>
      <p:bldP spid="12303" grpId="0" animBg="1"/>
      <p:bldP spid="12303" grpId="1" animBg="1"/>
      <p:bldP spid="15" grpId="0" animBg="1"/>
      <p:bldP spid="15"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7" name="Picture 5"/>
          <p:cNvPicPr>
            <a:picLocks noChangeAspect="1" noChangeArrowheads="1"/>
          </p:cNvPicPr>
          <p:nvPr/>
        </p:nvPicPr>
        <p:blipFill>
          <a:blip r:embed="rId2"/>
          <a:srcRect/>
          <a:stretch>
            <a:fillRect/>
          </a:stretch>
        </p:blipFill>
        <p:spPr bwMode="auto">
          <a:xfrm>
            <a:off x="684213" y="1341439"/>
            <a:ext cx="7553325" cy="1444620"/>
          </a:xfrm>
          <a:prstGeom prst="rect">
            <a:avLst/>
          </a:prstGeom>
          <a:noFill/>
          <a:ln w="9525">
            <a:noFill/>
            <a:miter lim="800000"/>
            <a:headEnd/>
            <a:tailEnd/>
          </a:ln>
        </p:spPr>
      </p:pic>
      <p:pic>
        <p:nvPicPr>
          <p:cNvPr id="13318" name="Picture 6"/>
          <p:cNvPicPr>
            <a:picLocks noChangeAspect="1" noChangeArrowheads="1"/>
          </p:cNvPicPr>
          <p:nvPr/>
        </p:nvPicPr>
        <p:blipFill>
          <a:blip r:embed="rId3"/>
          <a:srcRect/>
          <a:stretch>
            <a:fillRect/>
          </a:stretch>
        </p:blipFill>
        <p:spPr bwMode="auto">
          <a:xfrm>
            <a:off x="714348" y="3057530"/>
            <a:ext cx="3800475" cy="1085850"/>
          </a:xfrm>
          <a:prstGeom prst="rect">
            <a:avLst/>
          </a:prstGeom>
          <a:noFill/>
          <a:ln w="9525">
            <a:noFill/>
            <a:miter lim="800000"/>
            <a:headEnd/>
            <a:tailEnd/>
          </a:ln>
        </p:spPr>
      </p:pic>
      <p:pic>
        <p:nvPicPr>
          <p:cNvPr id="13319" name="Picture 7"/>
          <p:cNvPicPr>
            <a:picLocks noChangeAspect="1" noChangeArrowheads="1"/>
          </p:cNvPicPr>
          <p:nvPr/>
        </p:nvPicPr>
        <p:blipFill>
          <a:blip r:embed="rId4"/>
          <a:srcRect l="3362" t="8403" r="2808" b="1570"/>
          <a:stretch>
            <a:fillRect/>
          </a:stretch>
        </p:blipFill>
        <p:spPr bwMode="auto">
          <a:xfrm>
            <a:off x="785786" y="4357694"/>
            <a:ext cx="2819390" cy="2164492"/>
          </a:xfrm>
          <a:prstGeom prst="rect">
            <a:avLst/>
          </a:prstGeom>
          <a:noFill/>
          <a:ln w="9525">
            <a:noFill/>
            <a:miter lim="800000"/>
            <a:headEnd/>
            <a:tailEnd/>
          </a:ln>
        </p:spPr>
      </p:pic>
      <p:sp>
        <p:nvSpPr>
          <p:cNvPr id="13320" name="AutoShape 8"/>
          <p:cNvSpPr>
            <a:spLocks noChangeArrowheads="1"/>
          </p:cNvSpPr>
          <p:nvPr/>
        </p:nvSpPr>
        <p:spPr bwMode="auto">
          <a:xfrm>
            <a:off x="5143504" y="1643050"/>
            <a:ext cx="3744912" cy="857256"/>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200" b="1" dirty="0" smtClean="0">
                <a:solidFill>
                  <a:schemeClr val="accent6">
                    <a:lumMod val="50000"/>
                  </a:schemeClr>
                </a:solidFill>
              </a:rPr>
              <a:t>Tabla de Medias y medianas</a:t>
            </a:r>
            <a:r>
              <a:rPr lang="es-ES" sz="1200" dirty="0" smtClean="0">
                <a:solidFill>
                  <a:schemeClr val="accent6">
                    <a:lumMod val="50000"/>
                  </a:schemeClr>
                </a:solidFill>
              </a:rPr>
              <a:t>. Se </a:t>
            </a:r>
            <a:r>
              <a:rPr lang="es-ES" sz="1200" dirty="0">
                <a:solidFill>
                  <a:schemeClr val="accent6">
                    <a:lumMod val="50000"/>
                  </a:schemeClr>
                </a:solidFill>
              </a:rPr>
              <a:t>especifica la </a:t>
            </a:r>
            <a:r>
              <a:rPr lang="es-ES" sz="1200" dirty="0" smtClean="0">
                <a:solidFill>
                  <a:schemeClr val="accent6">
                    <a:lumMod val="50000"/>
                  </a:schemeClr>
                </a:solidFill>
              </a:rPr>
              <a:t>media y mediana </a:t>
            </a:r>
            <a:r>
              <a:rPr lang="es-ES" sz="1200" dirty="0">
                <a:solidFill>
                  <a:schemeClr val="accent6">
                    <a:lumMod val="50000"/>
                  </a:schemeClr>
                </a:solidFill>
              </a:rPr>
              <a:t>de supervivencia (tiempo sin el evento) de cada tratamiento, error típico e intervalos de confianza.</a:t>
            </a:r>
          </a:p>
        </p:txBody>
      </p:sp>
      <p:sp>
        <p:nvSpPr>
          <p:cNvPr id="13321" name="AutoShape 9"/>
          <p:cNvSpPr>
            <a:spLocks noChangeArrowheads="1"/>
          </p:cNvSpPr>
          <p:nvPr/>
        </p:nvSpPr>
        <p:spPr bwMode="auto">
          <a:xfrm>
            <a:off x="3857620" y="4776805"/>
            <a:ext cx="3744913" cy="1152525"/>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200" dirty="0">
                <a:solidFill>
                  <a:schemeClr val="accent6">
                    <a:lumMod val="50000"/>
                  </a:schemeClr>
                </a:solidFill>
              </a:rPr>
              <a:t>En la figura se representa la supervivencia de ambos tratamientos. Se aprecia una diferencia entre ambos, sin embargo el estadístico </a:t>
            </a:r>
            <a:r>
              <a:rPr lang="es-ES" sz="1200" b="1" dirty="0">
                <a:solidFill>
                  <a:schemeClr val="accent6">
                    <a:lumMod val="50000"/>
                  </a:schemeClr>
                </a:solidFill>
              </a:rPr>
              <a:t>Log Rank (Mantel-Cox) </a:t>
            </a:r>
            <a:r>
              <a:rPr lang="es-ES" sz="1200" dirty="0">
                <a:solidFill>
                  <a:schemeClr val="accent6">
                    <a:lumMod val="50000"/>
                  </a:schemeClr>
                </a:solidFill>
              </a:rPr>
              <a:t>no es significativo (p&gt;0,05), por lo que podemos concluir que no hay diferencias entre ambos </a:t>
            </a:r>
            <a:r>
              <a:rPr lang="es-ES" sz="1200" dirty="0" smtClean="0">
                <a:solidFill>
                  <a:schemeClr val="accent6">
                    <a:lumMod val="50000"/>
                  </a:schemeClr>
                </a:solidFill>
              </a:rPr>
              <a:t>tratamientos</a:t>
            </a:r>
            <a:endParaRPr lang="es-ES" sz="1200" dirty="0">
              <a:solidFill>
                <a:schemeClr val="accent6">
                  <a:lumMod val="50000"/>
                </a:schemeClr>
              </a:solidFill>
            </a:endParaRPr>
          </a:p>
        </p:txBody>
      </p:sp>
      <p:sp>
        <p:nvSpPr>
          <p:cNvPr id="8" name="AutoShape 5"/>
          <p:cNvSpPr>
            <a:spLocks noChangeArrowheads="1"/>
          </p:cNvSpPr>
          <p:nvPr/>
        </p:nvSpPr>
        <p:spPr bwMode="auto">
          <a:xfrm>
            <a:off x="1187624" y="72009"/>
            <a:ext cx="7742094" cy="980727"/>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2000" dirty="0">
                <a:solidFill>
                  <a:schemeClr val="tx1"/>
                </a:solidFill>
              </a:rPr>
              <a:t>Análisis de supervivencia con el método de </a:t>
            </a:r>
            <a:r>
              <a:rPr lang="es-ES" sz="2000" dirty="0" err="1" smtClean="0">
                <a:solidFill>
                  <a:schemeClr val="tx1"/>
                </a:solidFill>
              </a:rPr>
              <a:t>Kaplan-Meier</a:t>
            </a:r>
            <a:r>
              <a:rPr lang="es-ES" sz="2000" dirty="0" smtClean="0">
                <a:solidFill>
                  <a:schemeClr val="tx1"/>
                </a:solidFill>
              </a:rPr>
              <a:t>. Comparar dos curvas de supervivencia.  Ejemplo con SPSS. Resultados</a:t>
            </a:r>
            <a:endParaRPr lang="es-ES" sz="2000" dirty="0">
              <a:solidFill>
                <a:schemeClr val="tx1"/>
              </a:solidFill>
            </a:endParaRPr>
          </a:p>
        </p:txBody>
      </p:sp>
      <p:sp>
        <p:nvSpPr>
          <p:cNvPr id="9" name="AutoShape 9"/>
          <p:cNvSpPr>
            <a:spLocks noChangeArrowheads="1"/>
          </p:cNvSpPr>
          <p:nvPr/>
        </p:nvSpPr>
        <p:spPr bwMode="auto">
          <a:xfrm>
            <a:off x="4643438" y="2919417"/>
            <a:ext cx="4286280" cy="1152525"/>
          </a:xfrm>
          <a:prstGeom prst="flowChartAlternateProcess">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200" b="1" dirty="0" smtClean="0">
                <a:solidFill>
                  <a:schemeClr val="accent6">
                    <a:lumMod val="50000"/>
                  </a:schemeClr>
                </a:solidFill>
              </a:rPr>
              <a:t>Estadístico Log Rank (Mantel-Cox). </a:t>
            </a:r>
            <a:r>
              <a:rPr lang="es-ES" sz="1200" dirty="0" smtClean="0">
                <a:solidFill>
                  <a:schemeClr val="accent6">
                    <a:lumMod val="50000"/>
                  </a:schemeClr>
                </a:solidFill>
              </a:rPr>
              <a:t>Estadístico para comprobar si hay diferencias entre las curvas de supervivencia.</a:t>
            </a:r>
          </a:p>
          <a:p>
            <a:pPr>
              <a:defRPr/>
            </a:pPr>
            <a:r>
              <a:rPr lang="es-ES" sz="1200" dirty="0" smtClean="0">
                <a:solidFill>
                  <a:schemeClr val="accent6">
                    <a:lumMod val="50000"/>
                  </a:schemeClr>
                </a:solidFill>
              </a:rPr>
              <a:t>Si p&lt;0,05 se podemos decir que hay diferencias entre las dos curvas</a:t>
            </a:r>
            <a:endParaRPr lang="es-ES" sz="1200" dirty="0">
              <a:solidFill>
                <a:schemeClr val="accent6">
                  <a:lumMod val="50000"/>
                </a:schemeClr>
              </a:solidFill>
            </a:endParaRPr>
          </a:p>
        </p:txBody>
      </p:sp>
      <p:grpSp>
        <p:nvGrpSpPr>
          <p:cNvPr id="10" name="9 Grupo"/>
          <p:cNvGrpSpPr/>
          <p:nvPr/>
        </p:nvGrpSpPr>
        <p:grpSpPr>
          <a:xfrm>
            <a:off x="128071" y="119472"/>
            <a:ext cx="2571721" cy="1249706"/>
            <a:chOff x="128071" y="119472"/>
            <a:chExt cx="2571721" cy="1249706"/>
          </a:xfrm>
        </p:grpSpPr>
        <p:pic>
          <p:nvPicPr>
            <p:cNvPr id="11" name="10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12" name="11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3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3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13319"/>
                                        </p:tgtEl>
                                        <p:attrNameLst>
                                          <p:attrName>style.visibility</p:attrName>
                                        </p:attrNameLst>
                                      </p:cBhvr>
                                      <p:to>
                                        <p:strVal val="visible"/>
                                      </p:to>
                                    </p:set>
                                    <p:animEffect transition="in" filter="box(in)">
                                      <p:cBhvr>
                                        <p:cTn id="19" dur="500"/>
                                        <p:tgtEl>
                                          <p:spTgt spid="13319"/>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13321"/>
                                        </p:tgtEl>
                                        <p:attrNameLst>
                                          <p:attrName>style.visibility</p:attrName>
                                        </p:attrNameLst>
                                      </p:cBhvr>
                                      <p:to>
                                        <p:strVal val="visible"/>
                                      </p:to>
                                    </p:set>
                                    <p:animEffect transition="in" filter="box(in)">
                                      <p:cBhvr>
                                        <p:cTn id="22" dur="500"/>
                                        <p:tgtEl>
                                          <p:spTgt spid="133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0" grpId="0" animBg="1"/>
      <p:bldP spid="13321" grpId="0" animBg="1"/>
      <p:bldP spid="9" grpId="0" animBg="1"/>
    </p:bld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1144</TotalTime>
  <Words>1212</Words>
  <Application>Microsoft Office PowerPoint</Application>
  <PresentationFormat>Presentación en pantalla (4:3)</PresentationFormat>
  <Paragraphs>78</Paragraphs>
  <Slides>8</Slides>
  <Notes>0</Notes>
  <HiddenSlides>0</HiddenSlides>
  <MMClips>0</MMClips>
  <ScaleCrop>false</ScaleCrop>
  <HeadingPairs>
    <vt:vector size="4" baseType="variant">
      <vt:variant>
        <vt:lpstr>Tema</vt:lpstr>
      </vt:variant>
      <vt:variant>
        <vt:i4>1</vt:i4>
      </vt:variant>
      <vt:variant>
        <vt:lpstr>Títulos de diapositiva</vt:lpstr>
      </vt:variant>
      <vt:variant>
        <vt:i4>8</vt:i4>
      </vt:variant>
    </vt:vector>
  </HeadingPairs>
  <TitlesOfParts>
    <vt:vector size="9" baseType="lpstr">
      <vt:lpstr>Diseño predeterminado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HGRS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Análisis de supervivencia con el método de Kaplan-Meier</dc:title>
  <dc:creator>Informatica</dc:creator>
  <cp:lastModifiedBy>ebm83v</cp:lastModifiedBy>
  <cp:revision>60</cp:revision>
  <dcterms:created xsi:type="dcterms:W3CDTF">2012-11-16T12:01:33Z</dcterms:created>
  <dcterms:modified xsi:type="dcterms:W3CDTF">2013-12-16T11:49:05Z</dcterms:modified>
</cp:coreProperties>
</file>